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tiff" ContentType="image/tiff"/>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35"/>
  </p:notesMasterIdLst>
  <p:sldIdLst>
    <p:sldId id="256" r:id="rId2"/>
    <p:sldId id="258" r:id="rId3"/>
    <p:sldId id="260" r:id="rId4"/>
    <p:sldId id="259" r:id="rId5"/>
    <p:sldId id="313" r:id="rId6"/>
    <p:sldId id="312" r:id="rId7"/>
    <p:sldId id="309" r:id="rId8"/>
    <p:sldId id="310" r:id="rId9"/>
    <p:sldId id="261" r:id="rId10"/>
    <p:sldId id="311" r:id="rId11"/>
    <p:sldId id="1043" r:id="rId12"/>
    <p:sldId id="1044" r:id="rId13"/>
    <p:sldId id="1045" r:id="rId14"/>
    <p:sldId id="1046" r:id="rId15"/>
    <p:sldId id="1047" r:id="rId16"/>
    <p:sldId id="1048" r:id="rId17"/>
    <p:sldId id="1051" r:id="rId18"/>
    <p:sldId id="262" r:id="rId19"/>
    <p:sldId id="263" r:id="rId20"/>
    <p:sldId id="264" r:id="rId21"/>
    <p:sldId id="265" r:id="rId22"/>
    <p:sldId id="266" r:id="rId23"/>
    <p:sldId id="270" r:id="rId24"/>
    <p:sldId id="271" r:id="rId25"/>
    <p:sldId id="314" r:id="rId26"/>
    <p:sldId id="315" r:id="rId27"/>
    <p:sldId id="272" r:id="rId28"/>
    <p:sldId id="273" r:id="rId29"/>
    <p:sldId id="274" r:id="rId30"/>
    <p:sldId id="275" r:id="rId31"/>
    <p:sldId id="267" r:id="rId32"/>
    <p:sldId id="1020" r:id="rId33"/>
    <p:sldId id="287" r:id="rId34"/>
    <p:sldId id="1041" r:id="rId35"/>
    <p:sldId id="1089" r:id="rId36"/>
    <p:sldId id="276" r:id="rId37"/>
    <p:sldId id="277" r:id="rId38"/>
    <p:sldId id="278" r:id="rId39"/>
    <p:sldId id="279" r:id="rId40"/>
    <p:sldId id="280" r:id="rId41"/>
    <p:sldId id="281" r:id="rId42"/>
    <p:sldId id="282" r:id="rId43"/>
    <p:sldId id="283" r:id="rId44"/>
    <p:sldId id="284" r:id="rId45"/>
    <p:sldId id="285" r:id="rId46"/>
    <p:sldId id="316" r:id="rId47"/>
    <p:sldId id="288" r:id="rId48"/>
    <p:sldId id="289" r:id="rId49"/>
    <p:sldId id="290" r:id="rId50"/>
    <p:sldId id="291" r:id="rId51"/>
    <p:sldId id="292" r:id="rId52"/>
    <p:sldId id="293" r:id="rId53"/>
    <p:sldId id="294" r:id="rId54"/>
    <p:sldId id="295" r:id="rId55"/>
    <p:sldId id="296" r:id="rId56"/>
    <p:sldId id="297" r:id="rId57"/>
    <p:sldId id="298" r:id="rId58"/>
    <p:sldId id="299" r:id="rId59"/>
    <p:sldId id="300" r:id="rId60"/>
    <p:sldId id="301" r:id="rId61"/>
    <p:sldId id="302" r:id="rId62"/>
    <p:sldId id="303" r:id="rId63"/>
    <p:sldId id="304" r:id="rId64"/>
    <p:sldId id="305" r:id="rId65"/>
    <p:sldId id="306" r:id="rId66"/>
    <p:sldId id="307" r:id="rId67"/>
    <p:sldId id="308" r:id="rId68"/>
    <p:sldId id="1090" r:id="rId69"/>
    <p:sldId id="359" r:id="rId70"/>
    <p:sldId id="317" r:id="rId71"/>
    <p:sldId id="349" r:id="rId72"/>
    <p:sldId id="350" r:id="rId73"/>
    <p:sldId id="1052" r:id="rId74"/>
    <p:sldId id="1053" r:id="rId75"/>
    <p:sldId id="319" r:id="rId76"/>
    <p:sldId id="360" r:id="rId77"/>
    <p:sldId id="1096" r:id="rId78"/>
    <p:sldId id="1097" r:id="rId79"/>
    <p:sldId id="1054" r:id="rId80"/>
    <p:sldId id="1055" r:id="rId81"/>
    <p:sldId id="1056" r:id="rId82"/>
    <p:sldId id="1057" r:id="rId83"/>
    <p:sldId id="318" r:id="rId84"/>
    <p:sldId id="1058" r:id="rId85"/>
    <p:sldId id="1059" r:id="rId86"/>
    <p:sldId id="1060" r:id="rId87"/>
    <p:sldId id="1061" r:id="rId88"/>
    <p:sldId id="1063" r:id="rId89"/>
    <p:sldId id="1064" r:id="rId90"/>
    <p:sldId id="1065" r:id="rId91"/>
    <p:sldId id="257" r:id="rId92"/>
    <p:sldId id="1092" r:id="rId93"/>
    <p:sldId id="1066" r:id="rId94"/>
    <p:sldId id="1093" r:id="rId95"/>
    <p:sldId id="1067" r:id="rId96"/>
    <p:sldId id="1068" r:id="rId97"/>
    <p:sldId id="341" r:id="rId98"/>
    <p:sldId id="340" r:id="rId99"/>
    <p:sldId id="342" r:id="rId100"/>
    <p:sldId id="346" r:id="rId101"/>
    <p:sldId id="1069" r:id="rId102"/>
    <p:sldId id="1070" r:id="rId103"/>
    <p:sldId id="1071" r:id="rId104"/>
    <p:sldId id="1072" r:id="rId105"/>
    <p:sldId id="1098" r:id="rId106"/>
    <p:sldId id="1073" r:id="rId107"/>
    <p:sldId id="1074" r:id="rId108"/>
    <p:sldId id="320" r:id="rId109"/>
    <p:sldId id="1075" r:id="rId110"/>
    <p:sldId id="343" r:id="rId111"/>
    <p:sldId id="1094" r:id="rId112"/>
    <p:sldId id="345" r:id="rId113"/>
    <p:sldId id="344" r:id="rId114"/>
    <p:sldId id="337" r:id="rId115"/>
    <p:sldId id="1076" r:id="rId116"/>
    <p:sldId id="1077" r:id="rId117"/>
    <p:sldId id="1078" r:id="rId118"/>
    <p:sldId id="1079" r:id="rId119"/>
    <p:sldId id="286" r:id="rId120"/>
    <p:sldId id="1081" r:id="rId121"/>
    <p:sldId id="1080" r:id="rId122"/>
    <p:sldId id="1082" r:id="rId123"/>
    <p:sldId id="1083" r:id="rId124"/>
    <p:sldId id="353" r:id="rId125"/>
    <p:sldId id="354" r:id="rId126"/>
    <p:sldId id="355" r:id="rId127"/>
    <p:sldId id="357" r:id="rId128"/>
    <p:sldId id="322" r:id="rId129"/>
    <p:sldId id="324" r:id="rId130"/>
    <p:sldId id="325" r:id="rId131"/>
    <p:sldId id="1084" r:id="rId132"/>
    <p:sldId id="352" r:id="rId133"/>
    <p:sldId id="358" r:id="rId13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7929" autoAdjust="0"/>
  </p:normalViewPr>
  <p:slideViewPr>
    <p:cSldViewPr snapToGrid="0" snapToObjects="1">
      <p:cViewPr varScale="1">
        <p:scale>
          <a:sx n="99" d="100"/>
          <a:sy n="99" d="100"/>
        </p:scale>
        <p:origin x="1980" y="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theme" Target="theme/theme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tableStyles" Target="tableStyle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notesMaster" Target="notesMasters/notesMaster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CA10671-7A58-454D-BCA6-D08DA7FC9728}" type="datetimeFigureOut">
              <a:rPr lang="en-US" smtClean="0"/>
              <a:t>5/14/2024</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6FFF124-DF02-0442-9A2A-4214B1C8EF36}" type="slidenum">
              <a:rPr lang="en-US" smtClean="0"/>
              <a:t>‹#›</a:t>
            </a:fld>
            <a:endParaRPr lang="en-US"/>
          </a:p>
        </p:txBody>
      </p:sp>
    </p:spTree>
    <p:extLst>
      <p:ext uri="{BB962C8B-B14F-4D97-AF65-F5344CB8AC3E}">
        <p14:creationId xmlns:p14="http://schemas.microsoft.com/office/powerpoint/2010/main" val="10958916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Shape 5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 name="Shape 57"/>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5415997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 name="Shape 84"/>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7782652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Shape 9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2" name="Shape 92"/>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1599238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Shape 9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8" name="Shape 98"/>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18674168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Shape 11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3" name="Shape 113"/>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r>
              <a:rPr lang="en-GB" dirty="0"/>
              <a:t>The above figure shows the TOCTTOU window to change the link to /etc/passwd</a:t>
            </a:r>
          </a:p>
        </p:txBody>
      </p:sp>
    </p:spTree>
    <p:extLst>
      <p:ext uri="{BB962C8B-B14F-4D97-AF65-F5344CB8AC3E}">
        <p14:creationId xmlns:p14="http://schemas.microsoft.com/office/powerpoint/2010/main" val="15616571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Shape 11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0" name="Shape 120"/>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14844949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Shape 15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3" name="Shape 153"/>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2598474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Shape 15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9" name="Shape 159"/>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34106663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Shape 13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6" name="Shape 136"/>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dirty="0"/>
          </a:p>
        </p:txBody>
      </p:sp>
    </p:spTree>
    <p:extLst>
      <p:ext uri="{BB962C8B-B14F-4D97-AF65-F5344CB8AC3E}">
        <p14:creationId xmlns:p14="http://schemas.microsoft.com/office/powerpoint/2010/main" val="22601969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Shape 14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7" name="Shape 147"/>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17667877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Shape 17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1" name="Shape 171"/>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dirty="0"/>
          </a:p>
        </p:txBody>
      </p:sp>
    </p:spTree>
    <p:extLst>
      <p:ext uri="{BB962C8B-B14F-4D97-AF65-F5344CB8AC3E}">
        <p14:creationId xmlns:p14="http://schemas.microsoft.com/office/powerpoint/2010/main" val="35231471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Shape 6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9" name="Shape 69"/>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r>
              <a:rPr lang="zh-CN" altLang="en-US" dirty="0"/>
              <a:t>上面的</a:t>
            </a:r>
            <a:r>
              <a:rPr lang="en-US" altLang="zh-CN" dirty="0" err="1"/>
              <a:t>php</a:t>
            </a:r>
            <a:r>
              <a:rPr lang="zh-CN" altLang="en-US" dirty="0"/>
              <a:t>代码从银行执行取款交易。 该功能检查要提取的金额是否少于余额。 如果是，则授权退出并更新余额。如果同时有两个提款请求，则可能会出现竞争状况。 </a:t>
            </a:r>
            <a:endParaRPr lang="en-US" altLang="zh-CN" dirty="0"/>
          </a:p>
          <a:p>
            <a:pPr marL="0" lvl="0" indent="0">
              <a:spcBef>
                <a:spcPts val="0"/>
              </a:spcBef>
              <a:buNone/>
            </a:pPr>
            <a:r>
              <a:rPr lang="zh-CN" altLang="en-US" dirty="0"/>
              <a:t>示例，当前余额</a:t>
            </a:r>
            <a:r>
              <a:rPr lang="en-US" altLang="zh-CN" dirty="0"/>
              <a:t>= $ 100</a:t>
            </a:r>
            <a:r>
              <a:rPr lang="zh-CN" altLang="en-US" dirty="0"/>
              <a:t>。 请求</a:t>
            </a:r>
            <a:r>
              <a:rPr lang="en-US" altLang="zh-CN" dirty="0"/>
              <a:t>1</a:t>
            </a:r>
            <a:r>
              <a:rPr lang="zh-CN" altLang="en-US" dirty="0"/>
              <a:t>提取</a:t>
            </a:r>
            <a:r>
              <a:rPr lang="en-US" altLang="zh-CN" dirty="0"/>
              <a:t>90</a:t>
            </a:r>
            <a:r>
              <a:rPr lang="zh-CN" altLang="en-US" dirty="0"/>
              <a:t>美元。 在服务器更新余额之前，请求</a:t>
            </a:r>
            <a:r>
              <a:rPr lang="en-US" altLang="zh-CN" dirty="0"/>
              <a:t>2</a:t>
            </a:r>
            <a:r>
              <a:rPr lang="zh-CN" altLang="en-US" dirty="0"/>
              <a:t>尝试提取</a:t>
            </a:r>
            <a:r>
              <a:rPr lang="en-US" altLang="zh-CN" dirty="0"/>
              <a:t>$ 90</a:t>
            </a:r>
            <a:r>
              <a:rPr lang="zh-CN" altLang="en-US" dirty="0"/>
              <a:t>，这将被批准，因为当前余额仍为</a:t>
            </a:r>
            <a:r>
              <a:rPr lang="en-US" altLang="zh-CN" dirty="0"/>
              <a:t>$ 100</a:t>
            </a:r>
            <a:r>
              <a:rPr lang="zh-CN" altLang="en-US" dirty="0"/>
              <a:t>。 因此，</a:t>
            </a:r>
            <a:r>
              <a:rPr lang="en-US" altLang="zh-CN" dirty="0"/>
              <a:t>180</a:t>
            </a:r>
            <a:r>
              <a:rPr lang="zh-CN" altLang="en-US" dirty="0"/>
              <a:t>美元将被提取，帐户中余额为</a:t>
            </a:r>
            <a:r>
              <a:rPr lang="en-US" altLang="zh-CN" dirty="0"/>
              <a:t>10</a:t>
            </a:r>
            <a:r>
              <a:rPr lang="zh-CN" altLang="en-US" dirty="0"/>
              <a:t>美元。</a:t>
            </a:r>
            <a:endParaRPr lang="en-GB" dirty="0"/>
          </a:p>
        </p:txBody>
      </p:sp>
    </p:spTree>
    <p:extLst>
      <p:ext uri="{BB962C8B-B14F-4D97-AF65-F5344CB8AC3E}">
        <p14:creationId xmlns:p14="http://schemas.microsoft.com/office/powerpoint/2010/main" val="131899415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Shape 17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0" name="Shape 180"/>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31690935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Shape 18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8" name="Shape 188"/>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336265088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Shape 1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7" name="Shape 197"/>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r>
              <a:rPr lang="en-GB" dirty="0"/>
              <a:t>No permission : access() check failure</a:t>
            </a:r>
          </a:p>
          <a:p>
            <a:pPr marL="0" lvl="0" indent="0">
              <a:spcBef>
                <a:spcPts val="0"/>
              </a:spcBef>
              <a:buNone/>
            </a:pPr>
            <a:r>
              <a:rPr lang="en-GB" dirty="0"/>
              <a:t>Success : Attack process wins the race and /</a:t>
            </a:r>
            <a:r>
              <a:rPr lang="en-GB" dirty="0" err="1"/>
              <a:t>etc</a:t>
            </a:r>
            <a:r>
              <a:rPr lang="en-GB" dirty="0"/>
              <a:t>/</a:t>
            </a:r>
            <a:r>
              <a:rPr lang="en-GB" dirty="0" err="1"/>
              <a:t>passwd</a:t>
            </a:r>
            <a:r>
              <a:rPr lang="en-GB" dirty="0"/>
              <a:t> is modified.</a:t>
            </a:r>
          </a:p>
        </p:txBody>
      </p:sp>
    </p:spTree>
    <p:extLst>
      <p:ext uri="{BB962C8B-B14F-4D97-AF65-F5344CB8AC3E}">
        <p14:creationId xmlns:p14="http://schemas.microsoft.com/office/powerpoint/2010/main" val="269301760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Shape 12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8" name="Shape 128"/>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123146842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Shape 20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8" name="Shape 208"/>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53429059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Shape 21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4" name="Shape 214"/>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206256881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Shape 22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4" name="Shape 224"/>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dirty="0"/>
          </a:p>
        </p:txBody>
      </p:sp>
    </p:spTree>
    <p:extLst>
      <p:ext uri="{BB962C8B-B14F-4D97-AF65-F5344CB8AC3E}">
        <p14:creationId xmlns:p14="http://schemas.microsoft.com/office/powerpoint/2010/main" val="90958405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Shape 23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6" name="Shape 236"/>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r>
              <a:rPr lang="en-GB" dirty="0"/>
              <a:t>Sticky Directory : In Linux filesystem, a directory has a special bit called sticky bit. When this bit is set, a file inside the directory can be renamed or deleted by the the file’s owner,</a:t>
            </a:r>
            <a:r>
              <a:rPr lang="zh-CN" altLang="en-US" dirty="0"/>
              <a:t> </a:t>
            </a:r>
            <a:r>
              <a:rPr lang="en-GB" dirty="0"/>
              <a:t>the directory owner or root user.</a:t>
            </a:r>
            <a:r>
              <a:rPr lang="zh-CN" altLang="en-US" dirty="0"/>
              <a:t> </a:t>
            </a:r>
            <a:r>
              <a:rPr lang="en-GB" dirty="0"/>
              <a:t>If the bit is not set, any user with write and execute permissions for the directory can rename or delete the file.</a:t>
            </a:r>
            <a:r>
              <a:rPr lang="zh-CN" altLang="en-US" dirty="0"/>
              <a:t> </a:t>
            </a:r>
            <a:r>
              <a:rPr lang="en-GB" dirty="0"/>
              <a:t>To prevent normal users from renaming and deleting other users’ files inside, sticky bit is set.</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目录的</a:t>
            </a:r>
            <a:r>
              <a:rPr lang="en-US" altLang="zh-CN" dirty="0"/>
              <a:t>sticky</a:t>
            </a:r>
            <a:r>
              <a:rPr lang="zh-CN" altLang="en-US" dirty="0"/>
              <a:t>位表示这个目录里的文件只能被</a:t>
            </a:r>
            <a:r>
              <a:rPr lang="en-US" altLang="zh-CN" dirty="0"/>
              <a:t>owner</a:t>
            </a:r>
            <a:r>
              <a:rPr lang="zh-CN" altLang="en-US" dirty="0"/>
              <a:t>和</a:t>
            </a:r>
            <a:r>
              <a:rPr lang="en-US" altLang="zh-CN" dirty="0"/>
              <a:t>root</a:t>
            </a:r>
            <a:r>
              <a:rPr lang="zh-CN" altLang="en-US" dirty="0"/>
              <a:t>删除</a:t>
            </a:r>
          </a:p>
          <a:p>
            <a:pPr marL="0" lvl="0" indent="0">
              <a:spcBef>
                <a:spcPts val="0"/>
              </a:spcBef>
              <a:buNone/>
            </a:pPr>
            <a:endParaRPr lang="en-GB" dirty="0"/>
          </a:p>
        </p:txBody>
      </p:sp>
    </p:spTree>
    <p:extLst>
      <p:ext uri="{BB962C8B-B14F-4D97-AF65-F5344CB8AC3E}">
        <p14:creationId xmlns:p14="http://schemas.microsoft.com/office/powerpoint/2010/main" val="155690861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Shape 2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5" name="Shape 24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dirty="0"/>
          </a:p>
        </p:txBody>
      </p:sp>
    </p:spTree>
    <p:extLst>
      <p:ext uri="{BB962C8B-B14F-4D97-AF65-F5344CB8AC3E}">
        <p14:creationId xmlns:p14="http://schemas.microsoft.com/office/powerpoint/2010/main" val="37904930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Shape 25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3" name="Shape 253"/>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16799572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Shape 6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3" name="Shape 63"/>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116637576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Shape 25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9" name="Shape 259"/>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78982595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Shape 5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 name="Shape 57"/>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118814116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Shape 6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3" name="Shape 63"/>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172779000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Shape 6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9" name="Shape 69"/>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51315577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Shape 7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7" name="Shape 77"/>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75874185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 name="Shape 84"/>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211254322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Shape 9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1" name="Shape 91"/>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110733326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Shape 9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8" name="Shape 98"/>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117464853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Shape 10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6" name="Shape 106"/>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114702247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Shape 11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2" name="Shape 112"/>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19700732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Shape 7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8" name="Shape 78"/>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42157986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Shape 11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9" name="Shape 119"/>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21895940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Shape 12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7" name="Shape 127"/>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36325715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Shape 13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3" name="Shape 133"/>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69850">
              <a:spcBef>
                <a:spcPts val="0"/>
              </a:spcBef>
              <a:buClr>
                <a:schemeClr val="dk1"/>
              </a:buClr>
              <a:buSzPts val="1100"/>
              <a:buFont typeface="Arial"/>
              <a:buNone/>
            </a:pPr>
            <a:r>
              <a:rPr lang="en-GB" sz="1400">
                <a:solidFill>
                  <a:schemeClr val="dk1"/>
                </a:solidFill>
              </a:rPr>
              <a:t>Proc file system : File system in Unix-like operating system that presents information about the processes and other system information in a hierarchical file-like structure. It provides a convenient and standardized method for dynamically accessing process data.</a:t>
            </a:r>
          </a:p>
          <a:p>
            <a:pPr marL="0" lvl="0" indent="0">
              <a:spcBef>
                <a:spcPts val="0"/>
              </a:spcBef>
              <a:buNone/>
            </a:pPr>
            <a:endParaRPr/>
          </a:p>
        </p:txBody>
      </p:sp>
    </p:spTree>
    <p:extLst>
      <p:ext uri="{BB962C8B-B14F-4D97-AF65-F5344CB8AC3E}">
        <p14:creationId xmlns:p14="http://schemas.microsoft.com/office/powerpoint/2010/main" val="149438942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Shape 14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2" name="Shape 142"/>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13504851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Shape 14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8" name="Shape 148"/>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18609448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Shape 15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5" name="Shape 15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145914223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Shape 16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1" name="Shape 161"/>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r>
              <a:rPr lang="en-GB" sz="1100" dirty="0"/>
              <a:t>In (B), page table of the process is changed, so the virtual memory now points to the physical memory marked by 2. Then Step (C) successfully writes to the memory. What if we run some other commands between these two steps like :</a:t>
            </a:r>
          </a:p>
          <a:p>
            <a:pPr marL="0" lvl="0" indent="0">
              <a:spcBef>
                <a:spcPts val="0"/>
              </a:spcBef>
              <a:buNone/>
            </a:pPr>
            <a:r>
              <a:rPr lang="en-GB" sz="1100" dirty="0"/>
              <a:t> </a:t>
            </a:r>
            <a:r>
              <a:rPr lang="en-GB" sz="1100" dirty="0" err="1"/>
              <a:t>i</a:t>
            </a:r>
            <a:r>
              <a:rPr lang="en-GB" sz="1100" dirty="0"/>
              <a:t>) Change page entries for the virtual memory.</a:t>
            </a:r>
          </a:p>
          <a:p>
            <a:pPr marL="0" lvl="0" indent="0">
              <a:spcBef>
                <a:spcPts val="0"/>
              </a:spcBef>
              <a:buNone/>
            </a:pPr>
            <a:r>
              <a:rPr lang="en-GB" sz="1100" dirty="0"/>
              <a:t> ii) Discard the private copy of the mapped memory using </a:t>
            </a:r>
            <a:r>
              <a:rPr lang="en-GB" sz="1100" dirty="0" err="1"/>
              <a:t>madvise</a:t>
            </a:r>
            <a:r>
              <a:rPr lang="en-GB" sz="1100" dirty="0"/>
              <a:t>() so that the page table points to the original mapped memory. (marked by 1)</a:t>
            </a:r>
          </a:p>
          <a:p>
            <a:pPr marL="0" lvl="0" indent="0">
              <a:spcBef>
                <a:spcPts val="0"/>
              </a:spcBef>
              <a:buNone/>
            </a:pPr>
            <a:endParaRPr dirty="0"/>
          </a:p>
        </p:txBody>
      </p:sp>
    </p:spTree>
    <p:extLst>
      <p:ext uri="{BB962C8B-B14F-4D97-AF65-F5344CB8AC3E}">
        <p14:creationId xmlns:p14="http://schemas.microsoft.com/office/powerpoint/2010/main" val="38263024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Shape 16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9" name="Shape 169"/>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dirty="0"/>
          </a:p>
        </p:txBody>
      </p:sp>
    </p:spTree>
    <p:extLst>
      <p:ext uri="{BB962C8B-B14F-4D97-AF65-F5344CB8AC3E}">
        <p14:creationId xmlns:p14="http://schemas.microsoft.com/office/powerpoint/2010/main" val="124087326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Shape 17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5" name="Shape 17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110069530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Shape 18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1" name="Shape 181"/>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5022558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Should be able to write to a particular section of a protected file , Example: Shadow File</a:t>
            </a:r>
          </a:p>
          <a:p>
            <a:pPr marL="171450" indent="-171450">
              <a:buFont typeface="Arial" panose="020B0604020202020204" pitchFamily="34" charset="0"/>
              <a:buChar char="•"/>
            </a:pPr>
            <a:r>
              <a:rPr lang="en-US" dirty="0"/>
              <a:t>Can be done using Privileged programs </a:t>
            </a:r>
          </a:p>
          <a:p>
            <a:pPr marL="628650" lvl="1" indent="-171450">
              <a:buFont typeface="Arial" panose="020B0604020202020204" pitchFamily="34" charset="0"/>
              <a:buChar char="•"/>
            </a:pPr>
            <a:r>
              <a:rPr lang="en-US" dirty="0"/>
              <a:t>Daemons</a:t>
            </a:r>
          </a:p>
          <a:p>
            <a:pPr marL="628650" lvl="1" indent="-171450">
              <a:buFont typeface="Arial" panose="020B0604020202020204" pitchFamily="34" charset="0"/>
              <a:buChar char="•"/>
            </a:pPr>
            <a:r>
              <a:rPr lang="en-US" dirty="0"/>
              <a:t>Set-UID Programs</a:t>
            </a:r>
          </a:p>
        </p:txBody>
      </p:sp>
      <p:sp>
        <p:nvSpPr>
          <p:cNvPr id="4" name="Slide Number Placeholder 3"/>
          <p:cNvSpPr>
            <a:spLocks noGrp="1"/>
          </p:cNvSpPr>
          <p:nvPr>
            <p:ph type="sldNum" sz="quarter" idx="10"/>
          </p:nvPr>
        </p:nvSpPr>
        <p:spPr/>
        <p:txBody>
          <a:bodyPr/>
          <a:lstStyle/>
          <a:p>
            <a:fld id="{68F4F06F-1185-4038-BF21-B45636E4FE16}" type="slidenum">
              <a:rPr lang="en-US" smtClean="0"/>
              <a:t>11</a:t>
            </a:fld>
            <a:endParaRPr lang="en-US"/>
          </a:p>
        </p:txBody>
      </p:sp>
    </p:spTree>
    <p:extLst>
      <p:ext uri="{BB962C8B-B14F-4D97-AF65-F5344CB8AC3E}">
        <p14:creationId xmlns:p14="http://schemas.microsoft.com/office/powerpoint/2010/main" val="128417529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Shape 19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2" name="Shape 192"/>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47614360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Shape 19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9" name="Shape 199"/>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7478997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Shape 20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9" name="Shape 209"/>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457200" lvl="0" indent="-342900" rtl="0">
              <a:spcBef>
                <a:spcPts val="0"/>
              </a:spcBef>
              <a:spcAft>
                <a:spcPts val="0"/>
              </a:spcAft>
              <a:buSzPts val="1800"/>
              <a:buChar char="●"/>
            </a:pPr>
            <a:r>
              <a:rPr lang="en-GB" sz="1100" dirty="0"/>
              <a:t>On running the described system calls infinitely in an infinite loop for sometime, we can see that the /etc/</a:t>
            </a:r>
            <a:r>
              <a:rPr lang="en-GB" sz="1100" dirty="0" err="1"/>
              <a:t>passwd</a:t>
            </a:r>
            <a:r>
              <a:rPr lang="en-GB" sz="1100" dirty="0"/>
              <a:t> is modified. </a:t>
            </a:r>
          </a:p>
          <a:p>
            <a:pPr marL="457200" lvl="0" indent="-342900">
              <a:spcBef>
                <a:spcPts val="0"/>
              </a:spcBef>
              <a:buSzPts val="1800"/>
              <a:buChar char="●"/>
            </a:pPr>
            <a:r>
              <a:rPr lang="en-GB" sz="1100" dirty="0"/>
              <a:t>We stop the attack code after running it for sometime.</a:t>
            </a:r>
            <a:r>
              <a:rPr lang="zh-CN" altLang="en-US" sz="1100" dirty="0"/>
              <a:t> </a:t>
            </a:r>
            <a:r>
              <a:rPr lang="en-GB" sz="1100" dirty="0"/>
              <a:t>On switching user to </a:t>
            </a:r>
            <a:r>
              <a:rPr lang="en-GB" sz="1100" dirty="0" err="1"/>
              <a:t>testcow</a:t>
            </a:r>
            <a:r>
              <a:rPr lang="en-GB" sz="1100" dirty="0"/>
              <a:t>, we get the root shell</a:t>
            </a:r>
          </a:p>
          <a:p>
            <a:pPr marL="0" lvl="0" indent="0">
              <a:spcBef>
                <a:spcPts val="0"/>
              </a:spcBef>
              <a:buNone/>
            </a:pPr>
            <a:endParaRPr dirty="0"/>
          </a:p>
        </p:txBody>
      </p:sp>
    </p:spTree>
    <p:extLst>
      <p:ext uri="{BB962C8B-B14F-4D97-AF65-F5344CB8AC3E}">
        <p14:creationId xmlns:p14="http://schemas.microsoft.com/office/powerpoint/2010/main" val="84445190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Shape 5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 name="Shape 57"/>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198709978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8FF6268-2C1C-461D-AB02-CBB8C7260B93}" type="slidenum">
              <a:rPr lang="zh-CN" altLang="en-US" smtClean="0"/>
              <a:t>71</a:t>
            </a:fld>
            <a:endParaRPr lang="zh-CN" altLang="en-US"/>
          </a:p>
        </p:txBody>
      </p:sp>
    </p:spTree>
    <p:extLst>
      <p:ext uri="{BB962C8B-B14F-4D97-AF65-F5344CB8AC3E}">
        <p14:creationId xmlns:p14="http://schemas.microsoft.com/office/powerpoint/2010/main" val="93344798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8FF6268-2C1C-461D-AB02-CBB8C7260B93}" type="slidenum">
              <a:rPr lang="zh-CN" altLang="en-US" smtClean="0"/>
              <a:t>72</a:t>
            </a:fld>
            <a:endParaRPr lang="zh-CN" altLang="en-US"/>
          </a:p>
        </p:txBody>
      </p:sp>
    </p:spTree>
    <p:extLst>
      <p:ext uri="{BB962C8B-B14F-4D97-AF65-F5344CB8AC3E}">
        <p14:creationId xmlns:p14="http://schemas.microsoft.com/office/powerpoint/2010/main" val="63049136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6FFF124-DF02-0442-9A2A-4214B1C8EF36}" type="slidenum">
              <a:rPr lang="en-US" smtClean="0"/>
              <a:t>79</a:t>
            </a:fld>
            <a:endParaRPr lang="en-US"/>
          </a:p>
        </p:txBody>
      </p:sp>
    </p:spTree>
    <p:extLst>
      <p:ext uri="{BB962C8B-B14F-4D97-AF65-F5344CB8AC3E}">
        <p14:creationId xmlns:p14="http://schemas.microsoft.com/office/powerpoint/2010/main" val="174805406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2556B26-DFA5-F84D-8F4A-23EF60F173DA}" type="slidenum">
              <a:rPr lang="en-US" smtClean="0"/>
              <a:t>80</a:t>
            </a:fld>
            <a:endParaRPr lang="en-US"/>
          </a:p>
        </p:txBody>
      </p:sp>
    </p:spTree>
    <p:extLst>
      <p:ext uri="{BB962C8B-B14F-4D97-AF65-F5344CB8AC3E}">
        <p14:creationId xmlns:p14="http://schemas.microsoft.com/office/powerpoint/2010/main" val="184762556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https://download.vusec.net/papers/anc_ndss17.pdf</a:t>
            </a:r>
            <a:endParaRPr lang="zh-CN" altLang="en-US" dirty="0"/>
          </a:p>
        </p:txBody>
      </p:sp>
      <p:sp>
        <p:nvSpPr>
          <p:cNvPr id="4" name="灯片编号占位符 3"/>
          <p:cNvSpPr>
            <a:spLocks noGrp="1"/>
          </p:cNvSpPr>
          <p:nvPr>
            <p:ph type="sldNum" sz="quarter" idx="5"/>
          </p:nvPr>
        </p:nvSpPr>
        <p:spPr/>
        <p:txBody>
          <a:bodyPr/>
          <a:lstStyle/>
          <a:p>
            <a:fld id="{96FFF124-DF02-0442-9A2A-4214B1C8EF36}" type="slidenum">
              <a:rPr lang="en-US" smtClean="0"/>
              <a:t>87</a:t>
            </a:fld>
            <a:endParaRPr lang="en-US"/>
          </a:p>
        </p:txBody>
      </p:sp>
    </p:spTree>
    <p:extLst>
      <p:ext uri="{BB962C8B-B14F-4D97-AF65-F5344CB8AC3E}">
        <p14:creationId xmlns:p14="http://schemas.microsoft.com/office/powerpoint/2010/main" val="213320292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https://users.wpi.edu/~teisenbarth/pdf/SharedCacheAttackSnP2015.pdf</a:t>
            </a:r>
            <a:endParaRPr lang="zh-CN" altLang="en-US" dirty="0"/>
          </a:p>
        </p:txBody>
      </p:sp>
      <p:sp>
        <p:nvSpPr>
          <p:cNvPr id="4" name="灯片编号占位符 3"/>
          <p:cNvSpPr>
            <a:spLocks noGrp="1"/>
          </p:cNvSpPr>
          <p:nvPr>
            <p:ph type="sldNum" sz="quarter" idx="5"/>
          </p:nvPr>
        </p:nvSpPr>
        <p:spPr/>
        <p:txBody>
          <a:bodyPr/>
          <a:lstStyle/>
          <a:p>
            <a:fld id="{96FFF124-DF02-0442-9A2A-4214B1C8EF36}" type="slidenum">
              <a:rPr lang="en-US" smtClean="0"/>
              <a:t>90</a:t>
            </a:fld>
            <a:endParaRPr lang="en-US"/>
          </a:p>
        </p:txBody>
      </p:sp>
    </p:spTree>
    <p:extLst>
      <p:ext uri="{BB962C8B-B14F-4D97-AF65-F5344CB8AC3E}">
        <p14:creationId xmlns:p14="http://schemas.microsoft.com/office/powerpoint/2010/main" val="30663870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8F4F06F-1185-4038-BF21-B45636E4FE16}" type="slidenum">
              <a:rPr lang="en-US" smtClean="0"/>
              <a:t>12</a:t>
            </a:fld>
            <a:endParaRPr lang="en-US"/>
          </a:p>
        </p:txBody>
      </p:sp>
    </p:spTree>
    <p:extLst>
      <p:ext uri="{BB962C8B-B14F-4D97-AF65-F5344CB8AC3E}">
        <p14:creationId xmlns:p14="http://schemas.microsoft.com/office/powerpoint/2010/main" val="33387698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11B6C7A-E15E-DA4B-ACC0-B1B2FE070A79}" type="slidenum">
              <a:rPr lang="en-US" smtClean="0"/>
              <a:t>91</a:t>
            </a:fld>
            <a:endParaRPr lang="en-US"/>
          </a:p>
        </p:txBody>
      </p:sp>
    </p:spTree>
    <p:extLst>
      <p:ext uri="{BB962C8B-B14F-4D97-AF65-F5344CB8AC3E}">
        <p14:creationId xmlns:p14="http://schemas.microsoft.com/office/powerpoint/2010/main" val="83881772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11B6C7A-E15E-DA4B-ACC0-B1B2FE070A79}" type="slidenum">
              <a:rPr lang="en-US" smtClean="0"/>
              <a:t>92</a:t>
            </a:fld>
            <a:endParaRPr lang="en-US"/>
          </a:p>
        </p:txBody>
      </p:sp>
    </p:spTree>
    <p:extLst>
      <p:ext uri="{BB962C8B-B14F-4D97-AF65-F5344CB8AC3E}">
        <p14:creationId xmlns:p14="http://schemas.microsoft.com/office/powerpoint/2010/main" val="183615695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11B6C7A-E15E-DA4B-ACC0-B1B2FE070A79}" type="slidenum">
              <a:rPr lang="en-US" smtClean="0"/>
              <a:t>94</a:t>
            </a:fld>
            <a:endParaRPr lang="en-US"/>
          </a:p>
        </p:txBody>
      </p:sp>
    </p:spTree>
    <p:extLst>
      <p:ext uri="{BB962C8B-B14F-4D97-AF65-F5344CB8AC3E}">
        <p14:creationId xmlns:p14="http://schemas.microsoft.com/office/powerpoint/2010/main" val="173338290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6FFF124-DF02-0442-9A2A-4214B1C8EF36}" type="slidenum">
              <a:rPr lang="en-US" smtClean="0"/>
              <a:t>101</a:t>
            </a:fld>
            <a:endParaRPr lang="en-US"/>
          </a:p>
        </p:txBody>
      </p:sp>
    </p:spTree>
    <p:extLst>
      <p:ext uri="{BB962C8B-B14F-4D97-AF65-F5344CB8AC3E}">
        <p14:creationId xmlns:p14="http://schemas.microsoft.com/office/powerpoint/2010/main" val="66847981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视频来自：</a:t>
            </a:r>
            <a:r>
              <a:rPr lang="en-US" altLang="zh-CN" dirty="0"/>
              <a:t>https://meltdownattack.com/</a:t>
            </a:r>
          </a:p>
          <a:p>
            <a:endParaRPr lang="zh-CN" altLang="en-US" dirty="0"/>
          </a:p>
        </p:txBody>
      </p:sp>
      <p:sp>
        <p:nvSpPr>
          <p:cNvPr id="4" name="灯片编号占位符 3"/>
          <p:cNvSpPr>
            <a:spLocks noGrp="1"/>
          </p:cNvSpPr>
          <p:nvPr>
            <p:ph type="sldNum" sz="quarter" idx="10"/>
          </p:nvPr>
        </p:nvSpPr>
        <p:spPr/>
        <p:txBody>
          <a:bodyPr/>
          <a:lstStyle/>
          <a:p>
            <a:fld id="{88FF6268-2C1C-461D-AB02-CBB8C7260B93}" type="slidenum">
              <a:rPr lang="zh-CN" altLang="en-US" smtClean="0"/>
              <a:t>109</a:t>
            </a:fld>
            <a:endParaRPr lang="zh-CN" altLang="en-US"/>
          </a:p>
        </p:txBody>
      </p:sp>
    </p:spTree>
    <p:extLst>
      <p:ext uri="{BB962C8B-B14F-4D97-AF65-F5344CB8AC3E}">
        <p14:creationId xmlns:p14="http://schemas.microsoft.com/office/powerpoint/2010/main" val="120873748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2556B26-DFA5-F84D-8F4A-23EF60F173DA}" type="slidenum">
              <a:rPr lang="en-US" smtClean="0"/>
              <a:t>115</a:t>
            </a:fld>
            <a:endParaRPr lang="en-US"/>
          </a:p>
        </p:txBody>
      </p:sp>
    </p:spTree>
    <p:extLst>
      <p:ext uri="{BB962C8B-B14F-4D97-AF65-F5344CB8AC3E}">
        <p14:creationId xmlns:p14="http://schemas.microsoft.com/office/powerpoint/2010/main" val="387166836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6FFF124-DF02-0442-9A2A-4214B1C8EF36}" type="slidenum">
              <a:rPr lang="en-US" smtClean="0"/>
              <a:t>116</a:t>
            </a:fld>
            <a:endParaRPr lang="en-US"/>
          </a:p>
        </p:txBody>
      </p:sp>
    </p:spTree>
    <p:extLst>
      <p:ext uri="{BB962C8B-B14F-4D97-AF65-F5344CB8AC3E}">
        <p14:creationId xmlns:p14="http://schemas.microsoft.com/office/powerpoint/2010/main" val="5269194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2556B26-DFA5-F84D-8F4A-23EF60F173DA}" type="slidenum">
              <a:rPr lang="en-US" smtClean="0"/>
              <a:t>119</a:t>
            </a:fld>
            <a:endParaRPr lang="en-US"/>
          </a:p>
        </p:txBody>
      </p:sp>
    </p:spTree>
    <p:extLst>
      <p:ext uri="{BB962C8B-B14F-4D97-AF65-F5344CB8AC3E}">
        <p14:creationId xmlns:p14="http://schemas.microsoft.com/office/powerpoint/2010/main" val="197033448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2556B26-DFA5-F84D-8F4A-23EF60F173DA}" type="slidenum">
              <a:rPr lang="en-US" smtClean="0"/>
              <a:t>120</a:t>
            </a:fld>
            <a:endParaRPr lang="en-US"/>
          </a:p>
        </p:txBody>
      </p:sp>
    </p:spTree>
    <p:extLst>
      <p:ext uri="{BB962C8B-B14F-4D97-AF65-F5344CB8AC3E}">
        <p14:creationId xmlns:p14="http://schemas.microsoft.com/office/powerpoint/2010/main" val="138729730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2556B26-DFA5-F84D-8F4A-23EF60F173DA}" type="slidenum">
              <a:rPr lang="en-US" smtClean="0"/>
              <a:t>122</a:t>
            </a:fld>
            <a:endParaRPr lang="en-US"/>
          </a:p>
        </p:txBody>
      </p:sp>
    </p:spTree>
    <p:extLst>
      <p:ext uri="{BB962C8B-B14F-4D97-AF65-F5344CB8AC3E}">
        <p14:creationId xmlns:p14="http://schemas.microsoft.com/office/powerpoint/2010/main" val="9113327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68F4F06F-1185-4038-BF21-B45636E4FE16}" type="slidenum">
              <a:rPr lang="en-US" smtClean="0"/>
              <a:t>15</a:t>
            </a:fld>
            <a:endParaRPr lang="en-US"/>
          </a:p>
        </p:txBody>
      </p:sp>
    </p:spTree>
    <p:extLst>
      <p:ext uri="{BB962C8B-B14F-4D97-AF65-F5344CB8AC3E}">
        <p14:creationId xmlns:p14="http://schemas.microsoft.com/office/powerpoint/2010/main" val="87444331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视频来自：</a:t>
            </a:r>
            <a:r>
              <a:rPr lang="en-US" altLang="zh-CN" dirty="0"/>
              <a:t>https://www.youtube.com/watch?v=0kHFvUcQsWQ</a:t>
            </a:r>
            <a:endParaRPr lang="zh-CN" altLang="en-US" dirty="0"/>
          </a:p>
        </p:txBody>
      </p:sp>
      <p:sp>
        <p:nvSpPr>
          <p:cNvPr id="4" name="灯片编号占位符 3"/>
          <p:cNvSpPr>
            <a:spLocks noGrp="1"/>
          </p:cNvSpPr>
          <p:nvPr>
            <p:ph type="sldNum" sz="quarter" idx="10"/>
          </p:nvPr>
        </p:nvSpPr>
        <p:spPr/>
        <p:txBody>
          <a:bodyPr/>
          <a:lstStyle/>
          <a:p>
            <a:fld id="{88FF6268-2C1C-461D-AB02-CBB8C7260B93}" type="slidenum">
              <a:rPr lang="zh-CN" altLang="en-US" smtClean="0"/>
              <a:t>123</a:t>
            </a:fld>
            <a:endParaRPr lang="zh-CN" altLang="en-US"/>
          </a:p>
        </p:txBody>
      </p:sp>
    </p:spTree>
    <p:extLst>
      <p:ext uri="{BB962C8B-B14F-4D97-AF65-F5344CB8AC3E}">
        <p14:creationId xmlns:p14="http://schemas.microsoft.com/office/powerpoint/2010/main" val="74282324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An LFENCE instruction inserted after a bounds check will prevent younger operations from executing before the bound check retires. Note that the insertion of LFENCE must be done judiciously; if it is used too liberally, performance may be significantly compromised.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It is possible to create a set of static analysis rules in order to help find locations in software where a speculation barrier might be needed. Intel’s analysis of the Linux kernel for example has only found a handful of places where LFENCE insertion is required, resulting in minimal performance impact. As with all static analysis tools, there are likely to be false positives in the results and human inspection is recommended. </a:t>
            </a:r>
            <a:endParaRPr lang="en-US" dirty="0"/>
          </a:p>
          <a:p>
            <a:endParaRPr lang="en-US" dirty="0"/>
          </a:p>
        </p:txBody>
      </p:sp>
      <p:sp>
        <p:nvSpPr>
          <p:cNvPr id="4" name="Slide Number Placeholder 3"/>
          <p:cNvSpPr>
            <a:spLocks noGrp="1"/>
          </p:cNvSpPr>
          <p:nvPr>
            <p:ph type="sldNum" sz="quarter" idx="10"/>
          </p:nvPr>
        </p:nvSpPr>
        <p:spPr/>
        <p:txBody>
          <a:bodyPr/>
          <a:lstStyle/>
          <a:p>
            <a:fld id="{72556B26-DFA5-F84D-8F4A-23EF60F173DA}" type="slidenum">
              <a:rPr lang="en-US" smtClean="0"/>
              <a:t>128</a:t>
            </a:fld>
            <a:endParaRPr lang="en-US"/>
          </a:p>
        </p:txBody>
      </p:sp>
    </p:spTree>
    <p:extLst>
      <p:ext uri="{BB962C8B-B14F-4D97-AF65-F5344CB8AC3E}">
        <p14:creationId xmlns:p14="http://schemas.microsoft.com/office/powerpoint/2010/main" val="91943857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8FF6268-2C1C-461D-AB02-CBB8C7260B93}" type="slidenum">
              <a:rPr lang="zh-CN" altLang="en-US" smtClean="0"/>
              <a:t>132</a:t>
            </a:fld>
            <a:endParaRPr lang="zh-CN" altLang="en-US"/>
          </a:p>
        </p:txBody>
      </p:sp>
    </p:spTree>
    <p:extLst>
      <p:ext uri="{BB962C8B-B14F-4D97-AF65-F5344CB8AC3E}">
        <p14:creationId xmlns:p14="http://schemas.microsoft.com/office/powerpoint/2010/main" val="5832697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Create a program which runs like cat and change its ownership to root</a:t>
            </a:r>
          </a:p>
          <a:p>
            <a:pPr marL="171450" indent="-171450">
              <a:buFont typeface="Arial" panose="020B0604020202020204" pitchFamily="34" charset="0"/>
              <a:buChar char="•"/>
            </a:pPr>
            <a:r>
              <a:rPr lang="en-US" dirty="0"/>
              <a:t>Try to cat the /</a:t>
            </a:r>
            <a:r>
              <a:rPr lang="en-US" dirty="0" err="1"/>
              <a:t>etc</a:t>
            </a:r>
            <a:r>
              <a:rPr lang="en-US" dirty="0"/>
              <a:t>/shadow file</a:t>
            </a:r>
          </a:p>
          <a:p>
            <a:pPr marL="171450" indent="-171450">
              <a:buFont typeface="Arial" panose="020B0604020202020204" pitchFamily="34" charset="0"/>
              <a:buChar char="•"/>
            </a:pPr>
            <a:r>
              <a:rPr lang="en-US" dirty="0"/>
              <a:t>Convert the program into Set-UID program</a:t>
            </a:r>
          </a:p>
          <a:p>
            <a:pPr marL="171450" indent="-171450">
              <a:buFont typeface="Arial" panose="020B0604020202020204" pitchFamily="34" charset="0"/>
              <a:buChar char="•"/>
            </a:pPr>
            <a:r>
              <a:rPr lang="en-US" dirty="0"/>
              <a:t>Now try to cat the /</a:t>
            </a:r>
            <a:r>
              <a:rPr lang="en-US" dirty="0" err="1"/>
              <a:t>etc</a:t>
            </a:r>
            <a:r>
              <a:rPr lang="en-US" dirty="0"/>
              <a:t>/shadow file</a:t>
            </a:r>
          </a:p>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68F4F06F-1185-4038-BF21-B45636E4FE16}" type="slidenum">
              <a:rPr lang="en-US" smtClean="0"/>
              <a:t>16</a:t>
            </a:fld>
            <a:endParaRPr lang="en-US"/>
          </a:p>
        </p:txBody>
      </p:sp>
    </p:spTree>
    <p:extLst>
      <p:ext uri="{BB962C8B-B14F-4D97-AF65-F5344CB8AC3E}">
        <p14:creationId xmlns:p14="http://schemas.microsoft.com/office/powerpoint/2010/main" val="5338696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Difference between set-</a:t>
            </a:r>
            <a:r>
              <a:rPr lang="en-US" dirty="0" err="1"/>
              <a:t>uid</a:t>
            </a:r>
            <a:r>
              <a:rPr lang="en-US" dirty="0"/>
              <a:t> and </a:t>
            </a:r>
            <a:r>
              <a:rPr lang="en-US" dirty="0" err="1"/>
              <a:t>sudo</a:t>
            </a:r>
            <a:endParaRPr lang="en-US" dirty="0"/>
          </a:p>
          <a:p>
            <a:pPr marL="171450" indent="-171450">
              <a:buFont typeface="Arial" panose="020B0604020202020204" pitchFamily="34" charset="0"/>
              <a:buChar char="•"/>
            </a:pPr>
            <a:r>
              <a:rPr lang="en-US" dirty="0"/>
              <a:t>Defining why set-</a:t>
            </a:r>
            <a:r>
              <a:rPr lang="en-US" dirty="0" err="1"/>
              <a:t>uid</a:t>
            </a:r>
            <a:r>
              <a:rPr lang="en-US" dirty="0"/>
              <a:t> is secure </a:t>
            </a:r>
            <a:endParaRPr lang="zh-CN" altLang="en-US" dirty="0"/>
          </a:p>
          <a:p>
            <a:pPr marL="171450" indent="-171450">
              <a:buFont typeface="Arial" panose="020B0604020202020204" pitchFamily="34" charset="0"/>
              <a:buChar char="•"/>
            </a:pPr>
            <a:r>
              <a:rPr lang="en-US" dirty="0"/>
              <a:t>What programs should not be turned into set-</a:t>
            </a:r>
            <a:r>
              <a:rPr lang="en-US" dirty="0" err="1"/>
              <a:t>uid</a:t>
            </a:r>
            <a:r>
              <a:rPr lang="en-US" dirty="0"/>
              <a:t> and why?</a:t>
            </a:r>
          </a:p>
        </p:txBody>
      </p:sp>
      <p:sp>
        <p:nvSpPr>
          <p:cNvPr id="4" name="Slide Number Placeholder 3"/>
          <p:cNvSpPr>
            <a:spLocks noGrp="1"/>
          </p:cNvSpPr>
          <p:nvPr>
            <p:ph type="sldNum" sz="quarter" idx="10"/>
          </p:nvPr>
        </p:nvSpPr>
        <p:spPr/>
        <p:txBody>
          <a:bodyPr/>
          <a:lstStyle/>
          <a:p>
            <a:fld id="{68F4F06F-1185-4038-BF21-B45636E4FE16}" type="slidenum">
              <a:rPr lang="en-US" smtClean="0"/>
              <a:t>17</a:t>
            </a:fld>
            <a:endParaRPr lang="en-US"/>
          </a:p>
        </p:txBody>
      </p:sp>
    </p:spTree>
    <p:extLst>
      <p:ext uri="{BB962C8B-B14F-4D97-AF65-F5344CB8AC3E}">
        <p14:creationId xmlns:p14="http://schemas.microsoft.com/office/powerpoint/2010/main" val="6539509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8037BC-B682-3544-96CF-7DD01678259C}"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8037BC-B682-3544-96CF-7DD01678259C}"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8037BC-B682-3544-96CF-7DD01678259C}"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311700" y="593367"/>
            <a:ext cx="8520600" cy="763600"/>
          </a:xfrm>
          <a:prstGeom prst="rect">
            <a:avLst/>
          </a:prstGeom>
        </p:spPr>
        <p:txBody>
          <a:bodyPr wrap="square" lIns="91425" tIns="91425" rIns="91425" bIns="91425" anchor="t" anchorCtr="0"/>
          <a:lstStyle>
            <a:lvl1pPr lvl="0">
              <a:spcBef>
                <a:spcPts val="0"/>
              </a:spcBef>
              <a:buSzPts val="2800"/>
              <a:buNone/>
              <a:defRPr/>
            </a:lvl1pPr>
            <a:lvl2pPr lvl="1">
              <a:spcBef>
                <a:spcPts val="0"/>
              </a:spcBef>
              <a:buSzPts val="2800"/>
              <a:buNone/>
              <a:defRPr/>
            </a:lvl2pPr>
            <a:lvl3pPr lvl="2">
              <a:spcBef>
                <a:spcPts val="0"/>
              </a:spcBef>
              <a:buSzPts val="2800"/>
              <a:buNone/>
              <a:defRPr/>
            </a:lvl3pPr>
            <a:lvl4pPr lvl="3">
              <a:spcBef>
                <a:spcPts val="0"/>
              </a:spcBef>
              <a:buSzPts val="2800"/>
              <a:buNone/>
              <a:defRPr/>
            </a:lvl4pPr>
            <a:lvl5pPr lvl="4">
              <a:spcBef>
                <a:spcPts val="0"/>
              </a:spcBef>
              <a:buSzPts val="2800"/>
              <a:buNone/>
              <a:defRPr/>
            </a:lvl5pPr>
            <a:lvl6pPr lvl="5">
              <a:spcBef>
                <a:spcPts val="0"/>
              </a:spcBef>
              <a:buSzPts val="2800"/>
              <a:buNone/>
              <a:defRPr/>
            </a:lvl6pPr>
            <a:lvl7pPr lvl="6">
              <a:spcBef>
                <a:spcPts val="0"/>
              </a:spcBef>
              <a:buSzPts val="2800"/>
              <a:buNone/>
              <a:defRPr/>
            </a:lvl7pPr>
            <a:lvl8pPr lvl="7">
              <a:spcBef>
                <a:spcPts val="0"/>
              </a:spcBef>
              <a:buSzPts val="2800"/>
              <a:buNone/>
              <a:defRPr/>
            </a:lvl8pPr>
            <a:lvl9pPr lvl="8">
              <a:spcBef>
                <a:spcPts val="0"/>
              </a:spcBef>
              <a:buSzPts val="2800"/>
              <a:buNone/>
              <a:defRPr/>
            </a:lvl9pPr>
          </a:lstStyle>
          <a:p>
            <a:endParaRPr/>
          </a:p>
        </p:txBody>
      </p:sp>
      <p:sp>
        <p:nvSpPr>
          <p:cNvPr id="18" name="Shape 18"/>
          <p:cNvSpPr txBox="1">
            <a:spLocks noGrp="1"/>
          </p:cNvSpPr>
          <p:nvPr>
            <p:ph type="body" idx="1"/>
          </p:nvPr>
        </p:nvSpPr>
        <p:spPr>
          <a:xfrm>
            <a:off x="311700" y="1536633"/>
            <a:ext cx="8520600" cy="4555200"/>
          </a:xfrm>
          <a:prstGeom prst="rect">
            <a:avLst/>
          </a:prstGeom>
        </p:spPr>
        <p:txBody>
          <a:bodyPr wrap="square" lIns="91425" tIns="91425" rIns="91425" bIns="91425" anchor="t" anchorCtr="0"/>
          <a:lstStyle>
            <a:lvl1pPr lvl="0">
              <a:spcBef>
                <a:spcPts val="0"/>
              </a:spcBef>
              <a:buSzPts val="1800"/>
              <a:buChar char="●"/>
              <a:defRPr/>
            </a:lvl1pPr>
            <a:lvl2pPr lvl="1">
              <a:spcBef>
                <a:spcPts val="0"/>
              </a:spcBef>
              <a:buSzPts val="1400"/>
              <a:buChar char="○"/>
              <a:defRPr/>
            </a:lvl2pPr>
            <a:lvl3pPr lvl="2">
              <a:spcBef>
                <a:spcPts val="0"/>
              </a:spcBef>
              <a:buSzPts val="1400"/>
              <a:buChar char="■"/>
              <a:defRPr/>
            </a:lvl3pPr>
            <a:lvl4pPr lvl="3">
              <a:spcBef>
                <a:spcPts val="0"/>
              </a:spcBef>
              <a:buSzPts val="1400"/>
              <a:buChar char="●"/>
              <a:defRPr/>
            </a:lvl4pPr>
            <a:lvl5pPr lvl="4">
              <a:spcBef>
                <a:spcPts val="0"/>
              </a:spcBef>
              <a:buSzPts val="1400"/>
              <a:buChar char="○"/>
              <a:defRPr/>
            </a:lvl5pPr>
            <a:lvl6pPr lvl="5">
              <a:spcBef>
                <a:spcPts val="0"/>
              </a:spcBef>
              <a:buSzPts val="1400"/>
              <a:buChar char="■"/>
              <a:defRPr/>
            </a:lvl6pPr>
            <a:lvl7pPr lvl="6">
              <a:spcBef>
                <a:spcPts val="0"/>
              </a:spcBef>
              <a:buSzPts val="1400"/>
              <a:buChar char="●"/>
              <a:defRPr/>
            </a:lvl7pPr>
            <a:lvl8pPr lvl="7">
              <a:spcBef>
                <a:spcPts val="0"/>
              </a:spcBef>
              <a:buSzPts val="1400"/>
              <a:buChar char="○"/>
              <a:defRPr/>
            </a:lvl8pPr>
            <a:lvl9pPr lvl="8">
              <a:spcBef>
                <a:spcPts val="0"/>
              </a:spcBef>
              <a:buSzPts val="1400"/>
              <a:buChar char="■"/>
              <a:defRPr/>
            </a:lvl9pPr>
          </a:lstStyle>
          <a:p>
            <a:endParaRPr/>
          </a:p>
        </p:txBody>
      </p:sp>
      <p:sp>
        <p:nvSpPr>
          <p:cNvPr id="19" name="Shape 19"/>
          <p:cNvSpPr txBox="1">
            <a:spLocks noGrp="1"/>
          </p:cNvSpPr>
          <p:nvPr>
            <p:ph type="sldNum" idx="12"/>
          </p:nvPr>
        </p:nvSpPr>
        <p:spPr>
          <a:xfrm>
            <a:off x="8472458" y="6217623"/>
            <a:ext cx="548700" cy="524800"/>
          </a:xfrm>
          <a:prstGeom prst="rect">
            <a:avLst/>
          </a:prstGeom>
        </p:spPr>
        <p:txBody>
          <a:bodyPr wrap="square" lIns="91425" tIns="91425" rIns="91425" bIns="91425" anchor="ctr" anchorCtr="0">
            <a:noAutofit/>
          </a:bodyPr>
          <a:lstStyle/>
          <a:p>
            <a:fld id="{00000000-1234-1234-1234-123412341234}" type="slidenum">
              <a:rPr lang="en-GB" smtClean="0"/>
              <a:pPr/>
              <a:t>‹#›</a:t>
            </a:fld>
            <a:endParaRPr lang="en-GB"/>
          </a:p>
        </p:txBody>
      </p:sp>
    </p:spTree>
    <p:extLst>
      <p:ext uri="{BB962C8B-B14F-4D97-AF65-F5344CB8AC3E}">
        <p14:creationId xmlns:p14="http://schemas.microsoft.com/office/powerpoint/2010/main" val="4580155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8037BC-B682-3544-96CF-7DD01678259C}"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8037BC-B682-3544-96CF-7DD01678259C}"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8037BC-B682-3544-96CF-7DD01678259C}"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8037BC-B682-3544-96CF-7DD01678259C}"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8037BC-B682-3544-96CF-7DD01678259C}"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8037BC-B682-3544-96CF-7DD01678259C}"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8037BC-B682-3544-96CF-7DD01678259C}"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8037BC-B682-3544-96CF-7DD01678259C}"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8037BC-B682-3544-96CF-7DD01678259C}" type="slidenum">
              <a:rPr lang="en-US" smtClean="0"/>
              <a:t>‹#›</a:t>
            </a:fld>
            <a:endParaRPr lang="en-US"/>
          </a:p>
        </p:txBody>
      </p:sp>
    </p:spTree>
    <p:extLst>
      <p:ext uri="{BB962C8B-B14F-4D97-AF65-F5344CB8AC3E}">
        <p14:creationId xmlns:p14="http://schemas.microsoft.com/office/powerpoint/2010/main" val="110096491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hyperlink" Target="https://seedsecuritylabs.org/Labs_16.04/PDF/Meltdown_Attack.pdf" TargetMode="External"/></Relationships>
</file>

<file path=ppt/slides/_rels/slide102.xml.rels><?xml version="1.0" encoding="UTF-8" standalone="yes"?>
<Relationships xmlns="http://schemas.openxmlformats.org/package/2006/relationships"><Relationship Id="rId3" Type="http://schemas.openxmlformats.org/officeDocument/2006/relationships/image" Target="../media/image78.tiff"/><Relationship Id="rId2" Type="http://schemas.openxmlformats.org/officeDocument/2006/relationships/image" Target="../media/image77.tiff"/><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5.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4.xml"/></Relationships>
</file>

<file path=ppt/slides/_rels/slide107.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85.png"/><Relationship Id="rId4" Type="http://schemas.openxmlformats.org/officeDocument/2006/relationships/notesSlide" Target="../notesSlides/notesSlide64.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10.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92.tiff"/><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image" Target="../media/image77.tiff"/></Relationships>
</file>

<file path=ppt/slides/_rels/slide11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66.xml"/><Relationship Id="rId1" Type="http://schemas.openxmlformats.org/officeDocument/2006/relationships/slideLayout" Target="../slideLayouts/slideLayout2.xml"/><Relationship Id="rId4" Type="http://schemas.openxmlformats.org/officeDocument/2006/relationships/hyperlink" Target="https://seedsecuritylabs.org/Labs_16.04/PDF/Spectre_Attack.pdf" TargetMode="Externa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94.tiff"/><Relationship Id="rId2" Type="http://schemas.openxmlformats.org/officeDocument/2006/relationships/notesSlide" Target="../notesSlides/notesSlide68.xml"/><Relationship Id="rId1" Type="http://schemas.openxmlformats.org/officeDocument/2006/relationships/slideLayout" Target="../slideLayouts/slideLayout2.xml"/><Relationship Id="rId4" Type="http://schemas.openxmlformats.org/officeDocument/2006/relationships/image" Target="../media/image95.tiff"/></Relationships>
</file>

<file path=ppt/slides/_rels/slide121.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69.xml"/><Relationship Id="rId1" Type="http://schemas.openxmlformats.org/officeDocument/2006/relationships/slideLayout" Target="../slideLayouts/slideLayout2.xml"/><Relationship Id="rId5" Type="http://schemas.openxmlformats.org/officeDocument/2006/relationships/hyperlink" Target="https://xz.aliyun.com/t/6332" TargetMode="External"/><Relationship Id="rId4" Type="http://schemas.openxmlformats.org/officeDocument/2006/relationships/image" Target="../media/image99.png"/></Relationships>
</file>

<file path=ppt/slides/_rels/slide1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100.png"/><Relationship Id="rId4" Type="http://schemas.openxmlformats.org/officeDocument/2006/relationships/notesSlide" Target="../notesSlides/notesSlide70.xml"/></Relationships>
</file>

<file path=ppt/slides/_rels/slide124.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106.tiff"/><Relationship Id="rId2" Type="http://schemas.openxmlformats.org/officeDocument/2006/relationships/notesSlide" Target="../notesSlides/notesSlide71.xml"/><Relationship Id="rId1" Type="http://schemas.openxmlformats.org/officeDocument/2006/relationships/slideLayout" Target="../slideLayouts/slideLayout2.xml"/><Relationship Id="rId4" Type="http://schemas.openxmlformats.org/officeDocument/2006/relationships/image" Target="../media/image107.tiff"/></Relationships>
</file>

<file path=ppt/slides/_rels/slide129.xml.rels><?xml version="1.0" encoding="UTF-8" standalone="yes"?>
<Relationships xmlns="http://schemas.openxmlformats.org/package/2006/relationships"><Relationship Id="rId3" Type="http://schemas.openxmlformats.org/officeDocument/2006/relationships/hyperlink" Target="https://support.google.com/faqs/answer/7625886" TargetMode="External"/><Relationship Id="rId2" Type="http://schemas.openxmlformats.org/officeDocument/2006/relationships/hyperlink" Target="https://software.intel.com/security-software-guidance/api-app/sites/default/files/Retpoline-A-Branch-Target-Injection-Mitigation.pdf?source=techstories.org"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12.xml"/><Relationship Id="rId4" Type="http://schemas.openxmlformats.org/officeDocument/2006/relationships/image" Target="../media/image15.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1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6.xml"/><Relationship Id="rId1" Type="http://schemas.openxmlformats.org/officeDocument/2006/relationships/slideLayout" Target="../slideLayouts/slideLayout12.xml"/><Relationship Id="rId4" Type="http://schemas.openxmlformats.org/officeDocument/2006/relationships/image" Target="../media/image25.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0.xml"/><Relationship Id="rId1" Type="http://schemas.openxmlformats.org/officeDocument/2006/relationships/slideLayout" Target="../slideLayouts/slideLayout12.xml"/><Relationship Id="rId4" Type="http://schemas.openxmlformats.org/officeDocument/2006/relationships/image" Target="../media/image2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9.xml"/><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0.xml"/><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3" Type="http://schemas.openxmlformats.org/officeDocument/2006/relationships/image" Target="../media/image38.tmp"/><Relationship Id="rId2" Type="http://schemas.openxmlformats.org/officeDocument/2006/relationships/notesSlide" Target="../notesSlides/notesSlide42.xml"/><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3" Type="http://schemas.openxmlformats.org/officeDocument/2006/relationships/image" Target="../media/image39.tmp"/><Relationship Id="rId2" Type="http://schemas.openxmlformats.org/officeDocument/2006/relationships/notesSlide" Target="../notesSlides/notesSlide43.xml"/><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4.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6.xml"/><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9.xml"/><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0.xml"/><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1.xml"/><Relationship Id="rId1" Type="http://schemas.openxmlformats.org/officeDocument/2006/relationships/slideLayout" Target="../slideLayouts/slideLayout12.xml"/><Relationship Id="rId5" Type="http://schemas.openxmlformats.org/officeDocument/2006/relationships/image" Target="../media/image46.png"/><Relationship Id="rId4" Type="http://schemas.openxmlformats.org/officeDocument/2006/relationships/image" Target="../media/image45.png"/></Relationships>
</file>

<file path=ppt/slides/_rels/slide6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2.xml"/><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hyperlink" Target="https://xuanxuanblingbling.github.io/ctf/pwn/2019/11/18/race/" TargetMode="External"/><Relationship Id="rId7" Type="http://schemas.openxmlformats.org/officeDocument/2006/relationships/hyperlink" Target="https://www.youtube.com/watch?v=kEsshExn7aE" TargetMode="External"/><Relationship Id="rId2" Type="http://schemas.openxmlformats.org/officeDocument/2006/relationships/hyperlink" Target="https://dirtycow.ninja/" TargetMode="External"/><Relationship Id="rId1" Type="http://schemas.openxmlformats.org/officeDocument/2006/relationships/slideLayout" Target="../slideLayouts/slideLayout12.xml"/><Relationship Id="rId6" Type="http://schemas.openxmlformats.org/officeDocument/2006/relationships/hyperlink" Target="https://github.com/dirtycow/dirtycow.github.io/wiki/PoCs" TargetMode="External"/><Relationship Id="rId5" Type="http://schemas.openxmlformats.org/officeDocument/2006/relationships/hyperlink" Target="https://bbs.pediy.com/thread-213467.htm" TargetMode="External"/><Relationship Id="rId4" Type="http://schemas.openxmlformats.org/officeDocument/2006/relationships/hyperlink" Target="https://xuanxuanblingbling.github.io/assets/attachment/%E5%A5%94%E8%B7%91%E5%90%A7-linux%E5%86%85%E6%A0%B8-%E5%86%85%E5%AD%98%E7%AE%A1%E7%90%86-DirtyCow.pdf"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4.xml"/><Relationship Id="rId1" Type="http://schemas.openxmlformats.org/officeDocument/2006/relationships/slideLayout" Target="../slideLayouts/slideLayout2.xml"/><Relationship Id="rId5" Type="http://schemas.openxmlformats.org/officeDocument/2006/relationships/hyperlink" Target="https://googleprojectzero.blogspot.com/2018/01/reading-privileged-memory-with-side.html" TargetMode="External"/><Relationship Id="rId4" Type="http://schemas.openxmlformats.org/officeDocument/2006/relationships/image" Target="../media/image51.png"/></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55.gif"/><Relationship Id="rId2" Type="http://schemas.openxmlformats.org/officeDocument/2006/relationships/image" Target="../media/image54.gif"/><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56.gif"/><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90.xml.rels><?xml version="1.0" encoding="UTF-8" standalone="yes"?>
<Relationships xmlns="http://schemas.openxmlformats.org/package/2006/relationships"><Relationship Id="rId3" Type="http://schemas.openxmlformats.org/officeDocument/2006/relationships/image" Target="../media/image61.tiff"/><Relationship Id="rId2" Type="http://schemas.openxmlformats.org/officeDocument/2006/relationships/notesSlide" Target="../notesSlides/notesSlide59.xml"/><Relationship Id="rId1" Type="http://schemas.openxmlformats.org/officeDocument/2006/relationships/slideLayout" Target="../slideLayouts/slideLayout2.xml"/><Relationship Id="rId5" Type="http://schemas.openxmlformats.org/officeDocument/2006/relationships/image" Target="../media/image63.jpeg"/><Relationship Id="rId4" Type="http://schemas.openxmlformats.org/officeDocument/2006/relationships/image" Target="../media/image62.png"/></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 Id="rId5" Type="http://schemas.openxmlformats.org/officeDocument/2006/relationships/image" Target="../media/image67.gif"/><Relationship Id="rId4" Type="http://schemas.openxmlformats.org/officeDocument/2006/relationships/image" Target="../media/image66.png"/></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70.tiff"/><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63742" y="3468413"/>
            <a:ext cx="6130816" cy="914400"/>
          </a:xfrm>
        </p:spPr>
        <p:txBody>
          <a:bodyPr>
            <a:normAutofit/>
          </a:bodyPr>
          <a:lstStyle/>
          <a:p>
            <a:r>
              <a:rPr lang="zh-CN" altLang="en-US" sz="3200" dirty="0">
                <a:latin typeface="Arial" charset="0"/>
                <a:ea typeface="Arial" charset="0"/>
                <a:cs typeface="Arial" charset="0"/>
              </a:rPr>
              <a:t>竞态条件</a:t>
            </a:r>
            <a:endParaRPr lang="en-US" sz="3200" dirty="0">
              <a:latin typeface="Arial" charset="0"/>
              <a:ea typeface="Arial" charset="0"/>
              <a:cs typeface="Arial" charset="0"/>
            </a:endParaRPr>
          </a:p>
        </p:txBody>
      </p:sp>
      <p:sp>
        <p:nvSpPr>
          <p:cNvPr id="5" name="Rectangle 4"/>
          <p:cNvSpPr/>
          <p:nvPr/>
        </p:nvSpPr>
        <p:spPr>
          <a:xfrm>
            <a:off x="2343150" y="1494875"/>
            <a:ext cx="4572000" cy="1754326"/>
          </a:xfrm>
          <a:prstGeom prst="rect">
            <a:avLst/>
          </a:prstGeom>
        </p:spPr>
        <p:txBody>
          <a:bodyPr>
            <a:spAutoFit/>
          </a:bodyPr>
          <a:lstStyle/>
          <a:p>
            <a:pPr algn="ctr"/>
            <a:r>
              <a:rPr lang="zh-CN" altLang="en-US" sz="3600" dirty="0">
                <a:solidFill>
                  <a:schemeClr val="tx1">
                    <a:lumMod val="75000"/>
                    <a:lumOff val="25000"/>
                  </a:schemeClr>
                </a:solidFill>
                <a:latin typeface="微软雅黑" panose="020B0503020204020204" pitchFamily="34" charset="-122"/>
                <a:ea typeface="微软雅黑" panose="020B0503020204020204" pitchFamily="34" charset="-122"/>
              </a:rPr>
              <a:t>第</a:t>
            </a:r>
            <a:r>
              <a:rPr lang="en-US" altLang="zh-CN" sz="3600" dirty="0">
                <a:solidFill>
                  <a:schemeClr val="tx1">
                    <a:lumMod val="75000"/>
                    <a:lumOff val="25000"/>
                  </a:schemeClr>
                </a:solidFill>
                <a:latin typeface="微软雅黑" panose="020B0503020204020204" pitchFamily="34" charset="-122"/>
                <a:ea typeface="微软雅黑" panose="020B0503020204020204" pitchFamily="34" charset="-122"/>
              </a:rPr>
              <a:t>2</a:t>
            </a:r>
            <a:r>
              <a:rPr lang="zh-CN" altLang="en-US" sz="3600" dirty="0">
                <a:solidFill>
                  <a:schemeClr val="tx1">
                    <a:lumMod val="75000"/>
                    <a:lumOff val="25000"/>
                  </a:schemeClr>
                </a:solidFill>
                <a:latin typeface="微软雅黑" panose="020B0503020204020204" pitchFamily="34" charset="-122"/>
                <a:ea typeface="微软雅黑" panose="020B0503020204020204" pitchFamily="34" charset="-122"/>
              </a:rPr>
              <a:t>讲</a:t>
            </a:r>
            <a:br>
              <a:rPr lang="en-US" altLang="zh-CN" sz="3600" dirty="0">
                <a:solidFill>
                  <a:schemeClr val="tx1">
                    <a:lumMod val="75000"/>
                    <a:lumOff val="25000"/>
                  </a:schemeClr>
                </a:solidFill>
                <a:latin typeface="微软雅黑" panose="020B0503020204020204" pitchFamily="34" charset="-122"/>
                <a:ea typeface="微软雅黑" panose="020B0503020204020204" pitchFamily="34" charset="-122"/>
              </a:rPr>
            </a:br>
            <a:br>
              <a:rPr lang="en-US" altLang="zh-CN" sz="3600" dirty="0">
                <a:solidFill>
                  <a:schemeClr val="tx1">
                    <a:lumMod val="75000"/>
                    <a:lumOff val="25000"/>
                  </a:schemeClr>
                </a:solidFill>
                <a:latin typeface="微软雅黑" panose="020B0503020204020204" pitchFamily="34" charset="-122"/>
                <a:ea typeface="微软雅黑" panose="020B0503020204020204" pitchFamily="34" charset="-122"/>
              </a:rPr>
            </a:br>
            <a:r>
              <a:rPr lang="zh-CN" altLang="en-US" sz="3600" dirty="0">
                <a:solidFill>
                  <a:schemeClr val="tx1">
                    <a:lumMod val="75000"/>
                    <a:lumOff val="25000"/>
                  </a:schemeClr>
                </a:solidFill>
                <a:latin typeface="微软雅黑" panose="020B0503020204020204" pitchFamily="34" charset="-122"/>
                <a:ea typeface="微软雅黑" panose="020B0503020204020204" pitchFamily="34" charset="-122"/>
              </a:rPr>
              <a:t>软件安全（</a:t>
            </a:r>
            <a:r>
              <a:rPr lang="en-US" altLang="zh-CN" sz="3600" dirty="0">
                <a:solidFill>
                  <a:schemeClr val="tx1">
                    <a:lumMod val="75000"/>
                    <a:lumOff val="25000"/>
                  </a:schemeClr>
                </a:solidFill>
                <a:latin typeface="微软雅黑" panose="020B0503020204020204" pitchFamily="34" charset="-122"/>
                <a:ea typeface="微软雅黑" panose="020B0503020204020204" pitchFamily="34" charset="-122"/>
              </a:rPr>
              <a:t>2</a:t>
            </a:r>
            <a:r>
              <a:rPr lang="zh-CN" altLang="en-US" sz="3600" dirty="0">
                <a:solidFill>
                  <a:schemeClr val="tx1">
                    <a:lumMod val="75000"/>
                    <a:lumOff val="25000"/>
                  </a:schemeClr>
                </a:solidFill>
                <a:latin typeface="微软雅黑" panose="020B0503020204020204" pitchFamily="34" charset="-122"/>
                <a:ea typeface="微软雅黑" panose="020B0503020204020204" pitchFamily="34" charset="-122"/>
              </a:rPr>
              <a:t>）</a:t>
            </a:r>
            <a:endParaRPr lang="en-US" altLang="zh-CN" sz="3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6" name="灯片编号占位符 5">
            <a:extLst>
              <a:ext uri="{FF2B5EF4-FFF2-40B4-BE49-F238E27FC236}">
                <a16:creationId xmlns:a16="http://schemas.microsoft.com/office/drawing/2014/main" id="{E9CCA996-7046-43E2-B1C5-C3E3B13FD143}"/>
              </a:ext>
            </a:extLst>
          </p:cNvPr>
          <p:cNvSpPr>
            <a:spLocks noGrp="1"/>
          </p:cNvSpPr>
          <p:nvPr>
            <p:ph type="sldNum" sz="quarter" idx="12"/>
          </p:nvPr>
        </p:nvSpPr>
        <p:spPr/>
        <p:txBody>
          <a:bodyPr/>
          <a:lstStyle/>
          <a:p>
            <a:fld id="{338037BC-B682-3544-96CF-7DD01678259C}" type="slidenum">
              <a:rPr lang="en-US" smtClean="0"/>
              <a:t>1</a:t>
            </a:fld>
            <a:endParaRPr lang="en-US"/>
          </a:p>
        </p:txBody>
      </p:sp>
    </p:spTree>
    <p:extLst>
      <p:ext uri="{BB962C8B-B14F-4D97-AF65-F5344CB8AC3E}">
        <p14:creationId xmlns:p14="http://schemas.microsoft.com/office/powerpoint/2010/main" val="9660306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zh-CN" dirty="0"/>
              <a:t>TOCTTOU</a:t>
            </a:r>
            <a:endParaRPr lang="en-US" dirty="0"/>
          </a:p>
        </p:txBody>
      </p:sp>
      <p:sp>
        <p:nvSpPr>
          <p:cNvPr id="3" name="Text Placeholder 2"/>
          <p:cNvSpPr>
            <a:spLocks noGrp="1"/>
          </p:cNvSpPr>
          <p:nvPr>
            <p:ph type="body" idx="1"/>
          </p:nvPr>
        </p:nvSpPr>
        <p:spPr/>
        <p:txBody>
          <a:bodyPr/>
          <a:lstStyle/>
          <a:p>
            <a:pPr>
              <a:lnSpc>
                <a:spcPct val="125000"/>
              </a:lnSpc>
            </a:pPr>
            <a:r>
              <a:rPr lang="zh-CN" altLang="en-US" dirty="0"/>
              <a:t>语义特征</a:t>
            </a:r>
            <a:endParaRPr lang="en-US" altLang="zh-CN" dirty="0"/>
          </a:p>
          <a:p>
            <a:pPr lvl="1">
              <a:lnSpc>
                <a:spcPct val="125000"/>
              </a:lnSpc>
            </a:pPr>
            <a:r>
              <a:rPr lang="zh-CN" altLang="en-US" dirty="0"/>
              <a:t>当两个事件发生时，第二个事件依赖于第一个事件</a:t>
            </a:r>
            <a:endParaRPr lang="en-US" dirty="0"/>
          </a:p>
        </p:txBody>
      </p:sp>
      <p:sp>
        <p:nvSpPr>
          <p:cNvPr id="5" name="Line 11"/>
          <p:cNvSpPr>
            <a:spLocks noChangeShapeType="1"/>
          </p:cNvSpPr>
          <p:nvPr/>
        </p:nvSpPr>
        <p:spPr bwMode="auto">
          <a:xfrm>
            <a:off x="1059900" y="4414157"/>
            <a:ext cx="70104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6" name="Line 12"/>
          <p:cNvSpPr>
            <a:spLocks noChangeShapeType="1"/>
          </p:cNvSpPr>
          <p:nvPr/>
        </p:nvSpPr>
        <p:spPr bwMode="auto">
          <a:xfrm>
            <a:off x="2126700" y="4109357"/>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7" name="Line 13"/>
          <p:cNvSpPr>
            <a:spLocks noChangeShapeType="1"/>
          </p:cNvSpPr>
          <p:nvPr/>
        </p:nvSpPr>
        <p:spPr bwMode="auto">
          <a:xfrm>
            <a:off x="6851100" y="4109357"/>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8" name="Line 17"/>
          <p:cNvSpPr>
            <a:spLocks noChangeShapeType="1"/>
          </p:cNvSpPr>
          <p:nvPr/>
        </p:nvSpPr>
        <p:spPr bwMode="auto">
          <a:xfrm>
            <a:off x="1136100" y="2966357"/>
            <a:ext cx="6629400" cy="0"/>
          </a:xfrm>
          <a:prstGeom prst="line">
            <a:avLst/>
          </a:prstGeom>
          <a:noFill/>
          <a:ln w="762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9" name="Text Box 18"/>
          <p:cNvSpPr txBox="1">
            <a:spLocks noChangeArrowheads="1"/>
          </p:cNvSpPr>
          <p:nvPr/>
        </p:nvSpPr>
        <p:spPr bwMode="auto">
          <a:xfrm>
            <a:off x="7917900" y="2737757"/>
            <a:ext cx="914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US" altLang="ko-KR" i="1"/>
              <a:t>Time</a:t>
            </a:r>
          </a:p>
        </p:txBody>
      </p:sp>
      <p:sp>
        <p:nvSpPr>
          <p:cNvPr id="10" name="Text Box 19"/>
          <p:cNvSpPr txBox="1">
            <a:spLocks noChangeArrowheads="1"/>
          </p:cNvSpPr>
          <p:nvPr/>
        </p:nvSpPr>
        <p:spPr bwMode="auto">
          <a:xfrm>
            <a:off x="1212300" y="3423557"/>
            <a:ext cx="1824814"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spcBef>
                <a:spcPct val="50000"/>
              </a:spcBef>
            </a:pPr>
            <a:r>
              <a:rPr lang="en-US" altLang="ko-KR" b="1"/>
              <a:t>       </a:t>
            </a:r>
            <a:r>
              <a:rPr lang="en-US" altLang="ko-KR" b="1" dirty="0" err="1"/>
              <a:t>Syscall</a:t>
            </a:r>
            <a:r>
              <a:rPr lang="en-US" altLang="ko-KR" b="1" dirty="0"/>
              <a:t> 1 (Time Of Check)</a:t>
            </a:r>
          </a:p>
        </p:txBody>
      </p:sp>
      <p:sp>
        <p:nvSpPr>
          <p:cNvPr id="11" name="AutoShape 21"/>
          <p:cNvSpPr>
            <a:spLocks/>
          </p:cNvSpPr>
          <p:nvPr/>
        </p:nvSpPr>
        <p:spPr bwMode="auto">
          <a:xfrm rot="16200000">
            <a:off x="4184100" y="2585357"/>
            <a:ext cx="609600" cy="4419600"/>
          </a:xfrm>
          <a:prstGeom prst="leftBrace">
            <a:avLst>
              <a:gd name="adj1" fmla="val 60417"/>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2" name="Text Box 22"/>
          <p:cNvSpPr txBox="1">
            <a:spLocks noChangeArrowheads="1"/>
          </p:cNvSpPr>
          <p:nvPr/>
        </p:nvSpPr>
        <p:spPr bwMode="auto">
          <a:xfrm>
            <a:off x="6089100" y="3423557"/>
            <a:ext cx="16764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spcBef>
                <a:spcPct val="50000"/>
              </a:spcBef>
            </a:pPr>
            <a:r>
              <a:rPr lang="en-US" altLang="ko-KR" b="1"/>
              <a:t>    </a:t>
            </a:r>
            <a:r>
              <a:rPr lang="en-US" altLang="ko-KR" b="1" dirty="0" err="1"/>
              <a:t>Syscall</a:t>
            </a:r>
            <a:r>
              <a:rPr lang="en-US" altLang="ko-KR" b="1" dirty="0"/>
              <a:t> 2 (Time Of Use)</a:t>
            </a:r>
          </a:p>
        </p:txBody>
      </p:sp>
      <p:sp>
        <p:nvSpPr>
          <p:cNvPr id="13" name="灯片编号占位符 12">
            <a:extLst>
              <a:ext uri="{FF2B5EF4-FFF2-40B4-BE49-F238E27FC236}">
                <a16:creationId xmlns:a16="http://schemas.microsoft.com/office/drawing/2014/main" id="{F52587BE-AA7D-4553-9E05-4D0C871EC212}"/>
              </a:ext>
            </a:extLst>
          </p:cNvPr>
          <p:cNvSpPr>
            <a:spLocks noGrp="1"/>
          </p:cNvSpPr>
          <p:nvPr>
            <p:ph type="sldNum" idx="12"/>
          </p:nvPr>
        </p:nvSpPr>
        <p:spPr/>
        <p:txBody>
          <a:bodyPr/>
          <a:lstStyle/>
          <a:p>
            <a:fld id="{00000000-1234-1234-1234-123412341234}" type="slidenum">
              <a:rPr lang="en-GB" smtClean="0"/>
              <a:pPr/>
              <a:t>10</a:t>
            </a:fld>
            <a:endParaRPr lang="en-GB"/>
          </a:p>
        </p:txBody>
      </p:sp>
    </p:spTree>
    <p:extLst>
      <p:ext uri="{BB962C8B-B14F-4D97-AF65-F5344CB8AC3E}">
        <p14:creationId xmlns:p14="http://schemas.microsoft.com/office/powerpoint/2010/main" val="126108789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6335" y="283483"/>
            <a:ext cx="5092224" cy="2446415"/>
          </a:xfrm>
          <a:prstGeom prst="rect">
            <a:avLst/>
          </a:prstGeom>
        </p:spPr>
      </p:pic>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2900" y="2762556"/>
            <a:ext cx="5131753" cy="4045300"/>
          </a:xfrm>
          <a:prstGeom prst="rect">
            <a:avLst/>
          </a:prstGeom>
        </p:spPr>
      </p:pic>
      <p:sp>
        <p:nvSpPr>
          <p:cNvPr id="6" name="TextBox 5"/>
          <p:cNvSpPr txBox="1"/>
          <p:nvPr/>
        </p:nvSpPr>
        <p:spPr>
          <a:xfrm>
            <a:off x="6186237" y="5710019"/>
            <a:ext cx="2329113" cy="646331"/>
          </a:xfrm>
          <a:prstGeom prst="rect">
            <a:avLst/>
          </a:prstGeom>
          <a:noFill/>
        </p:spPr>
        <p:txBody>
          <a:bodyPr wrap="square" rtlCol="0">
            <a:spAutoFit/>
          </a:bodyPr>
          <a:lstStyle/>
          <a:p>
            <a:r>
              <a:rPr lang="zh-CN" altLang="en-US" dirty="0"/>
              <a:t>通过</a:t>
            </a:r>
            <a:r>
              <a:rPr lang="en-US" dirty="0"/>
              <a:t>Cache</a:t>
            </a:r>
            <a:r>
              <a:rPr lang="zh-CN" altLang="en-US" dirty="0"/>
              <a:t>访问的时间差异，判断</a:t>
            </a:r>
            <a:r>
              <a:rPr lang="en-US" altLang="zh-CN" dirty="0"/>
              <a:t>secret</a:t>
            </a:r>
            <a:endParaRPr lang="en-US" dirty="0"/>
          </a:p>
        </p:txBody>
      </p:sp>
      <p:sp>
        <p:nvSpPr>
          <p:cNvPr id="7" name="TextBox 6"/>
          <p:cNvSpPr txBox="1"/>
          <p:nvPr/>
        </p:nvSpPr>
        <p:spPr>
          <a:xfrm>
            <a:off x="6382180" y="2041080"/>
            <a:ext cx="914400" cy="369332"/>
          </a:xfrm>
          <a:prstGeom prst="rect">
            <a:avLst/>
          </a:prstGeom>
          <a:noFill/>
        </p:spPr>
        <p:txBody>
          <a:bodyPr wrap="square" rtlCol="0">
            <a:spAutoFit/>
          </a:bodyPr>
          <a:lstStyle/>
          <a:p>
            <a:r>
              <a:rPr lang="en-US" altLang="zh-CN" dirty="0"/>
              <a:t>Flush</a:t>
            </a:r>
            <a:endParaRPr lang="en-US" dirty="0"/>
          </a:p>
        </p:txBody>
      </p:sp>
      <p:sp>
        <p:nvSpPr>
          <p:cNvPr id="8" name="TextBox 7"/>
          <p:cNvSpPr txBox="1"/>
          <p:nvPr/>
        </p:nvSpPr>
        <p:spPr>
          <a:xfrm>
            <a:off x="6186237" y="4198715"/>
            <a:ext cx="914400" cy="369332"/>
          </a:xfrm>
          <a:prstGeom prst="rect">
            <a:avLst/>
          </a:prstGeom>
          <a:noFill/>
        </p:spPr>
        <p:txBody>
          <a:bodyPr wrap="square" rtlCol="0">
            <a:spAutoFit/>
          </a:bodyPr>
          <a:lstStyle/>
          <a:p>
            <a:r>
              <a:rPr lang="en-US" altLang="zh-CN" dirty="0"/>
              <a:t>Reload</a:t>
            </a:r>
            <a:endParaRPr lang="en-US" dirty="0"/>
          </a:p>
        </p:txBody>
      </p:sp>
      <p:cxnSp>
        <p:nvCxnSpPr>
          <p:cNvPr id="9" name="Shape 233"/>
          <p:cNvCxnSpPr/>
          <p:nvPr/>
        </p:nvCxnSpPr>
        <p:spPr>
          <a:xfrm flipH="1">
            <a:off x="5453742" y="2273561"/>
            <a:ext cx="681218" cy="4403"/>
          </a:xfrm>
          <a:prstGeom prst="straightConnector1">
            <a:avLst/>
          </a:prstGeom>
          <a:noFill/>
          <a:ln w="9525" cap="flat" cmpd="sng">
            <a:solidFill>
              <a:srgbClr val="FF0000"/>
            </a:solidFill>
            <a:prstDash val="solid"/>
            <a:round/>
            <a:headEnd type="none" w="lg" len="lg"/>
            <a:tailEnd type="triangle" w="lg" len="lg"/>
          </a:ln>
        </p:spPr>
      </p:cxnSp>
      <p:cxnSp>
        <p:nvCxnSpPr>
          <p:cNvPr id="12" name="Shape 233"/>
          <p:cNvCxnSpPr/>
          <p:nvPr/>
        </p:nvCxnSpPr>
        <p:spPr>
          <a:xfrm flipH="1">
            <a:off x="5442070" y="4383381"/>
            <a:ext cx="576489" cy="0"/>
          </a:xfrm>
          <a:prstGeom prst="straightConnector1">
            <a:avLst/>
          </a:prstGeom>
          <a:noFill/>
          <a:ln w="9525" cap="flat" cmpd="sng">
            <a:solidFill>
              <a:srgbClr val="FF0000"/>
            </a:solidFill>
            <a:prstDash val="solid"/>
            <a:round/>
            <a:headEnd type="none" w="lg" len="lg"/>
            <a:tailEnd type="triangle" w="lg" len="lg"/>
          </a:ln>
        </p:spPr>
      </p:cxnSp>
      <p:cxnSp>
        <p:nvCxnSpPr>
          <p:cNvPr id="16" name="Shape 233"/>
          <p:cNvCxnSpPr/>
          <p:nvPr/>
        </p:nvCxnSpPr>
        <p:spPr>
          <a:xfrm flipH="1">
            <a:off x="5453742" y="6100452"/>
            <a:ext cx="576489" cy="0"/>
          </a:xfrm>
          <a:prstGeom prst="straightConnector1">
            <a:avLst/>
          </a:prstGeom>
          <a:noFill/>
          <a:ln w="9525" cap="flat" cmpd="sng">
            <a:solidFill>
              <a:srgbClr val="FF0000"/>
            </a:solidFill>
            <a:prstDash val="solid"/>
            <a:round/>
            <a:headEnd type="none" w="lg" len="lg"/>
            <a:tailEnd type="triangle" w="lg" len="lg"/>
          </a:ln>
        </p:spPr>
      </p:cxnSp>
      <p:sp>
        <p:nvSpPr>
          <p:cNvPr id="3" name="灯片编号占位符 2">
            <a:extLst>
              <a:ext uri="{FF2B5EF4-FFF2-40B4-BE49-F238E27FC236}">
                <a16:creationId xmlns:a16="http://schemas.microsoft.com/office/drawing/2014/main" id="{47D739FF-5E0B-4B6B-A927-7D79F7E8AA66}"/>
              </a:ext>
            </a:extLst>
          </p:cNvPr>
          <p:cNvSpPr>
            <a:spLocks noGrp="1"/>
          </p:cNvSpPr>
          <p:nvPr>
            <p:ph type="sldNum" sz="quarter" idx="12"/>
          </p:nvPr>
        </p:nvSpPr>
        <p:spPr/>
        <p:txBody>
          <a:bodyPr/>
          <a:lstStyle/>
          <a:p>
            <a:fld id="{338037BC-B682-3544-96CF-7DD01678259C}" type="slidenum">
              <a:rPr lang="en-US" smtClean="0"/>
              <a:t>100</a:t>
            </a:fld>
            <a:endParaRPr lang="en-US"/>
          </a:p>
        </p:txBody>
      </p:sp>
    </p:spTree>
    <p:extLst>
      <p:ext uri="{BB962C8B-B14F-4D97-AF65-F5344CB8AC3E}">
        <p14:creationId xmlns:p14="http://schemas.microsoft.com/office/powerpoint/2010/main" val="180281696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Meltdown </a:t>
            </a:r>
            <a:r>
              <a:rPr lang="zh-CN" altLang="en-US" sz="4000" dirty="0"/>
              <a:t>攻击</a:t>
            </a:r>
            <a:endParaRPr lang="en-US" sz="4000" dirty="0"/>
          </a:p>
        </p:txBody>
      </p:sp>
      <p:sp>
        <p:nvSpPr>
          <p:cNvPr id="3" name="Content Placeholder 2"/>
          <p:cNvSpPr>
            <a:spLocks noGrp="1"/>
          </p:cNvSpPr>
          <p:nvPr>
            <p:ph idx="1"/>
          </p:nvPr>
        </p:nvSpPr>
        <p:spPr>
          <a:xfrm>
            <a:off x="491757" y="1449559"/>
            <a:ext cx="7886700" cy="4351338"/>
          </a:xfrm>
        </p:spPr>
        <p:txBody>
          <a:bodyPr>
            <a:normAutofit/>
          </a:bodyPr>
          <a:lstStyle/>
          <a:p>
            <a:pPr>
              <a:lnSpc>
                <a:spcPct val="125000"/>
              </a:lnSpc>
            </a:pPr>
            <a:r>
              <a:rPr lang="zh-CN" altLang="en-US" sz="2400" dirty="0"/>
              <a:t>两个方法的组合</a:t>
            </a:r>
            <a:r>
              <a:rPr lang="en-US" altLang="zh-CN" sz="2400" dirty="0"/>
              <a:t>:</a:t>
            </a:r>
            <a:endParaRPr lang="en-US" sz="2400" dirty="0"/>
          </a:p>
          <a:p>
            <a:pPr lvl="1">
              <a:lnSpc>
                <a:spcPct val="125000"/>
              </a:lnSpc>
            </a:pPr>
            <a:r>
              <a:rPr lang="en-US" altLang="zh-CN" sz="2000" dirty="0"/>
              <a:t>Cache</a:t>
            </a:r>
            <a:r>
              <a:rPr lang="zh-CN" altLang="en-US" sz="2000" dirty="0"/>
              <a:t>侧信道攻击（</a:t>
            </a:r>
            <a:r>
              <a:rPr lang="en-US" sz="2000" dirty="0"/>
              <a:t>Cache side-channel Attack</a:t>
            </a:r>
            <a:r>
              <a:rPr lang="zh-CN" altLang="en-US" sz="2000" dirty="0"/>
              <a:t>）</a:t>
            </a:r>
            <a:r>
              <a:rPr lang="en-US" sz="2000" dirty="0"/>
              <a:t> : Flush + Reload</a:t>
            </a:r>
          </a:p>
          <a:p>
            <a:pPr lvl="1">
              <a:lnSpc>
                <a:spcPct val="125000"/>
              </a:lnSpc>
            </a:pPr>
            <a:r>
              <a:rPr lang="zh-CN" altLang="en-US" sz="2000" dirty="0"/>
              <a:t>乱序执行 （</a:t>
            </a:r>
            <a:r>
              <a:rPr lang="en-US" sz="2000" dirty="0"/>
              <a:t>Out-of-order Execution</a:t>
            </a:r>
            <a:r>
              <a:rPr lang="zh-CN" altLang="en-US" sz="2000" dirty="0"/>
              <a:t>）</a:t>
            </a:r>
          </a:p>
          <a:p>
            <a:pPr lvl="2">
              <a:lnSpc>
                <a:spcPct val="125000"/>
              </a:lnSpc>
            </a:pPr>
            <a:r>
              <a:rPr lang="en-US" altLang="zh-CN" sz="1800" i="1" dirty="0" err="1"/>
              <a:t>rcx</a:t>
            </a:r>
            <a:r>
              <a:rPr lang="zh-CN" altLang="en-US" sz="1800" dirty="0"/>
              <a:t>对应内存地址，攻击者无权访问</a:t>
            </a:r>
            <a:endParaRPr lang="en-US" altLang="zh-CN" sz="1800" dirty="0"/>
          </a:p>
          <a:p>
            <a:pPr lvl="2">
              <a:lnSpc>
                <a:spcPct val="125000"/>
              </a:lnSpc>
            </a:pPr>
            <a:r>
              <a:rPr lang="zh-CN" altLang="en-US" sz="1800" dirty="0"/>
              <a:t>由于乱序执行，在</a:t>
            </a:r>
            <a:r>
              <a:rPr lang="zh-CN" altLang="en-US" sz="1800" dirty="0">
                <a:solidFill>
                  <a:srgbClr val="FF0000"/>
                </a:solidFill>
              </a:rPr>
              <a:t>权限检查之前</a:t>
            </a:r>
            <a:r>
              <a:rPr lang="zh-CN" altLang="en-US" sz="1800" dirty="0"/>
              <a:t>，</a:t>
            </a:r>
            <a:r>
              <a:rPr lang="en-US" altLang="zh-CN" sz="1800" dirty="0" err="1"/>
              <a:t>shl</a:t>
            </a:r>
            <a:r>
              <a:rPr lang="en-US" altLang="zh-CN" sz="1800" dirty="0"/>
              <a:t>/</a:t>
            </a:r>
            <a:r>
              <a:rPr lang="en-US" altLang="zh-CN" sz="1800" dirty="0" err="1"/>
              <a:t>mov</a:t>
            </a:r>
            <a:r>
              <a:rPr lang="zh-CN" altLang="en-US" sz="1800" dirty="0"/>
              <a:t>指令已经执行，影响</a:t>
            </a:r>
            <a:r>
              <a:rPr lang="en-US" altLang="zh-CN" sz="1800" dirty="0"/>
              <a:t>Cache</a:t>
            </a:r>
            <a:r>
              <a:rPr lang="zh-CN" altLang="en-US" sz="1800" dirty="0"/>
              <a:t>状态</a:t>
            </a:r>
            <a:endParaRPr lang="en-US" altLang="zh-CN" sz="1800" dirty="0"/>
          </a:p>
          <a:p>
            <a:pPr lvl="2">
              <a:lnSpc>
                <a:spcPct val="125000"/>
              </a:lnSpc>
            </a:pPr>
            <a:endParaRPr lang="en-US" sz="1800" dirty="0"/>
          </a:p>
        </p:txBody>
      </p:sp>
      <p:sp>
        <p:nvSpPr>
          <p:cNvPr id="4" name="Rectangle 3"/>
          <p:cNvSpPr/>
          <p:nvPr/>
        </p:nvSpPr>
        <p:spPr>
          <a:xfrm>
            <a:off x="765543" y="5939139"/>
            <a:ext cx="5046293" cy="276999"/>
          </a:xfrm>
          <a:prstGeom prst="rect">
            <a:avLst/>
          </a:prstGeom>
        </p:spPr>
        <p:txBody>
          <a:bodyPr wrap="square">
            <a:spAutoFit/>
          </a:bodyPr>
          <a:lstStyle/>
          <a:p>
            <a:r>
              <a:rPr lang="en-US" sz="1200" dirty="0"/>
              <a:t>https://</a:t>
            </a:r>
            <a:r>
              <a:rPr lang="en-US" sz="1200" dirty="0" err="1"/>
              <a:t>meltdownattack.com</a:t>
            </a:r>
            <a:r>
              <a:rPr lang="en-US" sz="1200" dirty="0"/>
              <a:t>/</a:t>
            </a:r>
            <a:r>
              <a:rPr lang="en-US" sz="1200" dirty="0" err="1"/>
              <a:t>meltdown.pdf</a:t>
            </a:r>
            <a:endParaRPr lang="en-US" sz="1200" dirty="0"/>
          </a:p>
        </p:txBody>
      </p:sp>
      <p:sp>
        <p:nvSpPr>
          <p:cNvPr id="8" name="TextBox 7"/>
          <p:cNvSpPr txBox="1"/>
          <p:nvPr/>
        </p:nvSpPr>
        <p:spPr>
          <a:xfrm>
            <a:off x="765543" y="6195253"/>
            <a:ext cx="6985591" cy="276999"/>
          </a:xfrm>
          <a:prstGeom prst="rect">
            <a:avLst/>
          </a:prstGeom>
          <a:noFill/>
        </p:spPr>
        <p:txBody>
          <a:bodyPr wrap="square" rtlCol="0">
            <a:spAutoFit/>
          </a:bodyPr>
          <a:lstStyle/>
          <a:p>
            <a:r>
              <a:rPr lang="en-US" sz="1200" dirty="0"/>
              <a:t>Meltdown: Reading Kernel Memory from User Space</a:t>
            </a:r>
            <a:r>
              <a:rPr lang="zh-CN" altLang="en-US" sz="1200" dirty="0"/>
              <a:t> </a:t>
            </a:r>
            <a:r>
              <a:rPr lang="en-US" altLang="zh-CN" sz="1200" dirty="0"/>
              <a:t>(Security’ 18)</a:t>
            </a:r>
            <a:endParaRPr lang="en-US" sz="1200" dirty="0"/>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13685" y="4114990"/>
            <a:ext cx="3899778" cy="1435286"/>
          </a:xfrm>
          <a:prstGeom prst="rect">
            <a:avLst/>
          </a:prstGeom>
        </p:spPr>
      </p:pic>
      <p:sp>
        <p:nvSpPr>
          <p:cNvPr id="5" name="Slide Number Placeholder 4"/>
          <p:cNvSpPr>
            <a:spLocks noGrp="1"/>
          </p:cNvSpPr>
          <p:nvPr>
            <p:ph type="sldNum" sz="quarter" idx="12"/>
          </p:nvPr>
        </p:nvSpPr>
        <p:spPr/>
        <p:txBody>
          <a:bodyPr/>
          <a:lstStyle/>
          <a:p>
            <a:fld id="{47B4C697-F0A0-9443-9354-6C912ECA3582}" type="slidenum">
              <a:rPr lang="en-US" smtClean="0"/>
              <a:t>101</a:t>
            </a:fld>
            <a:endParaRPr lang="en-US"/>
          </a:p>
        </p:txBody>
      </p:sp>
      <p:sp>
        <p:nvSpPr>
          <p:cNvPr id="10" name="TextBox 4">
            <a:extLst>
              <a:ext uri="{FF2B5EF4-FFF2-40B4-BE49-F238E27FC236}">
                <a16:creationId xmlns:a16="http://schemas.microsoft.com/office/drawing/2014/main" id="{7D33D007-4348-414F-883D-B48C54556D6E}"/>
              </a:ext>
            </a:extLst>
          </p:cNvPr>
          <p:cNvSpPr txBox="1"/>
          <p:nvPr/>
        </p:nvSpPr>
        <p:spPr>
          <a:xfrm>
            <a:off x="763878" y="6454557"/>
            <a:ext cx="7199392" cy="276999"/>
          </a:xfrm>
          <a:prstGeom prst="rect">
            <a:avLst/>
          </a:prstGeom>
          <a:noFill/>
        </p:spPr>
        <p:txBody>
          <a:bodyPr wrap="square" rtlCol="0">
            <a:spAutoFit/>
          </a:bodyPr>
          <a:lstStyle/>
          <a:p>
            <a:r>
              <a:rPr lang="en-US" altLang="zh-CN" sz="1200" dirty="0">
                <a:hlinkClick r:id="rId4"/>
              </a:rPr>
              <a:t>https://seedsecuritylabs.org/Labs_16.04/PDF/Meltdown_Attack.pdf</a:t>
            </a:r>
            <a:endParaRPr lang="en-US" sz="1200" dirty="0"/>
          </a:p>
        </p:txBody>
      </p:sp>
    </p:spTree>
    <p:extLst>
      <p:ext uri="{BB962C8B-B14F-4D97-AF65-F5344CB8AC3E}">
        <p14:creationId xmlns:p14="http://schemas.microsoft.com/office/powerpoint/2010/main" val="109582246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522514"/>
            <a:ext cx="7886700" cy="1168175"/>
          </a:xfrm>
        </p:spPr>
        <p:txBody>
          <a:bodyPr>
            <a:normAutofit/>
          </a:bodyPr>
          <a:lstStyle/>
          <a:p>
            <a:r>
              <a:rPr lang="en-US" sz="4000" dirty="0"/>
              <a:t>Meltdown: </a:t>
            </a:r>
            <a:r>
              <a:rPr lang="zh-CN" altLang="en-US" sz="4000" dirty="0"/>
              <a:t>前提</a:t>
            </a:r>
            <a:endParaRPr lang="en-US" sz="4000" dirty="0"/>
          </a:p>
        </p:txBody>
      </p:sp>
      <p:sp>
        <p:nvSpPr>
          <p:cNvPr id="3" name="Content Placeholder 2"/>
          <p:cNvSpPr>
            <a:spLocks noGrp="1"/>
          </p:cNvSpPr>
          <p:nvPr>
            <p:ph idx="1"/>
          </p:nvPr>
        </p:nvSpPr>
        <p:spPr>
          <a:xfrm>
            <a:off x="473298" y="1605291"/>
            <a:ext cx="4445211" cy="4170697"/>
          </a:xfrm>
        </p:spPr>
        <p:txBody>
          <a:bodyPr>
            <a:normAutofit/>
          </a:bodyPr>
          <a:lstStyle/>
          <a:p>
            <a:pPr>
              <a:lnSpc>
                <a:spcPct val="110000"/>
              </a:lnSpc>
            </a:pPr>
            <a:r>
              <a:rPr lang="zh-CN" altLang="en-US" sz="1800" dirty="0"/>
              <a:t>整个物理内存映射到内核空间；</a:t>
            </a:r>
          </a:p>
          <a:p>
            <a:pPr>
              <a:lnSpc>
                <a:spcPct val="110000"/>
              </a:lnSpc>
            </a:pPr>
            <a:r>
              <a:rPr lang="zh-CN" altLang="en-US" sz="1800" dirty="0"/>
              <a:t>内核映射到每个用户进程的地址空间；</a:t>
            </a:r>
          </a:p>
          <a:p>
            <a:pPr>
              <a:lnSpc>
                <a:spcPct val="110000"/>
              </a:lnSpc>
            </a:pPr>
            <a:r>
              <a:rPr lang="zh-CN" altLang="en-US" sz="1800" dirty="0"/>
              <a:t>保持内核的永久映射，这样，可以避免在用户和内核空间之间切换时刷新处理器的</a:t>
            </a:r>
            <a:r>
              <a:rPr lang="en-US" sz="1800" dirty="0"/>
              <a:t>translation </a:t>
            </a:r>
            <a:r>
              <a:rPr lang="en-US" sz="1800" dirty="0" err="1"/>
              <a:t>lookaside</a:t>
            </a:r>
            <a:r>
              <a:rPr lang="en-US" sz="1800" dirty="0"/>
              <a:t> buffer </a:t>
            </a:r>
            <a:r>
              <a:rPr lang="zh-CN" altLang="en-US" sz="1800" dirty="0"/>
              <a:t>（</a:t>
            </a:r>
            <a:r>
              <a:rPr lang="en-US" altLang="zh-CN" sz="1800" dirty="0"/>
              <a:t>TLB</a:t>
            </a:r>
            <a:r>
              <a:rPr lang="zh-CN" altLang="en-US" sz="1800" dirty="0"/>
              <a:t>），并且它允许内核地址空间的</a:t>
            </a:r>
            <a:r>
              <a:rPr lang="en-US" altLang="zh-CN" sz="1800" dirty="0"/>
              <a:t>TLB</a:t>
            </a:r>
            <a:r>
              <a:rPr lang="zh-CN" altLang="en-US" sz="1800" dirty="0"/>
              <a:t>条目永远不会被刷新（性能）；</a:t>
            </a:r>
          </a:p>
          <a:p>
            <a:pPr>
              <a:lnSpc>
                <a:spcPct val="110000"/>
              </a:lnSpc>
            </a:pPr>
            <a:r>
              <a:rPr lang="zh-CN" altLang="en-US" sz="1800" dirty="0"/>
              <a:t>但是，因为内核映射到用户进程空间，导致了</a:t>
            </a:r>
            <a:r>
              <a:rPr lang="zh-CN" altLang="en-US" sz="1800" dirty="0">
                <a:solidFill>
                  <a:srgbClr val="FF0000"/>
                </a:solidFill>
              </a:rPr>
              <a:t>内核代码的偏移对于用户来说是已知的</a:t>
            </a:r>
            <a:r>
              <a:rPr lang="zh-CN" altLang="en-US" sz="1800" dirty="0"/>
              <a:t>（安全性）</a:t>
            </a:r>
            <a:endParaRPr lang="zh-CN" altLang="en-US" sz="1800" dirty="0">
              <a:solidFill>
                <a:srgbClr val="FF0000"/>
              </a:solidFill>
            </a:endParaRPr>
          </a:p>
        </p:txBody>
      </p:sp>
      <p:pic>
        <p:nvPicPr>
          <p:cNvPr id="5" name="Picture 4"/>
          <p:cNvPicPr>
            <a:picLocks noChangeAspect="1"/>
          </p:cNvPicPr>
          <p:nvPr/>
        </p:nvPicPr>
        <p:blipFill>
          <a:blip r:embed="rId2"/>
          <a:stretch>
            <a:fillRect/>
          </a:stretch>
        </p:blipFill>
        <p:spPr>
          <a:xfrm>
            <a:off x="5107236" y="2917735"/>
            <a:ext cx="4036764" cy="2211570"/>
          </a:xfrm>
          <a:prstGeom prst="rect">
            <a:avLst/>
          </a:prstGeom>
        </p:spPr>
      </p:pic>
      <p:pic>
        <p:nvPicPr>
          <p:cNvPr id="6" name="Picture 5"/>
          <p:cNvPicPr>
            <a:picLocks noChangeAspect="1"/>
          </p:cNvPicPr>
          <p:nvPr/>
        </p:nvPicPr>
        <p:blipFill>
          <a:blip r:embed="rId3"/>
          <a:stretch>
            <a:fillRect/>
          </a:stretch>
        </p:blipFill>
        <p:spPr>
          <a:xfrm>
            <a:off x="1255643" y="5378188"/>
            <a:ext cx="6632713" cy="1160725"/>
          </a:xfrm>
          <a:prstGeom prst="rect">
            <a:avLst/>
          </a:prstGeom>
        </p:spPr>
      </p:pic>
      <p:sp>
        <p:nvSpPr>
          <p:cNvPr id="7" name="Slide Number Placeholder 6"/>
          <p:cNvSpPr>
            <a:spLocks noGrp="1"/>
          </p:cNvSpPr>
          <p:nvPr>
            <p:ph type="sldNum" sz="quarter" idx="12"/>
          </p:nvPr>
        </p:nvSpPr>
        <p:spPr/>
        <p:txBody>
          <a:bodyPr/>
          <a:lstStyle/>
          <a:p>
            <a:fld id="{47B4C697-F0A0-9443-9354-6C912ECA3582}" type="slidenum">
              <a:rPr lang="en-US" smtClean="0"/>
              <a:t>102</a:t>
            </a:fld>
            <a:endParaRPr lang="en-US"/>
          </a:p>
        </p:txBody>
      </p:sp>
      <p:pic>
        <p:nvPicPr>
          <p:cNvPr id="8" name="图片 7">
            <a:extLst>
              <a:ext uri="{FF2B5EF4-FFF2-40B4-BE49-F238E27FC236}">
                <a16:creationId xmlns:a16="http://schemas.microsoft.com/office/drawing/2014/main" id="{015B04BC-2B7A-4D31-862A-4EF040152DE7}"/>
              </a:ext>
            </a:extLst>
          </p:cNvPr>
          <p:cNvPicPr>
            <a:picLocks noChangeAspect="1"/>
          </p:cNvPicPr>
          <p:nvPr/>
        </p:nvPicPr>
        <p:blipFill>
          <a:blip r:embed="rId4"/>
          <a:stretch>
            <a:fillRect/>
          </a:stretch>
        </p:blipFill>
        <p:spPr>
          <a:xfrm>
            <a:off x="5107236" y="478591"/>
            <a:ext cx="3831788" cy="2179129"/>
          </a:xfrm>
          <a:prstGeom prst="rect">
            <a:avLst/>
          </a:prstGeom>
        </p:spPr>
      </p:pic>
    </p:spTree>
    <p:extLst>
      <p:ext uri="{BB962C8B-B14F-4D97-AF65-F5344CB8AC3E}">
        <p14:creationId xmlns:p14="http://schemas.microsoft.com/office/powerpoint/2010/main" val="55797942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Meltdown</a:t>
            </a:r>
            <a:endParaRPr lang="en-US" dirty="0"/>
          </a:p>
        </p:txBody>
      </p:sp>
      <p:sp>
        <p:nvSpPr>
          <p:cNvPr id="3" name="Content Placeholder 2"/>
          <p:cNvSpPr>
            <a:spLocks noGrp="1"/>
          </p:cNvSpPr>
          <p:nvPr>
            <p:ph idx="1"/>
          </p:nvPr>
        </p:nvSpPr>
        <p:spPr/>
        <p:txBody>
          <a:bodyPr>
            <a:normAutofit/>
          </a:bodyPr>
          <a:lstStyle/>
          <a:p>
            <a:pPr>
              <a:lnSpc>
                <a:spcPct val="125000"/>
              </a:lnSpc>
            </a:pPr>
            <a:r>
              <a:rPr lang="en-US" altLang="zh-CN" sz="2600" dirty="0"/>
              <a:t>Meltdown</a:t>
            </a:r>
            <a:r>
              <a:rPr lang="zh-CN" altLang="en-US" sz="2600" dirty="0"/>
              <a:t>是一种竞态条件漏洞，涉及</a:t>
            </a:r>
            <a:r>
              <a:rPr lang="zh-CN" altLang="en-US" sz="2600" dirty="0">
                <a:solidFill>
                  <a:srgbClr val="FF0000"/>
                </a:solidFill>
              </a:rPr>
              <a:t>乱序执行</a:t>
            </a:r>
            <a:r>
              <a:rPr lang="zh-CN" altLang="en-US" sz="2600" dirty="0"/>
              <a:t>和</a:t>
            </a:r>
            <a:r>
              <a:rPr lang="zh-CN" altLang="en-US" sz="2600" dirty="0">
                <a:solidFill>
                  <a:srgbClr val="FF0000"/>
                </a:solidFill>
              </a:rPr>
              <a:t>访问检查</a:t>
            </a:r>
            <a:r>
              <a:rPr lang="zh-CN" altLang="en-US" sz="2600" dirty="0"/>
              <a:t>之间的竞争。 </a:t>
            </a:r>
          </a:p>
          <a:p>
            <a:pPr>
              <a:lnSpc>
                <a:spcPct val="125000"/>
              </a:lnSpc>
            </a:pPr>
            <a:r>
              <a:rPr lang="zh-CN" altLang="en-US" sz="2600" dirty="0"/>
              <a:t>乱序执行越快，可以执行的指令越多，就越有可能创建可以帮助攻击者获取秘密的</a:t>
            </a:r>
            <a:r>
              <a:rPr lang="zh-CN" altLang="en-US" sz="2600" dirty="0">
                <a:solidFill>
                  <a:srgbClr val="FF0000"/>
                </a:solidFill>
              </a:rPr>
              <a:t>可观测效果</a:t>
            </a:r>
            <a:r>
              <a:rPr lang="zh-CN" altLang="en-US" sz="2600" dirty="0"/>
              <a:t>。</a:t>
            </a:r>
            <a:endParaRPr lang="en-US" sz="2600" dirty="0"/>
          </a:p>
        </p:txBody>
      </p:sp>
      <p:sp>
        <p:nvSpPr>
          <p:cNvPr id="5" name="Slide Number Placeholder 4"/>
          <p:cNvSpPr>
            <a:spLocks noGrp="1"/>
          </p:cNvSpPr>
          <p:nvPr>
            <p:ph type="sldNum" sz="quarter" idx="12"/>
          </p:nvPr>
        </p:nvSpPr>
        <p:spPr/>
        <p:txBody>
          <a:bodyPr/>
          <a:lstStyle/>
          <a:p>
            <a:fld id="{47B4C697-F0A0-9443-9354-6C912ECA3582}" type="slidenum">
              <a:rPr lang="en-US" smtClean="0"/>
              <a:t>103</a:t>
            </a:fld>
            <a:endParaRPr lang="en-US"/>
          </a:p>
        </p:txBody>
      </p:sp>
    </p:spTree>
    <p:extLst>
      <p:ext uri="{BB962C8B-B14F-4D97-AF65-F5344CB8AC3E}">
        <p14:creationId xmlns:p14="http://schemas.microsoft.com/office/powerpoint/2010/main" val="204650913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Meltdown</a:t>
            </a:r>
          </a:p>
        </p:txBody>
      </p:sp>
      <p:sp>
        <p:nvSpPr>
          <p:cNvPr id="9" name="Text Placeholder 8"/>
          <p:cNvSpPr>
            <a:spLocks noGrp="1"/>
          </p:cNvSpPr>
          <p:nvPr>
            <p:ph type="body" idx="1"/>
          </p:nvPr>
        </p:nvSpPr>
        <p:spPr>
          <a:xfrm>
            <a:off x="629842" y="1681163"/>
            <a:ext cx="3868340" cy="666797"/>
          </a:xfrm>
        </p:spPr>
        <p:txBody>
          <a:bodyPr/>
          <a:lstStyle/>
          <a:p>
            <a:r>
              <a:rPr lang="zh-CN" altLang="en-US" dirty="0"/>
              <a:t>举例：</a:t>
            </a:r>
            <a:endParaRPr lang="en-US" dirty="0"/>
          </a:p>
        </p:txBody>
      </p:sp>
      <p:sp>
        <p:nvSpPr>
          <p:cNvPr id="10" name="Text Placeholder 9"/>
          <p:cNvSpPr>
            <a:spLocks noGrp="1"/>
          </p:cNvSpPr>
          <p:nvPr>
            <p:ph type="body" sz="half" idx="3"/>
          </p:nvPr>
        </p:nvSpPr>
        <p:spPr>
          <a:xfrm>
            <a:off x="4573191" y="1524048"/>
            <a:ext cx="3887391" cy="823912"/>
          </a:xfrm>
        </p:spPr>
        <p:txBody>
          <a:bodyPr/>
          <a:lstStyle/>
          <a:p>
            <a:r>
              <a:rPr lang="zh-CN" altLang="en-US" dirty="0"/>
              <a:t>描述：</a:t>
            </a:r>
            <a:endParaRPr lang="en-US" dirty="0"/>
          </a:p>
        </p:txBody>
      </p:sp>
      <p:pic>
        <p:nvPicPr>
          <p:cNvPr id="6146" name="Picture 2"/>
          <p:cNvPicPr>
            <a:picLocks noGrp="1" noChangeAspect="1" noChangeArrowheads="1"/>
          </p:cNvPicPr>
          <p:nvPr>
            <p:ph sz="quarter" idx="2"/>
          </p:nvPr>
        </p:nvPicPr>
        <p:blipFill>
          <a:blip r:embed="rId2" cstate="print"/>
          <a:stretch>
            <a:fillRect/>
          </a:stretch>
        </p:blipFill>
        <p:spPr bwMode="auto">
          <a:xfrm>
            <a:off x="456408" y="2505075"/>
            <a:ext cx="3868340" cy="1056665"/>
          </a:xfrm>
          <a:prstGeom prst="rect">
            <a:avLst/>
          </a:prstGeom>
          <a:noFill/>
          <a:ln w="9525">
            <a:noFill/>
            <a:miter lim="800000"/>
            <a:headEnd/>
            <a:tailEnd/>
          </a:ln>
        </p:spPr>
      </p:pic>
      <p:sp>
        <p:nvSpPr>
          <p:cNvPr id="11" name="Content Placeholder 10"/>
          <p:cNvSpPr>
            <a:spLocks noGrp="1"/>
          </p:cNvSpPr>
          <p:nvPr>
            <p:ph sz="quarter" idx="4"/>
          </p:nvPr>
        </p:nvSpPr>
        <p:spPr>
          <a:xfrm>
            <a:off x="4714992" y="2497954"/>
            <a:ext cx="3887391" cy="3534594"/>
          </a:xfrm>
        </p:spPr>
        <p:txBody>
          <a:bodyPr/>
          <a:lstStyle/>
          <a:p>
            <a:pPr>
              <a:lnSpc>
                <a:spcPct val="125000"/>
              </a:lnSpc>
              <a:buFont typeface="Arial" pitchFamily="34" charset="0"/>
              <a:buChar char="•"/>
            </a:pPr>
            <a:r>
              <a:rPr lang="zh-CN" altLang="en-US" sz="2400" dirty="0"/>
              <a:t>乱序执行第三行</a:t>
            </a:r>
            <a:endParaRPr lang="en-US" sz="2400" dirty="0"/>
          </a:p>
          <a:p>
            <a:pPr>
              <a:lnSpc>
                <a:spcPct val="125000"/>
              </a:lnSpc>
              <a:buFont typeface="Arial" pitchFamily="34" charset="0"/>
              <a:buChar char="•"/>
            </a:pPr>
            <a:r>
              <a:rPr lang="zh-CN" altLang="en-US" sz="2400" dirty="0"/>
              <a:t>访问数组并置入</a:t>
            </a:r>
            <a:r>
              <a:rPr lang="en-US" altLang="zh-CN" sz="2400" dirty="0"/>
              <a:t>cache</a:t>
            </a:r>
            <a:endParaRPr lang="en-US" sz="2400" dirty="0"/>
          </a:p>
          <a:p>
            <a:pPr>
              <a:lnSpc>
                <a:spcPct val="125000"/>
              </a:lnSpc>
            </a:pPr>
            <a:endParaRPr lang="en-US" dirty="0"/>
          </a:p>
        </p:txBody>
      </p:sp>
      <p:pic>
        <p:nvPicPr>
          <p:cNvPr id="6147" name="Picture 3"/>
          <p:cNvPicPr>
            <a:picLocks noChangeAspect="1" noChangeArrowheads="1"/>
          </p:cNvPicPr>
          <p:nvPr/>
        </p:nvPicPr>
        <p:blipFill>
          <a:blip r:embed="rId3" cstate="print"/>
          <a:srcRect/>
          <a:stretch>
            <a:fillRect/>
          </a:stretch>
        </p:blipFill>
        <p:spPr bwMode="auto">
          <a:xfrm>
            <a:off x="629841" y="3899262"/>
            <a:ext cx="4572000" cy="2586445"/>
          </a:xfrm>
          <a:prstGeom prst="rect">
            <a:avLst/>
          </a:prstGeom>
          <a:noFill/>
          <a:ln w="9525">
            <a:noFill/>
            <a:miter lim="800000"/>
            <a:headEnd/>
            <a:tailEnd/>
          </a:ln>
        </p:spPr>
      </p:pic>
      <p:sp>
        <p:nvSpPr>
          <p:cNvPr id="3" name="Slide Number Placeholder 2"/>
          <p:cNvSpPr>
            <a:spLocks noGrp="1"/>
          </p:cNvSpPr>
          <p:nvPr>
            <p:ph type="sldNum" sz="quarter" idx="12"/>
          </p:nvPr>
        </p:nvSpPr>
        <p:spPr/>
        <p:txBody>
          <a:bodyPr/>
          <a:lstStyle/>
          <a:p>
            <a:fld id="{47B4C697-F0A0-9443-9354-6C912ECA3582}" type="slidenum">
              <a:rPr lang="en-US" smtClean="0"/>
              <a:t>104</a:t>
            </a:fld>
            <a:endParaRPr lang="en-US"/>
          </a:p>
        </p:txBody>
      </p:sp>
    </p:spTree>
    <p:extLst>
      <p:ext uri="{BB962C8B-B14F-4D97-AF65-F5344CB8AC3E}">
        <p14:creationId xmlns:p14="http://schemas.microsoft.com/office/powerpoint/2010/main" val="158099201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0EF4E8-4BE1-48DC-9CAB-32C6BA5019B7}"/>
              </a:ext>
            </a:extLst>
          </p:cNvPr>
          <p:cNvSpPr>
            <a:spLocks noGrp="1"/>
          </p:cNvSpPr>
          <p:nvPr>
            <p:ph type="title"/>
          </p:nvPr>
        </p:nvSpPr>
        <p:spPr/>
        <p:txBody>
          <a:bodyPr/>
          <a:lstStyle/>
          <a:p>
            <a:r>
              <a:rPr lang="en-US" altLang="zh-CN" dirty="0"/>
              <a:t>Meltdown: </a:t>
            </a:r>
            <a:r>
              <a:rPr lang="zh-CN" altLang="en-US" dirty="0"/>
              <a:t>步骤</a:t>
            </a:r>
          </a:p>
        </p:txBody>
      </p:sp>
      <p:sp>
        <p:nvSpPr>
          <p:cNvPr id="3" name="内容占位符 2">
            <a:extLst>
              <a:ext uri="{FF2B5EF4-FFF2-40B4-BE49-F238E27FC236}">
                <a16:creationId xmlns:a16="http://schemas.microsoft.com/office/drawing/2014/main" id="{845823FA-99CB-4587-9E2C-76B3AB37682A}"/>
              </a:ext>
            </a:extLst>
          </p:cNvPr>
          <p:cNvSpPr>
            <a:spLocks noGrp="1"/>
          </p:cNvSpPr>
          <p:nvPr>
            <p:ph idx="1"/>
          </p:nvPr>
        </p:nvSpPr>
        <p:spPr>
          <a:xfrm>
            <a:off x="628650" y="1699546"/>
            <a:ext cx="7886700" cy="4351338"/>
          </a:xfrm>
        </p:spPr>
        <p:txBody>
          <a:bodyPr>
            <a:normAutofit/>
          </a:bodyPr>
          <a:lstStyle/>
          <a:p>
            <a:pPr algn="just">
              <a:lnSpc>
                <a:spcPct val="125000"/>
              </a:lnSpc>
            </a:pPr>
            <a:r>
              <a:rPr lang="en-US" altLang="zh-CN" sz="2000" dirty="0">
                <a:cs typeface="Courier New" panose="02070309020205020404" pitchFamily="49" charset="0"/>
              </a:rPr>
              <a:t>Step 1</a:t>
            </a:r>
            <a:r>
              <a:rPr lang="zh-CN" altLang="en-US" sz="2000" dirty="0">
                <a:cs typeface="Courier New" panose="02070309020205020404" pitchFamily="49" charset="0"/>
              </a:rPr>
              <a:t>：攻击者选择的内存位置的内容被</a:t>
            </a:r>
            <a:r>
              <a:rPr lang="zh-CN" altLang="en-US" sz="2000" dirty="0">
                <a:solidFill>
                  <a:srgbClr val="FF0000"/>
                </a:solidFill>
                <a:cs typeface="Courier New" panose="02070309020205020404" pitchFamily="49" charset="0"/>
              </a:rPr>
              <a:t>加载到一个</a:t>
            </a:r>
            <a:r>
              <a:rPr lang="en-US" altLang="zh-CN" sz="2000" dirty="0">
                <a:solidFill>
                  <a:srgbClr val="FF0000"/>
                </a:solidFill>
                <a:cs typeface="Courier New" panose="02070309020205020404" pitchFamily="49" charset="0"/>
              </a:rPr>
              <a:t>register</a:t>
            </a:r>
            <a:r>
              <a:rPr lang="zh-CN" altLang="en-US" sz="2000" dirty="0">
                <a:cs typeface="Courier New" panose="02070309020205020404" pitchFamily="49" charset="0"/>
              </a:rPr>
              <a:t>中，该位置是攻击者无权访问的。</a:t>
            </a:r>
          </a:p>
          <a:p>
            <a:pPr algn="just">
              <a:lnSpc>
                <a:spcPct val="125000"/>
              </a:lnSpc>
            </a:pPr>
            <a:r>
              <a:rPr lang="en-US" altLang="zh-CN" sz="2000" dirty="0">
                <a:cs typeface="Courier New" panose="02070309020205020404" pitchFamily="49" charset="0"/>
              </a:rPr>
              <a:t>Step 2</a:t>
            </a:r>
            <a:r>
              <a:rPr lang="zh-CN" altLang="en-US" sz="2000" dirty="0">
                <a:cs typeface="Courier New" panose="02070309020205020404" pitchFamily="49" charset="0"/>
              </a:rPr>
              <a:t>：一个瞬态指令</a:t>
            </a:r>
            <a:r>
              <a:rPr lang="en-US" altLang="zh-CN" sz="2000" dirty="0">
                <a:cs typeface="Courier New" panose="02070309020205020404" pitchFamily="49" charset="0"/>
              </a:rPr>
              <a:t>(</a:t>
            </a:r>
            <a:r>
              <a:rPr lang="en-US" altLang="zh-CN" sz="2000" dirty="0">
                <a:solidFill>
                  <a:srgbClr val="FF0000"/>
                </a:solidFill>
                <a:cs typeface="Courier New" panose="02070309020205020404" pitchFamily="49" charset="0"/>
              </a:rPr>
              <a:t>transient instruction </a:t>
            </a:r>
            <a:r>
              <a:rPr lang="en-US" altLang="zh-CN" sz="2000" dirty="0">
                <a:cs typeface="Courier New" panose="02070309020205020404" pitchFamily="49" charset="0"/>
              </a:rPr>
              <a:t>)</a:t>
            </a:r>
            <a:r>
              <a:rPr lang="zh-CN" altLang="en-US" sz="2000" dirty="0">
                <a:cs typeface="Courier New" panose="02070309020205020404" pitchFamily="49" charset="0"/>
              </a:rPr>
              <a:t>根据寄存器的内容，访问一个</a:t>
            </a:r>
            <a:r>
              <a:rPr lang="en-US" altLang="zh-CN" sz="2000" dirty="0">
                <a:cs typeface="Courier New" panose="02070309020205020404" pitchFamily="49" charset="0"/>
              </a:rPr>
              <a:t>Cache line</a:t>
            </a:r>
            <a:r>
              <a:rPr lang="zh-CN" altLang="en-US" sz="2000" dirty="0">
                <a:cs typeface="Courier New" panose="02070309020205020404" pitchFamily="49" charset="0"/>
              </a:rPr>
              <a:t>。</a:t>
            </a:r>
          </a:p>
          <a:p>
            <a:pPr algn="just">
              <a:lnSpc>
                <a:spcPct val="125000"/>
              </a:lnSpc>
            </a:pPr>
            <a:r>
              <a:rPr lang="en-US" altLang="zh-CN" sz="2000" dirty="0">
                <a:cs typeface="Courier New" panose="02070309020205020404" pitchFamily="49" charset="0"/>
              </a:rPr>
              <a:t>Step 3</a:t>
            </a:r>
            <a:r>
              <a:rPr lang="zh-CN" altLang="en-US" sz="2000" dirty="0">
                <a:cs typeface="Courier New" panose="02070309020205020404" pitchFamily="49" charset="0"/>
              </a:rPr>
              <a:t>：攻击者使用</a:t>
            </a:r>
            <a:r>
              <a:rPr lang="en-US" altLang="zh-CN" sz="2000" dirty="0" err="1">
                <a:cs typeface="Courier New" panose="02070309020205020404" pitchFamily="49" charset="0"/>
              </a:rPr>
              <a:t>Flush+Reload</a:t>
            </a:r>
            <a:r>
              <a:rPr lang="zh-CN" altLang="en-US" sz="2000" dirty="0">
                <a:cs typeface="Courier New" panose="02070309020205020404" pitchFamily="49" charset="0"/>
              </a:rPr>
              <a:t>来确定被访问的</a:t>
            </a:r>
            <a:r>
              <a:rPr lang="en-US" altLang="zh-CN" sz="2000" dirty="0">
                <a:cs typeface="Courier New" panose="02070309020205020404" pitchFamily="49" charset="0"/>
              </a:rPr>
              <a:t>Cache line</a:t>
            </a:r>
            <a:r>
              <a:rPr lang="zh-CN" altLang="en-US" sz="2000" dirty="0">
                <a:cs typeface="Courier New" panose="02070309020205020404" pitchFamily="49" charset="0"/>
              </a:rPr>
              <a:t>，从而确定存储在所选内存位置的秘密。</a:t>
            </a:r>
          </a:p>
        </p:txBody>
      </p:sp>
      <p:sp>
        <p:nvSpPr>
          <p:cNvPr id="4" name="灯片编号占位符 3">
            <a:extLst>
              <a:ext uri="{FF2B5EF4-FFF2-40B4-BE49-F238E27FC236}">
                <a16:creationId xmlns:a16="http://schemas.microsoft.com/office/drawing/2014/main" id="{17F6536D-D19D-45A9-8BCA-C1C92989E332}"/>
              </a:ext>
            </a:extLst>
          </p:cNvPr>
          <p:cNvSpPr>
            <a:spLocks noGrp="1"/>
          </p:cNvSpPr>
          <p:nvPr>
            <p:ph type="sldNum" sz="quarter" idx="12"/>
          </p:nvPr>
        </p:nvSpPr>
        <p:spPr/>
        <p:txBody>
          <a:bodyPr/>
          <a:lstStyle/>
          <a:p>
            <a:fld id="{338037BC-B682-3544-96CF-7DD01678259C}" type="slidenum">
              <a:rPr lang="en-US" smtClean="0"/>
              <a:t>105</a:t>
            </a:fld>
            <a:endParaRPr lang="en-US"/>
          </a:p>
        </p:txBody>
      </p:sp>
    </p:spTree>
    <p:extLst>
      <p:ext uri="{BB962C8B-B14F-4D97-AF65-F5344CB8AC3E}">
        <p14:creationId xmlns:p14="http://schemas.microsoft.com/office/powerpoint/2010/main" val="319037863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Meltdown : </a:t>
            </a:r>
            <a:r>
              <a:rPr lang="zh-CN" altLang="en-US" sz="4000" dirty="0"/>
              <a:t>核心序列</a:t>
            </a:r>
            <a:endParaRPr lang="en-US" sz="4000" dirty="0"/>
          </a:p>
        </p:txBody>
      </p:sp>
      <p:sp>
        <p:nvSpPr>
          <p:cNvPr id="5" name="Content Placeholder 4"/>
          <p:cNvSpPr>
            <a:spLocks noGrp="1"/>
          </p:cNvSpPr>
          <p:nvPr>
            <p:ph sz="half" idx="2"/>
          </p:nvPr>
        </p:nvSpPr>
        <p:spPr>
          <a:xfrm>
            <a:off x="658799" y="1690689"/>
            <a:ext cx="8271641" cy="3586210"/>
          </a:xfrm>
        </p:spPr>
        <p:txBody>
          <a:bodyPr>
            <a:normAutofit/>
          </a:bodyPr>
          <a:lstStyle/>
          <a:p>
            <a:pPr>
              <a:lnSpc>
                <a:spcPct val="110000"/>
              </a:lnSpc>
            </a:pPr>
            <a:r>
              <a:rPr lang="en-US" sz="1800" dirty="0"/>
              <a:t>Line 1: </a:t>
            </a:r>
            <a:r>
              <a:rPr lang="en-US" sz="1800" dirty="0" err="1"/>
              <a:t>rcx</a:t>
            </a:r>
            <a:r>
              <a:rPr lang="zh-CN" altLang="en-US" sz="1800" dirty="0"/>
              <a:t>，指向内核地址空间，用户态程序对该地址的访问将产生异常； </a:t>
            </a:r>
            <a:r>
              <a:rPr lang="en-US" altLang="zh-CN" sz="1800" dirty="0" err="1"/>
              <a:t>rbx</a:t>
            </a:r>
            <a:r>
              <a:rPr lang="zh-CN" altLang="en-US" sz="1800" dirty="0"/>
              <a:t>，用于探测内存访问时间的数组</a:t>
            </a:r>
          </a:p>
          <a:p>
            <a:pPr>
              <a:lnSpc>
                <a:spcPct val="110000"/>
              </a:lnSpc>
            </a:pPr>
            <a:r>
              <a:rPr lang="en-US" sz="1800" b="1" dirty="0"/>
              <a:t>Line 4: </a:t>
            </a:r>
            <a:r>
              <a:rPr lang="zh-CN" altLang="en-US" sz="1800" b="1" dirty="0"/>
              <a:t>访问内核地址空间的数据</a:t>
            </a:r>
          </a:p>
          <a:p>
            <a:pPr>
              <a:lnSpc>
                <a:spcPct val="110000"/>
              </a:lnSpc>
            </a:pPr>
            <a:r>
              <a:rPr lang="en-US" sz="1800" dirty="0"/>
              <a:t>Line 5: </a:t>
            </a:r>
            <a:r>
              <a:rPr lang="zh-CN" altLang="en-US" sz="1800" dirty="0"/>
              <a:t>乘以</a:t>
            </a:r>
            <a:r>
              <a:rPr lang="en-US" altLang="zh-CN" sz="1800" dirty="0"/>
              <a:t>4096</a:t>
            </a:r>
            <a:r>
              <a:rPr lang="zh-CN" altLang="en-US" sz="1800" dirty="0"/>
              <a:t>，保证每个秘密数据由</a:t>
            </a:r>
            <a:r>
              <a:rPr lang="zh-CN" altLang="en-US" sz="1800" dirty="0">
                <a:solidFill>
                  <a:srgbClr val="FF0000"/>
                </a:solidFill>
              </a:rPr>
              <a:t>不同的内存页面</a:t>
            </a:r>
            <a:r>
              <a:rPr lang="zh-CN" altLang="en-US" sz="1800" dirty="0"/>
              <a:t>代表</a:t>
            </a:r>
          </a:p>
          <a:p>
            <a:pPr>
              <a:lnSpc>
                <a:spcPct val="110000"/>
              </a:lnSpc>
            </a:pPr>
            <a:r>
              <a:rPr lang="en-US" sz="1800" dirty="0"/>
              <a:t>Line </a:t>
            </a:r>
            <a:r>
              <a:rPr lang="en-US" altLang="zh-CN" sz="1800" dirty="0"/>
              <a:t>7:</a:t>
            </a:r>
            <a:r>
              <a:rPr lang="zh-CN" altLang="en-US" sz="1800" dirty="0"/>
              <a:t> 访问代表秘密数据的内存页面（</a:t>
            </a:r>
            <a:r>
              <a:rPr lang="en-US" sz="1800" i="1" dirty="0" err="1"/>
              <a:t>rbx</a:t>
            </a:r>
            <a:r>
              <a:rPr lang="en-US" sz="1800" dirty="0" err="1"/>
              <a:t>+</a:t>
            </a:r>
            <a:r>
              <a:rPr lang="en-US" sz="1800" i="1" dirty="0" err="1"/>
              <a:t>rax</a:t>
            </a:r>
            <a:r>
              <a:rPr lang="zh-CN" altLang="en-US" sz="1800" dirty="0"/>
              <a:t>），导致该页面被</a:t>
            </a:r>
            <a:r>
              <a:rPr lang="en-US" altLang="zh-CN" sz="1800" dirty="0"/>
              <a:t>cache</a:t>
            </a:r>
            <a:endParaRPr lang="en-US" sz="1800" i="1"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3007" y="4074287"/>
            <a:ext cx="5235275" cy="1906272"/>
          </a:xfrm>
          <a:prstGeom prst="rect">
            <a:avLst/>
          </a:prstGeom>
        </p:spPr>
      </p:pic>
      <p:sp>
        <p:nvSpPr>
          <p:cNvPr id="4" name="Slide Number Placeholder 3"/>
          <p:cNvSpPr>
            <a:spLocks noGrp="1"/>
          </p:cNvSpPr>
          <p:nvPr>
            <p:ph type="sldNum" sz="quarter" idx="12"/>
          </p:nvPr>
        </p:nvSpPr>
        <p:spPr/>
        <p:txBody>
          <a:bodyPr/>
          <a:lstStyle/>
          <a:p>
            <a:fld id="{47B4C697-F0A0-9443-9354-6C912ECA3582}" type="slidenum">
              <a:rPr lang="en-US" smtClean="0"/>
              <a:t>106</a:t>
            </a:fld>
            <a:endParaRPr lang="en-US"/>
          </a:p>
        </p:txBody>
      </p:sp>
      <p:sp>
        <p:nvSpPr>
          <p:cNvPr id="3" name="文本框 2">
            <a:extLst>
              <a:ext uri="{FF2B5EF4-FFF2-40B4-BE49-F238E27FC236}">
                <a16:creationId xmlns:a16="http://schemas.microsoft.com/office/drawing/2014/main" id="{6DA12090-7864-438E-9EA2-C03249AA4073}"/>
              </a:ext>
            </a:extLst>
          </p:cNvPr>
          <p:cNvSpPr txBox="1"/>
          <p:nvPr/>
        </p:nvSpPr>
        <p:spPr>
          <a:xfrm>
            <a:off x="6188282" y="4503231"/>
            <a:ext cx="2869045" cy="1477328"/>
          </a:xfrm>
          <a:prstGeom prst="rect">
            <a:avLst/>
          </a:prstGeom>
          <a:noFill/>
        </p:spPr>
        <p:txBody>
          <a:bodyPr wrap="square" rtlCol="0">
            <a:spAutoFit/>
          </a:bodyPr>
          <a:lstStyle/>
          <a:p>
            <a:r>
              <a:rPr lang="zh-CN" altLang="en-US" dirty="0"/>
              <a:t>窗口</a:t>
            </a:r>
            <a:r>
              <a:rPr lang="en-US" altLang="zh-CN" dirty="0"/>
              <a:t>:</a:t>
            </a:r>
          </a:p>
          <a:p>
            <a:r>
              <a:rPr lang="en-US" altLang="zh-CN" dirty="0"/>
              <a:t>Illegal memory access</a:t>
            </a:r>
            <a:r>
              <a:rPr lang="zh-CN" altLang="en-US" dirty="0"/>
              <a:t>，</a:t>
            </a:r>
            <a:endParaRPr lang="en-US" altLang="zh-CN" dirty="0"/>
          </a:p>
          <a:p>
            <a:r>
              <a:rPr lang="zh-CN" altLang="en-US" dirty="0"/>
              <a:t>和</a:t>
            </a:r>
            <a:endParaRPr lang="en-US" altLang="zh-CN" dirty="0"/>
          </a:p>
          <a:p>
            <a:r>
              <a:rPr lang="en-US" altLang="zh-CN" dirty="0"/>
              <a:t>Raising of the exception</a:t>
            </a:r>
          </a:p>
          <a:p>
            <a:r>
              <a:rPr lang="zh-CN" altLang="en-US" dirty="0"/>
              <a:t>之间</a:t>
            </a:r>
          </a:p>
        </p:txBody>
      </p:sp>
    </p:spTree>
    <p:extLst>
      <p:ext uri="{BB962C8B-B14F-4D97-AF65-F5344CB8AC3E}">
        <p14:creationId xmlns:p14="http://schemas.microsoft.com/office/powerpoint/2010/main" val="27110796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577397"/>
            <a:ext cx="7886700" cy="1325563"/>
          </a:xfrm>
        </p:spPr>
        <p:txBody>
          <a:bodyPr/>
          <a:lstStyle/>
          <a:p>
            <a:r>
              <a:rPr lang="en-US" dirty="0"/>
              <a:t>Meltdown : Access Time</a:t>
            </a:r>
          </a:p>
        </p:txBody>
      </p:sp>
      <p:pic>
        <p:nvPicPr>
          <p:cNvPr id="10242" name="Picture 2"/>
          <p:cNvPicPr>
            <a:picLocks noGrp="1" noChangeAspect="1" noChangeArrowheads="1"/>
          </p:cNvPicPr>
          <p:nvPr>
            <p:ph idx="1"/>
          </p:nvPr>
        </p:nvPicPr>
        <p:blipFill>
          <a:blip r:embed="rId2" cstate="print"/>
          <a:srcRect/>
          <a:stretch>
            <a:fillRect/>
          </a:stretch>
        </p:blipFill>
        <p:spPr bwMode="auto">
          <a:xfrm>
            <a:off x="983198" y="2247839"/>
            <a:ext cx="7391038" cy="2629992"/>
          </a:xfrm>
          <a:prstGeom prst="rect">
            <a:avLst/>
          </a:prstGeom>
          <a:noFill/>
          <a:ln w="9525">
            <a:noFill/>
            <a:miter lim="800000"/>
            <a:headEnd/>
            <a:tailEnd/>
          </a:ln>
        </p:spPr>
      </p:pic>
      <p:sp>
        <p:nvSpPr>
          <p:cNvPr id="4" name="Rectangle 3"/>
          <p:cNvSpPr/>
          <p:nvPr/>
        </p:nvSpPr>
        <p:spPr>
          <a:xfrm>
            <a:off x="2201928" y="5064375"/>
            <a:ext cx="4740144" cy="1105431"/>
          </a:xfrm>
          <a:prstGeom prst="rect">
            <a:avLst/>
          </a:prstGeom>
        </p:spPr>
        <p:txBody>
          <a:bodyPr wrap="none">
            <a:spAutoFit/>
          </a:bodyPr>
          <a:lstStyle/>
          <a:p>
            <a:pPr marL="285750" indent="-285750">
              <a:lnSpc>
                <a:spcPct val="125000"/>
              </a:lnSpc>
              <a:buFont typeface="Arial" charset="0"/>
              <a:buChar char="•"/>
            </a:pPr>
            <a:r>
              <a:rPr lang="zh-CN" altLang="en-US" dirty="0">
                <a:latin typeface="FiraSans" charset="0"/>
              </a:rPr>
              <a:t>对</a:t>
            </a:r>
            <a:r>
              <a:rPr lang="en-US" altLang="zh-CN" dirty="0">
                <a:latin typeface="FiraSans" charset="0"/>
              </a:rPr>
              <a:t>array</a:t>
            </a:r>
            <a:r>
              <a:rPr lang="zh-CN" altLang="en-US" dirty="0">
                <a:latin typeface="FiraSans" charset="0"/>
              </a:rPr>
              <a:t>中的所有内存页进行</a:t>
            </a:r>
            <a:r>
              <a:rPr lang="en-US" dirty="0" err="1">
                <a:latin typeface="FiraSans" charset="0"/>
              </a:rPr>
              <a:t>Flush+Reload</a:t>
            </a:r>
            <a:r>
              <a:rPr lang="zh-CN" altLang="en-US" dirty="0">
                <a:latin typeface="FiraSans" charset="0"/>
              </a:rPr>
              <a:t>；</a:t>
            </a:r>
          </a:p>
          <a:p>
            <a:pPr marL="285750" indent="-285750">
              <a:lnSpc>
                <a:spcPct val="125000"/>
              </a:lnSpc>
              <a:buFont typeface="Arial" charset="0"/>
              <a:buChar char="•"/>
            </a:pPr>
            <a:r>
              <a:rPr lang="zh-CN" altLang="en-US" dirty="0">
                <a:effectLst/>
              </a:rPr>
              <a:t>访问时间短的页面揭示泄漏的数据；</a:t>
            </a:r>
          </a:p>
          <a:p>
            <a:pPr marL="285750" indent="-285750">
              <a:lnSpc>
                <a:spcPct val="125000"/>
              </a:lnSpc>
              <a:buFont typeface="Arial" charset="0"/>
              <a:buChar char="•"/>
            </a:pPr>
            <a:endParaRPr lang="en-US" dirty="0">
              <a:effectLst/>
            </a:endParaRPr>
          </a:p>
        </p:txBody>
      </p:sp>
      <p:sp>
        <p:nvSpPr>
          <p:cNvPr id="5" name="Slide Number Placeholder 4"/>
          <p:cNvSpPr>
            <a:spLocks noGrp="1"/>
          </p:cNvSpPr>
          <p:nvPr>
            <p:ph type="sldNum" sz="quarter" idx="12"/>
          </p:nvPr>
        </p:nvSpPr>
        <p:spPr/>
        <p:txBody>
          <a:bodyPr/>
          <a:lstStyle/>
          <a:p>
            <a:fld id="{47B4C697-F0A0-9443-9354-6C912ECA3582}" type="slidenum">
              <a:rPr lang="en-US" smtClean="0"/>
              <a:t>107</a:t>
            </a:fld>
            <a:endParaRPr lang="en-US"/>
          </a:p>
        </p:txBody>
      </p:sp>
    </p:spTree>
    <p:extLst>
      <p:ext uri="{BB962C8B-B14F-4D97-AF65-F5344CB8AC3E}">
        <p14:creationId xmlns:p14="http://schemas.microsoft.com/office/powerpoint/2010/main" val="143770071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Meltdown : </a:t>
            </a:r>
            <a:r>
              <a:rPr lang="zh-CN" altLang="en-US" sz="4000" dirty="0"/>
              <a:t>微结构和瞬态指令</a:t>
            </a:r>
            <a:endParaRPr lang="en-US" sz="4000"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04116" y="1928372"/>
            <a:ext cx="4307668" cy="3540642"/>
          </a:xfrm>
          <a:prstGeom prst="rect">
            <a:avLst/>
          </a:prstGeom>
        </p:spPr>
      </p:pic>
      <p:sp>
        <p:nvSpPr>
          <p:cNvPr id="7" name="TextBox 6"/>
          <p:cNvSpPr txBox="1"/>
          <p:nvPr/>
        </p:nvSpPr>
        <p:spPr>
          <a:xfrm>
            <a:off x="276725" y="2386148"/>
            <a:ext cx="3835907" cy="2372188"/>
          </a:xfrm>
          <a:prstGeom prst="rect">
            <a:avLst/>
          </a:prstGeom>
          <a:noFill/>
        </p:spPr>
        <p:txBody>
          <a:bodyPr wrap="square" rtlCol="0">
            <a:spAutoFit/>
          </a:bodyPr>
          <a:lstStyle/>
          <a:p>
            <a:pPr marL="285750" indent="-285750">
              <a:lnSpc>
                <a:spcPct val="125000"/>
              </a:lnSpc>
              <a:buFont typeface="Arial" charset="0"/>
              <a:buChar char="•"/>
            </a:pPr>
            <a:r>
              <a:rPr lang="zh-CN" altLang="en-US" sz="2000" dirty="0"/>
              <a:t>微结构</a:t>
            </a:r>
            <a:r>
              <a:rPr lang="en-US" altLang="zh-CN" sz="2000" dirty="0"/>
              <a:t>(</a:t>
            </a:r>
            <a:r>
              <a:rPr lang="en-US" altLang="zh-CN" sz="2000" dirty="0" err="1"/>
              <a:t>M</a:t>
            </a:r>
            <a:r>
              <a:rPr lang="en-US" sz="2000" dirty="0" err="1"/>
              <a:t>icroarchitectural</a:t>
            </a:r>
            <a:r>
              <a:rPr lang="en-US" sz="2000" dirty="0"/>
              <a:t>)</a:t>
            </a:r>
            <a:r>
              <a:rPr lang="zh-CN" altLang="en-US" sz="2000" dirty="0"/>
              <a:t>状态变化</a:t>
            </a:r>
            <a:r>
              <a:rPr lang="en-US" altLang="zh-CN" sz="2000" dirty="0"/>
              <a:t>(</a:t>
            </a:r>
            <a:r>
              <a:rPr lang="zh-CN" altLang="en-US" sz="2000" dirty="0"/>
              <a:t>如</a:t>
            </a:r>
            <a:r>
              <a:rPr lang="en-US" altLang="zh-CN" sz="2000" dirty="0"/>
              <a:t>: cache)</a:t>
            </a:r>
            <a:endParaRPr lang="zh-CN" altLang="en-US" sz="2000" dirty="0"/>
          </a:p>
          <a:p>
            <a:pPr marL="285750" indent="-285750">
              <a:lnSpc>
                <a:spcPct val="125000"/>
              </a:lnSpc>
              <a:buFont typeface="Arial" charset="0"/>
              <a:buChar char="•"/>
            </a:pPr>
            <a:r>
              <a:rPr lang="zh-CN" altLang="en-US" sz="2000" dirty="0"/>
              <a:t>瞬态指令</a:t>
            </a:r>
            <a:endParaRPr lang="en-US" altLang="zh-CN" sz="2000" dirty="0"/>
          </a:p>
          <a:p>
            <a:pPr marL="285750" indent="-285750">
              <a:lnSpc>
                <a:spcPct val="125000"/>
              </a:lnSpc>
              <a:buFont typeface="Arial" charset="0"/>
              <a:buChar char="•"/>
            </a:pPr>
            <a:r>
              <a:rPr lang="zh-CN" altLang="en-US" sz="2000" dirty="0"/>
              <a:t>通过微结构的状态变化，间接观测瞬态指令的执行；</a:t>
            </a:r>
            <a:endParaRPr lang="en-US" sz="2000" dirty="0"/>
          </a:p>
          <a:p>
            <a:pPr>
              <a:lnSpc>
                <a:spcPct val="125000"/>
              </a:lnSpc>
            </a:pPr>
            <a:endParaRPr lang="en-US" sz="2000" dirty="0"/>
          </a:p>
        </p:txBody>
      </p:sp>
      <p:sp>
        <p:nvSpPr>
          <p:cNvPr id="4" name="Slide Number Placeholder 3"/>
          <p:cNvSpPr>
            <a:spLocks noGrp="1"/>
          </p:cNvSpPr>
          <p:nvPr>
            <p:ph type="sldNum" sz="quarter" idx="12"/>
          </p:nvPr>
        </p:nvSpPr>
        <p:spPr/>
        <p:txBody>
          <a:bodyPr/>
          <a:lstStyle/>
          <a:p>
            <a:fld id="{47B4C697-F0A0-9443-9354-6C912ECA3582}" type="slidenum">
              <a:rPr lang="en-US" smtClean="0"/>
              <a:t>108</a:t>
            </a:fld>
            <a:endParaRPr lang="en-US"/>
          </a:p>
        </p:txBody>
      </p:sp>
    </p:spTree>
    <p:extLst>
      <p:ext uri="{BB962C8B-B14F-4D97-AF65-F5344CB8AC3E}">
        <p14:creationId xmlns:p14="http://schemas.microsoft.com/office/powerpoint/2010/main" val="16284354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Meltdown</a:t>
            </a:r>
            <a:r>
              <a:rPr lang="zh-CN" altLang="en-US" dirty="0"/>
              <a:t>攻击演示</a:t>
            </a:r>
            <a:r>
              <a:rPr lang="en-US" altLang="zh-CN" sz="1400" dirty="0"/>
              <a:t>[https://meltdownattack.com/]</a:t>
            </a:r>
            <a:endParaRPr lang="zh-CN" altLang="en-US" sz="1400" dirty="0"/>
          </a:p>
        </p:txBody>
      </p:sp>
      <p:sp>
        <p:nvSpPr>
          <p:cNvPr id="3" name="内容占位符 2"/>
          <p:cNvSpPr>
            <a:spLocks noGrp="1"/>
          </p:cNvSpPr>
          <p:nvPr>
            <p:ph idx="1"/>
          </p:nvPr>
        </p:nvSpPr>
        <p:spPr/>
        <p:txBody>
          <a:bodyPr/>
          <a:lstStyle/>
          <a:p>
            <a:endParaRPr lang="en-US" altLang="zh-CN" dirty="0"/>
          </a:p>
        </p:txBody>
      </p:sp>
      <p:pic>
        <p:nvPicPr>
          <p:cNvPr id="4" name="Meltdown demo - Spying on passwords">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28649" y="1740693"/>
            <a:ext cx="7886701" cy="4436270"/>
          </a:xfrm>
          <a:prstGeom prst="rect">
            <a:avLst/>
          </a:prstGeom>
        </p:spPr>
      </p:pic>
    </p:spTree>
    <p:extLst>
      <p:ext uri="{BB962C8B-B14F-4D97-AF65-F5344CB8AC3E}">
        <p14:creationId xmlns:p14="http://schemas.microsoft.com/office/powerpoint/2010/main" val="36831419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650330"/>
            <a:ext cx="7886700" cy="894691"/>
          </a:xfrm>
        </p:spPr>
        <p:txBody>
          <a:bodyPr>
            <a:noAutofit/>
          </a:bodyPr>
          <a:lstStyle/>
          <a:p>
            <a:r>
              <a:rPr lang="zh-CN" altLang="en-US" sz="3600" dirty="0"/>
              <a:t>特权程序</a:t>
            </a:r>
            <a:r>
              <a:rPr lang="en-US" altLang="zh-CN" sz="3600" dirty="0"/>
              <a:t>(</a:t>
            </a:r>
            <a:r>
              <a:rPr lang="en-US" sz="3600" dirty="0"/>
              <a:t>Privileged Programs)</a:t>
            </a:r>
            <a:r>
              <a:rPr lang="zh-CN" altLang="en-US" sz="3600" dirty="0"/>
              <a:t>的需求</a:t>
            </a:r>
            <a:endParaRPr lang="en-US" sz="3600" dirty="0"/>
          </a:p>
        </p:txBody>
      </p:sp>
      <p:sp>
        <p:nvSpPr>
          <p:cNvPr id="3" name="Content Placeholder 2"/>
          <p:cNvSpPr>
            <a:spLocks noGrp="1"/>
          </p:cNvSpPr>
          <p:nvPr>
            <p:ph idx="1"/>
          </p:nvPr>
        </p:nvSpPr>
        <p:spPr>
          <a:xfrm>
            <a:off x="628650" y="1388093"/>
            <a:ext cx="7886700" cy="4173899"/>
          </a:xfrm>
        </p:spPr>
        <p:txBody>
          <a:bodyPr>
            <a:normAutofit/>
          </a:bodyPr>
          <a:lstStyle/>
          <a:p>
            <a:pPr marL="0" indent="0">
              <a:lnSpc>
                <a:spcPct val="100000"/>
              </a:lnSpc>
              <a:buNone/>
            </a:pPr>
            <a:endParaRPr lang="en-US" dirty="0"/>
          </a:p>
          <a:p>
            <a:pPr>
              <a:lnSpc>
                <a:spcPct val="100000"/>
              </a:lnSpc>
            </a:pPr>
            <a:r>
              <a:rPr lang="zh-CN" altLang="en-US" dirty="0"/>
              <a:t>口令困境（</a:t>
            </a:r>
            <a:r>
              <a:rPr lang="en-US" dirty="0"/>
              <a:t>Password Dilemma</a:t>
            </a:r>
            <a:r>
              <a:rPr lang="zh-CN" altLang="en-US" dirty="0"/>
              <a:t>）</a:t>
            </a:r>
            <a:endParaRPr lang="en-US" dirty="0"/>
          </a:p>
          <a:p>
            <a:pPr lvl="1">
              <a:lnSpc>
                <a:spcPct val="100000"/>
              </a:lnSpc>
            </a:pPr>
            <a:r>
              <a:rPr lang="en-US" dirty="0"/>
              <a:t>/</a:t>
            </a:r>
            <a:r>
              <a:rPr lang="en-US" dirty="0" err="1"/>
              <a:t>etc</a:t>
            </a:r>
            <a:r>
              <a:rPr lang="en-US" dirty="0"/>
              <a:t>/shadow </a:t>
            </a:r>
            <a:r>
              <a:rPr lang="zh-CN" altLang="en-US" dirty="0"/>
              <a:t>文件的权限</a:t>
            </a:r>
            <a:r>
              <a:rPr lang="en-US" dirty="0"/>
              <a:t>:</a:t>
            </a:r>
          </a:p>
          <a:p>
            <a:pPr lvl="1">
              <a:lnSpc>
                <a:spcPct val="100000"/>
              </a:lnSpc>
            </a:pPr>
            <a:endParaRPr lang="en-US" dirty="0"/>
          </a:p>
          <a:p>
            <a:pPr marL="457200" lvl="1" indent="0">
              <a:lnSpc>
                <a:spcPct val="100000"/>
              </a:lnSpc>
              <a:buNone/>
            </a:pPr>
            <a:endParaRPr lang="en-US" dirty="0"/>
          </a:p>
          <a:p>
            <a:pPr lvl="1">
              <a:lnSpc>
                <a:spcPct val="100000"/>
              </a:lnSpc>
            </a:pPr>
            <a:r>
              <a:rPr lang="zh-CN" altLang="en-US" dirty="0"/>
              <a:t>普通用户如何修改他们的口令</a:t>
            </a:r>
            <a:r>
              <a:rPr lang="en-US" dirty="0"/>
              <a:t>?</a:t>
            </a:r>
          </a:p>
          <a:p>
            <a:pPr marL="342900" lvl="1" indent="0">
              <a:lnSpc>
                <a:spcPct val="100000"/>
              </a:lnSpc>
              <a:buNone/>
            </a:pPr>
            <a:endParaRPr lang="en-US" dirty="0"/>
          </a:p>
        </p:txBody>
      </p:sp>
      <p:pic>
        <p:nvPicPr>
          <p:cNvPr id="4" name="Picture 3">
            <a:extLst>
              <a:ext uri="{FF2B5EF4-FFF2-40B4-BE49-F238E27FC236}">
                <a16:creationId xmlns:a16="http://schemas.microsoft.com/office/drawing/2014/main" id="{B50A8236-70DD-44B6-8758-78591F6517F8}"/>
              </a:ext>
            </a:extLst>
          </p:cNvPr>
          <p:cNvPicPr>
            <a:picLocks noChangeAspect="1"/>
          </p:cNvPicPr>
          <p:nvPr/>
        </p:nvPicPr>
        <p:blipFill rotWithShape="1">
          <a:blip r:embed="rId3"/>
          <a:srcRect l="28766" t="21435" r="25000" b="71983"/>
          <a:stretch/>
        </p:blipFill>
        <p:spPr>
          <a:xfrm>
            <a:off x="1143929" y="3016799"/>
            <a:ext cx="6178883" cy="494819"/>
          </a:xfrm>
          <a:prstGeom prst="rect">
            <a:avLst/>
          </a:prstGeom>
        </p:spPr>
      </p:pic>
      <p:pic>
        <p:nvPicPr>
          <p:cNvPr id="5" name="Picture 4">
            <a:extLst>
              <a:ext uri="{FF2B5EF4-FFF2-40B4-BE49-F238E27FC236}">
                <a16:creationId xmlns:a16="http://schemas.microsoft.com/office/drawing/2014/main" id="{89ADC4DF-5860-4368-937F-2FD7609D14E0}"/>
              </a:ext>
            </a:extLst>
          </p:cNvPr>
          <p:cNvPicPr>
            <a:picLocks noChangeAspect="1"/>
          </p:cNvPicPr>
          <p:nvPr/>
        </p:nvPicPr>
        <p:blipFill rotWithShape="1">
          <a:blip r:embed="rId4"/>
          <a:srcRect l="3559" t="11388" r="52690" b="72917"/>
          <a:stretch/>
        </p:blipFill>
        <p:spPr>
          <a:xfrm>
            <a:off x="1143929" y="4305451"/>
            <a:ext cx="6696521" cy="1501403"/>
          </a:xfrm>
          <a:prstGeom prst="rect">
            <a:avLst/>
          </a:prstGeom>
        </p:spPr>
      </p:pic>
      <p:sp>
        <p:nvSpPr>
          <p:cNvPr id="6" name="Slide Number Placeholder 5"/>
          <p:cNvSpPr>
            <a:spLocks noGrp="1"/>
          </p:cNvSpPr>
          <p:nvPr>
            <p:ph type="sldNum" sz="quarter" idx="12"/>
          </p:nvPr>
        </p:nvSpPr>
        <p:spPr/>
        <p:txBody>
          <a:bodyPr/>
          <a:lstStyle/>
          <a:p>
            <a:fld id="{00780DAD-2A45-D745-9FCF-2020F1F33388}" type="slidenum">
              <a:rPr lang="en-US" smtClean="0"/>
              <a:t>11</a:t>
            </a:fld>
            <a:endParaRPr lang="en-US"/>
          </a:p>
        </p:txBody>
      </p:sp>
    </p:spTree>
    <p:extLst>
      <p:ext uri="{BB962C8B-B14F-4D97-AF65-F5344CB8AC3E}">
        <p14:creationId xmlns:p14="http://schemas.microsoft.com/office/powerpoint/2010/main" val="185968710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Meltdown: </a:t>
            </a:r>
            <a:r>
              <a:rPr lang="zh-CN" altLang="en-US" dirty="0"/>
              <a:t>举例</a:t>
            </a:r>
            <a:endParaRPr lang="en-US" dirty="0"/>
          </a:p>
        </p:txBody>
      </p:sp>
      <p:sp>
        <p:nvSpPr>
          <p:cNvPr id="6" name="TextBox 5"/>
          <p:cNvSpPr txBox="1"/>
          <p:nvPr/>
        </p:nvSpPr>
        <p:spPr>
          <a:xfrm>
            <a:off x="5259036" y="3104052"/>
            <a:ext cx="3143250" cy="369332"/>
          </a:xfrm>
          <a:prstGeom prst="rect">
            <a:avLst/>
          </a:prstGeom>
          <a:noFill/>
        </p:spPr>
        <p:txBody>
          <a:bodyPr wrap="square" rtlCol="0">
            <a:spAutoFit/>
          </a:bodyPr>
          <a:lstStyle/>
          <a:p>
            <a:r>
              <a:rPr lang="zh-CN" altLang="en-US" dirty="0"/>
              <a:t>从</a:t>
            </a:r>
            <a:r>
              <a:rPr lang="en-US" altLang="zh-CN" dirty="0"/>
              <a:t>User</a:t>
            </a:r>
            <a:r>
              <a:rPr lang="zh-CN" altLang="en-US" dirty="0"/>
              <a:t> </a:t>
            </a:r>
            <a:r>
              <a:rPr lang="en-US" altLang="zh-CN" dirty="0"/>
              <a:t>Space</a:t>
            </a:r>
            <a:r>
              <a:rPr lang="zh-CN" altLang="en-US" dirty="0"/>
              <a:t>访问</a:t>
            </a:r>
            <a:r>
              <a:rPr lang="en-US" altLang="zh-CN" dirty="0"/>
              <a:t>Kernel</a:t>
            </a:r>
            <a:r>
              <a:rPr lang="zh-CN" altLang="en-US" dirty="0"/>
              <a:t>内存</a:t>
            </a:r>
            <a:endParaRPr lang="en-US" dirty="0"/>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0241" y="2766218"/>
            <a:ext cx="4687501" cy="1325563"/>
          </a:xfrm>
          <a:prstGeom prst="rect">
            <a:avLst/>
          </a:prstGeom>
        </p:spPr>
      </p:pic>
      <p:sp>
        <p:nvSpPr>
          <p:cNvPr id="5" name="灯片编号占位符 4">
            <a:extLst>
              <a:ext uri="{FF2B5EF4-FFF2-40B4-BE49-F238E27FC236}">
                <a16:creationId xmlns:a16="http://schemas.microsoft.com/office/drawing/2014/main" id="{F424CA5F-6E59-46B7-B62F-D704E424D6A7}"/>
              </a:ext>
            </a:extLst>
          </p:cNvPr>
          <p:cNvSpPr>
            <a:spLocks noGrp="1"/>
          </p:cNvSpPr>
          <p:nvPr>
            <p:ph type="sldNum" sz="quarter" idx="12"/>
          </p:nvPr>
        </p:nvSpPr>
        <p:spPr/>
        <p:txBody>
          <a:bodyPr/>
          <a:lstStyle/>
          <a:p>
            <a:fld id="{338037BC-B682-3544-96CF-7DD01678259C}" type="slidenum">
              <a:rPr lang="en-US" smtClean="0"/>
              <a:t>110</a:t>
            </a:fld>
            <a:endParaRPr lang="en-US"/>
          </a:p>
        </p:txBody>
      </p:sp>
    </p:spTree>
    <p:extLst>
      <p:ext uri="{BB962C8B-B14F-4D97-AF65-F5344CB8AC3E}">
        <p14:creationId xmlns:p14="http://schemas.microsoft.com/office/powerpoint/2010/main" val="20825932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7"/>
            <a:ext cx="7886700" cy="1114758"/>
          </a:xfrm>
        </p:spPr>
        <p:txBody>
          <a:bodyPr/>
          <a:lstStyle/>
          <a:p>
            <a:r>
              <a:rPr lang="en-US" altLang="zh-CN" dirty="0"/>
              <a:t>Meltdown: </a:t>
            </a:r>
            <a:r>
              <a:rPr lang="zh-CN" altLang="en-US" dirty="0"/>
              <a:t>举例</a:t>
            </a:r>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8650" y="1313904"/>
            <a:ext cx="5477687" cy="5407572"/>
          </a:xfrm>
          <a:prstGeom prst="rect">
            <a:avLst/>
          </a:prstGeom>
        </p:spPr>
      </p:pic>
      <p:sp>
        <p:nvSpPr>
          <p:cNvPr id="10" name="TextBox 9"/>
          <p:cNvSpPr txBox="1"/>
          <p:nvPr/>
        </p:nvSpPr>
        <p:spPr>
          <a:xfrm>
            <a:off x="6457950" y="2183245"/>
            <a:ext cx="3143250" cy="369332"/>
          </a:xfrm>
          <a:prstGeom prst="rect">
            <a:avLst/>
          </a:prstGeom>
          <a:noFill/>
        </p:spPr>
        <p:txBody>
          <a:bodyPr wrap="square" rtlCol="0">
            <a:spAutoFit/>
          </a:bodyPr>
          <a:lstStyle/>
          <a:p>
            <a:r>
              <a:rPr lang="en-US" altLang="zh-CN" dirty="0"/>
              <a:t>Exception</a:t>
            </a:r>
            <a:r>
              <a:rPr lang="zh-CN" altLang="en-US" dirty="0"/>
              <a:t>处理</a:t>
            </a:r>
            <a:endParaRPr lang="en-US" dirty="0"/>
          </a:p>
        </p:txBody>
      </p:sp>
      <p:sp>
        <p:nvSpPr>
          <p:cNvPr id="5" name="灯片编号占位符 4">
            <a:extLst>
              <a:ext uri="{FF2B5EF4-FFF2-40B4-BE49-F238E27FC236}">
                <a16:creationId xmlns:a16="http://schemas.microsoft.com/office/drawing/2014/main" id="{F424CA5F-6E59-46B7-B62F-D704E424D6A7}"/>
              </a:ext>
            </a:extLst>
          </p:cNvPr>
          <p:cNvSpPr>
            <a:spLocks noGrp="1"/>
          </p:cNvSpPr>
          <p:nvPr>
            <p:ph type="sldNum" sz="quarter" idx="12"/>
          </p:nvPr>
        </p:nvSpPr>
        <p:spPr/>
        <p:txBody>
          <a:bodyPr/>
          <a:lstStyle/>
          <a:p>
            <a:fld id="{338037BC-B682-3544-96CF-7DD01678259C}" type="slidenum">
              <a:rPr lang="en-US" smtClean="0"/>
              <a:t>111</a:t>
            </a:fld>
            <a:endParaRPr lang="en-US"/>
          </a:p>
        </p:txBody>
      </p:sp>
      <p:sp>
        <p:nvSpPr>
          <p:cNvPr id="6" name="矩形 5">
            <a:extLst>
              <a:ext uri="{FF2B5EF4-FFF2-40B4-BE49-F238E27FC236}">
                <a16:creationId xmlns:a16="http://schemas.microsoft.com/office/drawing/2014/main" id="{42A68F5A-215A-4E71-9708-ADC656FD720A}"/>
              </a:ext>
            </a:extLst>
          </p:cNvPr>
          <p:cNvSpPr/>
          <p:nvPr/>
        </p:nvSpPr>
        <p:spPr>
          <a:xfrm>
            <a:off x="1072153" y="4103964"/>
            <a:ext cx="1662379" cy="19255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586F14E8-37AE-4B30-B16A-0CA028793E4C}"/>
              </a:ext>
            </a:extLst>
          </p:cNvPr>
          <p:cNvSpPr/>
          <p:nvPr/>
        </p:nvSpPr>
        <p:spPr>
          <a:xfrm>
            <a:off x="763467" y="2172281"/>
            <a:ext cx="1802054" cy="19255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628558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Meltdown: </a:t>
            </a:r>
            <a:r>
              <a:rPr lang="zh-CN" altLang="en-US" dirty="0"/>
              <a:t>举例</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07142" y="1625056"/>
            <a:ext cx="5219700" cy="1016000"/>
          </a:xfr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0913" y="2950619"/>
            <a:ext cx="6192157" cy="3715294"/>
          </a:xfrm>
          <a:prstGeom prst="rect">
            <a:avLst/>
          </a:prstGeom>
        </p:spPr>
      </p:pic>
      <p:sp>
        <p:nvSpPr>
          <p:cNvPr id="7" name="TextBox 6"/>
          <p:cNvSpPr txBox="1"/>
          <p:nvPr/>
        </p:nvSpPr>
        <p:spPr>
          <a:xfrm>
            <a:off x="6457950" y="3086099"/>
            <a:ext cx="2286000" cy="369332"/>
          </a:xfrm>
          <a:prstGeom prst="rect">
            <a:avLst/>
          </a:prstGeom>
          <a:noFill/>
        </p:spPr>
        <p:txBody>
          <a:bodyPr wrap="square" rtlCol="0">
            <a:spAutoFit/>
          </a:bodyPr>
          <a:lstStyle/>
          <a:p>
            <a:r>
              <a:rPr lang="en-US" altLang="zh-CN" dirty="0"/>
              <a:t>Out-of-order</a:t>
            </a:r>
            <a:r>
              <a:rPr lang="zh-CN" altLang="en-US" dirty="0"/>
              <a:t> 执行</a:t>
            </a:r>
            <a:endParaRPr lang="en-US" dirty="0"/>
          </a:p>
        </p:txBody>
      </p:sp>
      <p:sp>
        <p:nvSpPr>
          <p:cNvPr id="8" name="灯片编号占位符 7">
            <a:extLst>
              <a:ext uri="{FF2B5EF4-FFF2-40B4-BE49-F238E27FC236}">
                <a16:creationId xmlns:a16="http://schemas.microsoft.com/office/drawing/2014/main" id="{53E6CE49-9845-473F-AA04-D1641A292DA7}"/>
              </a:ext>
            </a:extLst>
          </p:cNvPr>
          <p:cNvSpPr>
            <a:spLocks noGrp="1"/>
          </p:cNvSpPr>
          <p:nvPr>
            <p:ph type="sldNum" sz="quarter" idx="12"/>
          </p:nvPr>
        </p:nvSpPr>
        <p:spPr/>
        <p:txBody>
          <a:bodyPr/>
          <a:lstStyle/>
          <a:p>
            <a:fld id="{338037BC-B682-3544-96CF-7DD01678259C}" type="slidenum">
              <a:rPr lang="en-US" smtClean="0"/>
              <a:t>112</a:t>
            </a:fld>
            <a:endParaRPr lang="en-US"/>
          </a:p>
        </p:txBody>
      </p:sp>
    </p:spTree>
    <p:extLst>
      <p:ext uri="{BB962C8B-B14F-4D97-AF65-F5344CB8AC3E}">
        <p14:creationId xmlns:p14="http://schemas.microsoft.com/office/powerpoint/2010/main" val="121589774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Meltdown: </a:t>
            </a:r>
            <a:r>
              <a:rPr lang="zh-CN" altLang="en-US" dirty="0"/>
              <a:t>举例</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97114" y="169565"/>
            <a:ext cx="4956629" cy="2572907"/>
          </a:xfr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7114" y="2969432"/>
            <a:ext cx="4956629" cy="3888568"/>
          </a:xfrm>
          <a:prstGeom prst="rect">
            <a:avLst/>
          </a:prstGeom>
        </p:spPr>
      </p:pic>
      <p:sp>
        <p:nvSpPr>
          <p:cNvPr id="8" name="TextBox 7"/>
          <p:cNvSpPr txBox="1"/>
          <p:nvPr/>
        </p:nvSpPr>
        <p:spPr>
          <a:xfrm>
            <a:off x="5861957" y="3086099"/>
            <a:ext cx="2881993" cy="369332"/>
          </a:xfrm>
          <a:prstGeom prst="rect">
            <a:avLst/>
          </a:prstGeom>
          <a:noFill/>
        </p:spPr>
        <p:txBody>
          <a:bodyPr wrap="square" rtlCol="0">
            <a:spAutoFit/>
          </a:bodyPr>
          <a:lstStyle/>
          <a:p>
            <a:r>
              <a:rPr lang="zh-CN" altLang="en-US" dirty="0"/>
              <a:t>初步的</a:t>
            </a:r>
            <a:r>
              <a:rPr lang="en-US" dirty="0"/>
              <a:t>Meltdown</a:t>
            </a:r>
            <a:r>
              <a:rPr lang="zh-CN" altLang="en-US" dirty="0"/>
              <a:t>攻击示例</a:t>
            </a:r>
            <a:endParaRPr lang="en-US" dirty="0"/>
          </a:p>
        </p:txBody>
      </p:sp>
      <p:sp>
        <p:nvSpPr>
          <p:cNvPr id="7" name="灯片编号占位符 6">
            <a:extLst>
              <a:ext uri="{FF2B5EF4-FFF2-40B4-BE49-F238E27FC236}">
                <a16:creationId xmlns:a16="http://schemas.microsoft.com/office/drawing/2014/main" id="{5FC319CF-A22D-49BC-A0B5-22162B452347}"/>
              </a:ext>
            </a:extLst>
          </p:cNvPr>
          <p:cNvSpPr>
            <a:spLocks noGrp="1"/>
          </p:cNvSpPr>
          <p:nvPr>
            <p:ph type="sldNum" sz="quarter" idx="12"/>
          </p:nvPr>
        </p:nvSpPr>
        <p:spPr/>
        <p:txBody>
          <a:bodyPr/>
          <a:lstStyle/>
          <a:p>
            <a:fld id="{338037BC-B682-3544-96CF-7DD01678259C}" type="slidenum">
              <a:rPr lang="en-US" smtClean="0"/>
              <a:t>113</a:t>
            </a:fld>
            <a:endParaRPr lang="en-US"/>
          </a:p>
        </p:txBody>
      </p:sp>
      <p:sp>
        <p:nvSpPr>
          <p:cNvPr id="3" name="矩形 2">
            <a:extLst>
              <a:ext uri="{FF2B5EF4-FFF2-40B4-BE49-F238E27FC236}">
                <a16:creationId xmlns:a16="http://schemas.microsoft.com/office/drawing/2014/main" id="{AAC755C2-1795-47A6-8E0B-21AAE8AC7749}"/>
              </a:ext>
            </a:extLst>
          </p:cNvPr>
          <p:cNvSpPr/>
          <p:nvPr/>
        </p:nvSpPr>
        <p:spPr>
          <a:xfrm>
            <a:off x="5545600" y="1068046"/>
            <a:ext cx="4572000" cy="523220"/>
          </a:xfrm>
          <a:prstGeom prst="rect">
            <a:avLst/>
          </a:prstGeom>
        </p:spPr>
        <p:txBody>
          <a:bodyPr>
            <a:spAutoFit/>
          </a:bodyPr>
          <a:lstStyle/>
          <a:p>
            <a:r>
              <a:rPr lang="en-US" altLang="zh-CN" sz="1400" dirty="0">
                <a:latin typeface="Courier New" panose="02070309020205020404" pitchFamily="49" charset="0"/>
                <a:cs typeface="Courier New" panose="02070309020205020404" pitchFamily="49" charset="0"/>
              </a:rPr>
              <a:t>array[7 * 4096 + DELTA]-----</a:t>
            </a:r>
            <a:r>
              <a:rPr lang="en-US" altLang="zh-CN" sz="1400" dirty="0">
                <a:latin typeface="Courier New" panose="02070309020205020404" pitchFamily="49" charset="0"/>
                <a:cs typeface="Courier New" panose="02070309020205020404" pitchFamily="49" charset="0"/>
                <a:sym typeface="Wingdings" panose="05000000000000000000" pitchFamily="2" charset="2"/>
              </a:rPr>
              <a:t>&gt;</a:t>
            </a:r>
          </a:p>
          <a:p>
            <a:r>
              <a:rPr lang="en-US" altLang="zh-CN" sz="1400" dirty="0">
                <a:latin typeface="Courier New" panose="02070309020205020404" pitchFamily="49" charset="0"/>
                <a:cs typeface="Courier New" panose="02070309020205020404" pitchFamily="49" charset="0"/>
              </a:rPr>
              <a:t>array[</a:t>
            </a:r>
            <a:r>
              <a:rPr lang="en-US" altLang="zh-CN" sz="1400" dirty="0" err="1">
                <a:latin typeface="Courier New" panose="02070309020205020404" pitchFamily="49" charset="0"/>
                <a:cs typeface="Courier New" panose="02070309020205020404" pitchFamily="49" charset="0"/>
              </a:rPr>
              <a:t>kernel_data</a:t>
            </a:r>
            <a:r>
              <a:rPr lang="en-US" altLang="zh-CN" sz="1400" dirty="0">
                <a:latin typeface="Courier New" panose="02070309020205020404" pitchFamily="49" charset="0"/>
                <a:cs typeface="Courier New" panose="02070309020205020404" pitchFamily="49" charset="0"/>
              </a:rPr>
              <a:t> * 4096 + DELTA]</a:t>
            </a:r>
            <a:endParaRPr lang="zh-CN" altLang="en-US" sz="14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6274561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缓解</a:t>
            </a:r>
            <a:r>
              <a:rPr lang="en-US" altLang="zh-CN" dirty="0"/>
              <a:t>-Meltdown</a:t>
            </a:r>
            <a:endParaRPr lang="en-US" dirty="0"/>
          </a:p>
        </p:txBody>
      </p:sp>
      <p:sp>
        <p:nvSpPr>
          <p:cNvPr id="3" name="Content Placeholder 2"/>
          <p:cNvSpPr>
            <a:spLocks noGrp="1"/>
          </p:cNvSpPr>
          <p:nvPr>
            <p:ph idx="1"/>
          </p:nvPr>
        </p:nvSpPr>
        <p:spPr/>
        <p:txBody>
          <a:bodyPr>
            <a:normAutofit/>
          </a:bodyPr>
          <a:lstStyle/>
          <a:p>
            <a:pPr>
              <a:lnSpc>
                <a:spcPct val="125000"/>
              </a:lnSpc>
            </a:pPr>
            <a:r>
              <a:rPr lang="zh-CN" altLang="en-US" sz="2400" dirty="0"/>
              <a:t>禁止</a:t>
            </a:r>
            <a:r>
              <a:rPr lang="en-US" sz="2400" dirty="0"/>
              <a:t> out-of-order </a:t>
            </a:r>
            <a:r>
              <a:rPr lang="zh-CN" altLang="en-US" sz="2400" dirty="0"/>
              <a:t>执行</a:t>
            </a:r>
            <a:endParaRPr lang="en-US" sz="2400" dirty="0"/>
          </a:p>
          <a:p>
            <a:pPr>
              <a:lnSpc>
                <a:spcPct val="125000"/>
              </a:lnSpc>
            </a:pPr>
            <a:r>
              <a:rPr lang="zh-CN" altLang="en-US" sz="2400" dirty="0"/>
              <a:t>使用页表权限检查（</a:t>
            </a:r>
            <a:r>
              <a:rPr lang="en-US" sz="2400" dirty="0"/>
              <a:t>AMD</a:t>
            </a:r>
            <a:r>
              <a:rPr lang="zh-CN" altLang="en-US" sz="2400" dirty="0"/>
              <a:t>）</a:t>
            </a:r>
            <a:endParaRPr lang="en-US" sz="2400" dirty="0"/>
          </a:p>
          <a:p>
            <a:pPr>
              <a:lnSpc>
                <a:spcPct val="125000"/>
              </a:lnSpc>
            </a:pPr>
            <a:r>
              <a:rPr lang="zh-CN" altLang="en-US" sz="2400" dirty="0"/>
              <a:t>不映射用户地址空间到内核 </a:t>
            </a:r>
          </a:p>
          <a:p>
            <a:pPr lvl="1">
              <a:lnSpc>
                <a:spcPct val="125000"/>
              </a:lnSpc>
            </a:pPr>
            <a:r>
              <a:rPr lang="en-US" altLang="zh-CN" sz="2000" dirty="0"/>
              <a:t>KAISER: </a:t>
            </a:r>
            <a:r>
              <a:rPr lang="en-US" sz="2000" dirty="0"/>
              <a:t>https://</a:t>
            </a:r>
            <a:r>
              <a:rPr lang="en-US" sz="2000" dirty="0" err="1"/>
              <a:t>lwn.net</a:t>
            </a:r>
            <a:r>
              <a:rPr lang="en-US" sz="2000" dirty="0"/>
              <a:t>/Articles/738975/</a:t>
            </a:r>
          </a:p>
          <a:p>
            <a:pPr>
              <a:lnSpc>
                <a:spcPct val="125000"/>
              </a:lnSpc>
            </a:pPr>
            <a:r>
              <a:rPr lang="zh-CN" altLang="en-US" sz="2400" dirty="0"/>
              <a:t>禁用</a:t>
            </a:r>
            <a:r>
              <a:rPr lang="en-US" sz="2400" i="1" dirty="0" err="1"/>
              <a:t>clflush</a:t>
            </a:r>
            <a:r>
              <a:rPr lang="en-US" sz="2400" dirty="0"/>
              <a:t>? </a:t>
            </a:r>
            <a:r>
              <a:rPr lang="en-US" sz="2400" dirty="0">
                <a:sym typeface="Wingdings" pitchFamily="2" charset="2"/>
              </a:rPr>
              <a:t> </a:t>
            </a:r>
            <a:r>
              <a:rPr lang="zh-CN" altLang="en-US" sz="2400" dirty="0">
                <a:sym typeface="Wingdings" pitchFamily="2" charset="2"/>
              </a:rPr>
              <a:t>其他</a:t>
            </a:r>
            <a:r>
              <a:rPr lang="en-US" sz="2400" dirty="0">
                <a:sym typeface="Wingdings" pitchFamily="2" charset="2"/>
              </a:rPr>
              <a:t> side-channel </a:t>
            </a:r>
            <a:r>
              <a:rPr lang="zh-CN" altLang="en-US" sz="2400" dirty="0">
                <a:sym typeface="Wingdings" pitchFamily="2" charset="2"/>
              </a:rPr>
              <a:t>攻击依然可能执行</a:t>
            </a:r>
            <a:endParaRPr lang="en-US" sz="2400" dirty="0"/>
          </a:p>
          <a:p>
            <a:pPr>
              <a:lnSpc>
                <a:spcPct val="125000"/>
              </a:lnSpc>
            </a:pPr>
            <a:endParaRPr lang="en-US" sz="2400" dirty="0"/>
          </a:p>
        </p:txBody>
      </p:sp>
      <p:sp>
        <p:nvSpPr>
          <p:cNvPr id="6" name="灯片编号占位符 5">
            <a:extLst>
              <a:ext uri="{FF2B5EF4-FFF2-40B4-BE49-F238E27FC236}">
                <a16:creationId xmlns:a16="http://schemas.microsoft.com/office/drawing/2014/main" id="{009BCB0C-8E46-43DD-A44A-51BFE2A57219}"/>
              </a:ext>
            </a:extLst>
          </p:cNvPr>
          <p:cNvSpPr>
            <a:spLocks noGrp="1"/>
          </p:cNvSpPr>
          <p:nvPr>
            <p:ph type="sldNum" sz="quarter" idx="12"/>
          </p:nvPr>
        </p:nvSpPr>
        <p:spPr/>
        <p:txBody>
          <a:bodyPr/>
          <a:lstStyle/>
          <a:p>
            <a:fld id="{338037BC-B682-3544-96CF-7DD01678259C}" type="slidenum">
              <a:rPr lang="en-US" smtClean="0"/>
              <a:t>114</a:t>
            </a:fld>
            <a:endParaRPr lang="en-US"/>
          </a:p>
        </p:txBody>
      </p:sp>
    </p:spTree>
    <p:extLst>
      <p:ext uri="{BB962C8B-B14F-4D97-AF65-F5344CB8AC3E}">
        <p14:creationId xmlns:p14="http://schemas.microsoft.com/office/powerpoint/2010/main" val="279014834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zh-CN" altLang="en-US" sz="4000" dirty="0"/>
              <a:t>缓解</a:t>
            </a:r>
            <a:r>
              <a:rPr lang="en-US" altLang="zh-CN" sz="4000" dirty="0"/>
              <a:t>-Meltdown</a:t>
            </a:r>
            <a:endParaRPr lang="en-US" sz="4000" dirty="0"/>
          </a:p>
        </p:txBody>
      </p:sp>
      <p:sp>
        <p:nvSpPr>
          <p:cNvPr id="3" name="Content Placeholder 2"/>
          <p:cNvSpPr>
            <a:spLocks noGrp="1"/>
          </p:cNvSpPr>
          <p:nvPr>
            <p:ph idx="1"/>
          </p:nvPr>
        </p:nvSpPr>
        <p:spPr>
          <a:xfrm>
            <a:off x="628650" y="1605628"/>
            <a:ext cx="7886700" cy="4351338"/>
          </a:xfrm>
        </p:spPr>
        <p:txBody>
          <a:bodyPr/>
          <a:lstStyle/>
          <a:p>
            <a:pPr>
              <a:lnSpc>
                <a:spcPct val="125000"/>
              </a:lnSpc>
            </a:pPr>
            <a:r>
              <a:rPr lang="zh-CN" altLang="en-US" dirty="0"/>
              <a:t>内核页表隔离</a:t>
            </a:r>
            <a:r>
              <a:rPr lang="en-US" altLang="zh-CN" dirty="0"/>
              <a:t>KPTI (kernel page table isolation)</a:t>
            </a:r>
          </a:p>
          <a:p>
            <a:pPr lvl="1">
              <a:lnSpc>
                <a:spcPct val="125000"/>
              </a:lnSpc>
            </a:pPr>
            <a:r>
              <a:rPr lang="zh-CN" altLang="en-US" dirty="0"/>
              <a:t>用户进程在用户态时，内核对进程不可见</a:t>
            </a:r>
            <a:endParaRPr lang="en-US" dirty="0"/>
          </a:p>
        </p:txBody>
      </p:sp>
      <p:pic>
        <p:nvPicPr>
          <p:cNvPr id="4" name="Picture 3"/>
          <p:cNvPicPr>
            <a:picLocks noChangeAspect="1"/>
          </p:cNvPicPr>
          <p:nvPr/>
        </p:nvPicPr>
        <p:blipFill>
          <a:blip r:embed="rId3"/>
          <a:stretch>
            <a:fillRect/>
          </a:stretch>
        </p:blipFill>
        <p:spPr>
          <a:xfrm>
            <a:off x="5074637" y="3196407"/>
            <a:ext cx="3285084" cy="1879537"/>
          </a:xfrm>
          <a:prstGeom prst="rect">
            <a:avLst/>
          </a:prstGeom>
        </p:spPr>
      </p:pic>
      <p:pic>
        <p:nvPicPr>
          <p:cNvPr id="5" name="Picture 4"/>
          <p:cNvPicPr>
            <a:picLocks noChangeAspect="1"/>
          </p:cNvPicPr>
          <p:nvPr/>
        </p:nvPicPr>
        <p:blipFill>
          <a:blip r:embed="rId4"/>
          <a:stretch>
            <a:fillRect/>
          </a:stretch>
        </p:blipFill>
        <p:spPr>
          <a:xfrm>
            <a:off x="628650" y="3183827"/>
            <a:ext cx="3430707" cy="1879537"/>
          </a:xfrm>
          <a:prstGeom prst="rect">
            <a:avLst/>
          </a:prstGeom>
        </p:spPr>
      </p:pic>
      <p:sp>
        <p:nvSpPr>
          <p:cNvPr id="10" name="TextBox 9"/>
          <p:cNvSpPr txBox="1"/>
          <p:nvPr/>
        </p:nvSpPr>
        <p:spPr>
          <a:xfrm>
            <a:off x="671845" y="5796735"/>
            <a:ext cx="6348967" cy="338554"/>
          </a:xfrm>
          <a:prstGeom prst="rect">
            <a:avLst/>
          </a:prstGeom>
          <a:noFill/>
        </p:spPr>
        <p:txBody>
          <a:bodyPr wrap="square" rtlCol="0">
            <a:spAutoFit/>
          </a:bodyPr>
          <a:lstStyle/>
          <a:p>
            <a:r>
              <a:rPr lang="en-US" sz="1600" dirty="0" err="1"/>
              <a:t>Prefetch</a:t>
            </a:r>
            <a:r>
              <a:rPr lang="en-US" sz="1600" dirty="0"/>
              <a:t> Side-Channel Attacks: Bypassing SMAP and Kernel ASLR (CCS’16)</a:t>
            </a:r>
          </a:p>
        </p:txBody>
      </p:sp>
      <p:sp>
        <p:nvSpPr>
          <p:cNvPr id="11" name="TextBox 10"/>
          <p:cNvSpPr txBox="1"/>
          <p:nvPr/>
        </p:nvSpPr>
        <p:spPr>
          <a:xfrm>
            <a:off x="671845" y="6252781"/>
            <a:ext cx="6262576" cy="338554"/>
          </a:xfrm>
          <a:prstGeom prst="rect">
            <a:avLst/>
          </a:prstGeom>
          <a:noFill/>
        </p:spPr>
        <p:txBody>
          <a:bodyPr wrap="square" rtlCol="0">
            <a:spAutoFit/>
          </a:bodyPr>
          <a:lstStyle>
            <a:defPPr>
              <a:defRPr lang="en-US"/>
            </a:defPPr>
            <a:lvl1pPr>
              <a:defRPr sz="1600"/>
            </a:lvl1pPr>
          </a:lstStyle>
          <a:p>
            <a:r>
              <a:rPr lang="en-US" dirty="0" err="1"/>
              <a:t>Kaslr</a:t>
            </a:r>
            <a:r>
              <a:rPr lang="en-US" dirty="0"/>
              <a:t> is dead: Long live </a:t>
            </a:r>
            <a:r>
              <a:rPr lang="en-US" dirty="0" err="1"/>
              <a:t>kaslr</a:t>
            </a:r>
            <a:r>
              <a:rPr lang="en-US" dirty="0"/>
              <a:t>. (</a:t>
            </a:r>
            <a:r>
              <a:rPr lang="en-US" dirty="0" err="1"/>
              <a:t>ESSoS</a:t>
            </a:r>
            <a:r>
              <a:rPr lang="en-US" dirty="0"/>
              <a:t>’ 2017)</a:t>
            </a:r>
          </a:p>
        </p:txBody>
      </p:sp>
      <p:sp>
        <p:nvSpPr>
          <p:cNvPr id="12" name="Rectangle 11"/>
          <p:cNvSpPr/>
          <p:nvPr/>
        </p:nvSpPr>
        <p:spPr>
          <a:xfrm>
            <a:off x="4295552" y="6160448"/>
            <a:ext cx="4848447" cy="523220"/>
          </a:xfrm>
          <a:prstGeom prst="rect">
            <a:avLst/>
          </a:prstGeom>
        </p:spPr>
        <p:txBody>
          <a:bodyPr wrap="square">
            <a:spAutoFit/>
          </a:bodyPr>
          <a:lstStyle/>
          <a:p>
            <a:r>
              <a:rPr lang="en-US" sz="1400" dirty="0">
                <a:latin typeface="CMR9" charset="0"/>
              </a:rPr>
              <a:t>KAISER (Kernel Address Isolation to have Side channels Efficiently Removed)</a:t>
            </a:r>
            <a:endParaRPr lang="en-US" sz="1400" dirty="0"/>
          </a:p>
        </p:txBody>
      </p:sp>
      <p:sp>
        <p:nvSpPr>
          <p:cNvPr id="6" name="Slide Number Placeholder 5"/>
          <p:cNvSpPr>
            <a:spLocks noGrp="1"/>
          </p:cNvSpPr>
          <p:nvPr>
            <p:ph type="sldNum" sz="quarter" idx="12"/>
          </p:nvPr>
        </p:nvSpPr>
        <p:spPr/>
        <p:txBody>
          <a:bodyPr/>
          <a:lstStyle/>
          <a:p>
            <a:fld id="{47B4C697-F0A0-9443-9354-6C912ECA3582}" type="slidenum">
              <a:rPr lang="en-US" smtClean="0"/>
              <a:t>115</a:t>
            </a:fld>
            <a:endParaRPr lang="en-US"/>
          </a:p>
        </p:txBody>
      </p:sp>
    </p:spTree>
    <p:extLst>
      <p:ext uri="{BB962C8B-B14F-4D97-AF65-F5344CB8AC3E}">
        <p14:creationId xmlns:p14="http://schemas.microsoft.com/office/powerpoint/2010/main" val="97964281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dirty="0" err="1"/>
              <a:t>Spectre</a:t>
            </a:r>
            <a:r>
              <a:rPr lang="zh-CN" altLang="en-US" dirty="0"/>
              <a:t>攻击</a:t>
            </a:r>
            <a:endParaRPr lang="en-US" dirty="0"/>
          </a:p>
        </p:txBody>
      </p:sp>
      <p:sp>
        <p:nvSpPr>
          <p:cNvPr id="3" name="Content Placeholder 2"/>
          <p:cNvSpPr>
            <a:spLocks noGrp="1"/>
          </p:cNvSpPr>
          <p:nvPr>
            <p:ph idx="1"/>
          </p:nvPr>
        </p:nvSpPr>
        <p:spPr>
          <a:xfrm>
            <a:off x="438150" y="1580482"/>
            <a:ext cx="7886700" cy="4351338"/>
          </a:xfrm>
        </p:spPr>
        <p:txBody>
          <a:bodyPr>
            <a:normAutofit/>
          </a:bodyPr>
          <a:lstStyle/>
          <a:p>
            <a:pPr>
              <a:lnSpc>
                <a:spcPct val="125000"/>
              </a:lnSpc>
            </a:pPr>
            <a:r>
              <a:rPr lang="zh-CN" altLang="en-US" sz="2400" dirty="0"/>
              <a:t>两个方法的组合</a:t>
            </a:r>
            <a:r>
              <a:rPr lang="en-US" altLang="zh-CN" sz="2400" dirty="0"/>
              <a:t>:</a:t>
            </a:r>
            <a:endParaRPr lang="en-US" sz="2400" dirty="0"/>
          </a:p>
          <a:p>
            <a:pPr lvl="1">
              <a:lnSpc>
                <a:spcPct val="125000"/>
              </a:lnSpc>
            </a:pPr>
            <a:r>
              <a:rPr lang="en-US" altLang="zh-CN" sz="2000" dirty="0"/>
              <a:t>Cache</a:t>
            </a:r>
            <a:r>
              <a:rPr lang="zh-CN" altLang="en-US" sz="2000" dirty="0"/>
              <a:t>侧信道攻击（</a:t>
            </a:r>
            <a:r>
              <a:rPr lang="en-US" sz="2000" dirty="0"/>
              <a:t>Cache side-channel Attack</a:t>
            </a:r>
            <a:r>
              <a:rPr lang="zh-CN" altLang="en-US" sz="2000" dirty="0"/>
              <a:t>）</a:t>
            </a:r>
            <a:r>
              <a:rPr lang="en-US" sz="2000" dirty="0"/>
              <a:t> : Flush + Reload</a:t>
            </a:r>
          </a:p>
          <a:p>
            <a:pPr lvl="1">
              <a:lnSpc>
                <a:spcPct val="125000"/>
              </a:lnSpc>
            </a:pPr>
            <a:r>
              <a:rPr lang="zh-CN" altLang="en-US" sz="2000" dirty="0"/>
              <a:t>预测执行 （</a:t>
            </a:r>
            <a:r>
              <a:rPr lang="en-US" altLang="zh-CN" sz="2000" dirty="0"/>
              <a:t>Speculative</a:t>
            </a:r>
            <a:r>
              <a:rPr lang="zh-CN" altLang="en-US" sz="2000" dirty="0"/>
              <a:t> </a:t>
            </a:r>
            <a:r>
              <a:rPr lang="en-US" sz="2000" dirty="0"/>
              <a:t>Execution</a:t>
            </a:r>
            <a:r>
              <a:rPr lang="zh-CN" altLang="en-US" sz="2000" dirty="0"/>
              <a:t>）</a:t>
            </a:r>
          </a:p>
          <a:p>
            <a:pPr lvl="2">
              <a:lnSpc>
                <a:spcPct val="125000"/>
              </a:lnSpc>
            </a:pPr>
            <a:r>
              <a:rPr lang="zh-CN" altLang="en-US" sz="1800" dirty="0"/>
              <a:t>正常判断，返回</a:t>
            </a:r>
            <a:r>
              <a:rPr lang="en-US" altLang="zh-CN" sz="1800" dirty="0"/>
              <a:t>false</a:t>
            </a:r>
          </a:p>
          <a:p>
            <a:pPr lvl="2">
              <a:lnSpc>
                <a:spcPct val="125000"/>
              </a:lnSpc>
            </a:pPr>
            <a:r>
              <a:rPr lang="zh-CN" altLang="en-US" sz="1800" dirty="0"/>
              <a:t>由于预测执行，经过多次</a:t>
            </a:r>
            <a:r>
              <a:rPr lang="en-US" altLang="zh-CN" sz="1800" dirty="0"/>
              <a:t>true</a:t>
            </a:r>
            <a:r>
              <a:rPr lang="zh-CN" altLang="en-US" sz="1800" dirty="0"/>
              <a:t>训练，处理器在判断之前，预判结果为</a:t>
            </a:r>
            <a:r>
              <a:rPr lang="en-US" altLang="zh-CN" sz="1800" dirty="0"/>
              <a:t>true</a:t>
            </a:r>
            <a:r>
              <a:rPr lang="zh-CN" altLang="en-US" sz="1800" dirty="0"/>
              <a:t>，提前执行后续指令，影响</a:t>
            </a:r>
            <a:r>
              <a:rPr lang="en-US" altLang="zh-CN" sz="1800" dirty="0"/>
              <a:t>Cache</a:t>
            </a:r>
            <a:r>
              <a:rPr lang="zh-CN" altLang="en-US" sz="1800" dirty="0"/>
              <a:t>状态</a:t>
            </a:r>
            <a:endParaRPr lang="en-US" altLang="zh-CN" sz="1800" dirty="0"/>
          </a:p>
          <a:p>
            <a:pPr lvl="2">
              <a:lnSpc>
                <a:spcPct val="125000"/>
              </a:lnSpc>
            </a:pPr>
            <a:endParaRPr lang="en-US" sz="1800" dirty="0"/>
          </a:p>
        </p:txBody>
      </p:sp>
      <p:sp>
        <p:nvSpPr>
          <p:cNvPr id="6" name="Rectangle 5"/>
          <p:cNvSpPr/>
          <p:nvPr/>
        </p:nvSpPr>
        <p:spPr>
          <a:xfrm>
            <a:off x="1589965" y="5922587"/>
            <a:ext cx="2982035" cy="307777"/>
          </a:xfrm>
          <a:prstGeom prst="rect">
            <a:avLst/>
          </a:prstGeom>
        </p:spPr>
        <p:txBody>
          <a:bodyPr wrap="none">
            <a:spAutoFit/>
          </a:bodyPr>
          <a:lstStyle/>
          <a:p>
            <a:r>
              <a:rPr lang="en-US" sz="1400" dirty="0"/>
              <a:t>https://</a:t>
            </a:r>
            <a:r>
              <a:rPr lang="en-US" sz="1400" dirty="0" err="1"/>
              <a:t>spectreattack.com</a:t>
            </a:r>
            <a:r>
              <a:rPr lang="en-US" sz="1400" dirty="0"/>
              <a:t>/</a:t>
            </a:r>
            <a:r>
              <a:rPr lang="en-US" sz="1400" dirty="0" err="1"/>
              <a:t>spectre.pdf</a:t>
            </a:r>
            <a:endParaRPr lang="en-US" sz="1400" dirty="0"/>
          </a:p>
        </p:txBody>
      </p:sp>
      <p:pic>
        <p:nvPicPr>
          <p:cNvPr id="8" name="图片 4"/>
          <p:cNvPicPr>
            <a:picLocks noChangeAspect="1"/>
          </p:cNvPicPr>
          <p:nvPr/>
        </p:nvPicPr>
        <p:blipFill rotWithShape="1">
          <a:blip r:embed="rId3"/>
          <a:srcRect l="5764"/>
          <a:stretch/>
        </p:blipFill>
        <p:spPr>
          <a:xfrm>
            <a:off x="1628809" y="4458951"/>
            <a:ext cx="6733045" cy="855958"/>
          </a:xfrm>
          <a:prstGeom prst="rect">
            <a:avLst/>
          </a:prstGeom>
        </p:spPr>
      </p:pic>
      <p:sp>
        <p:nvSpPr>
          <p:cNvPr id="4" name="TextBox 3"/>
          <p:cNvSpPr txBox="1"/>
          <p:nvPr/>
        </p:nvSpPr>
        <p:spPr>
          <a:xfrm>
            <a:off x="1589965" y="6095536"/>
            <a:ext cx="6645350" cy="523220"/>
          </a:xfrm>
          <a:prstGeom prst="rect">
            <a:avLst/>
          </a:prstGeom>
          <a:noFill/>
        </p:spPr>
        <p:txBody>
          <a:bodyPr wrap="square" rtlCol="0">
            <a:spAutoFit/>
          </a:bodyPr>
          <a:lstStyle/>
          <a:p>
            <a:r>
              <a:rPr lang="en-US" sz="1400" dirty="0" err="1"/>
              <a:t>Spectre</a:t>
            </a:r>
            <a:r>
              <a:rPr lang="en-US" sz="1400" dirty="0"/>
              <a:t> Attacks: Exploiting Speculative Execution</a:t>
            </a:r>
            <a:r>
              <a:rPr lang="zh-CN" altLang="en-US" sz="1400" dirty="0"/>
              <a:t> （</a:t>
            </a:r>
            <a:r>
              <a:rPr lang="en-US" altLang="zh-CN" sz="1400" dirty="0"/>
              <a:t>IEEE S&amp;P’19</a:t>
            </a:r>
            <a:r>
              <a:rPr lang="zh-CN" altLang="en-US" sz="1400" dirty="0"/>
              <a:t>）</a:t>
            </a:r>
            <a:r>
              <a:rPr lang="en-US" sz="1400" dirty="0"/>
              <a:t> </a:t>
            </a:r>
          </a:p>
          <a:p>
            <a:endParaRPr lang="en-US" sz="1400" dirty="0"/>
          </a:p>
        </p:txBody>
      </p:sp>
      <p:sp>
        <p:nvSpPr>
          <p:cNvPr id="5" name="Slide Number Placeholder 4"/>
          <p:cNvSpPr>
            <a:spLocks noGrp="1"/>
          </p:cNvSpPr>
          <p:nvPr>
            <p:ph type="sldNum" sz="quarter" idx="12"/>
          </p:nvPr>
        </p:nvSpPr>
        <p:spPr/>
        <p:txBody>
          <a:bodyPr/>
          <a:lstStyle/>
          <a:p>
            <a:fld id="{47B4C697-F0A0-9443-9354-6C912ECA3582}" type="slidenum">
              <a:rPr lang="en-US" smtClean="0"/>
              <a:t>116</a:t>
            </a:fld>
            <a:endParaRPr lang="en-US"/>
          </a:p>
        </p:txBody>
      </p:sp>
      <p:sp>
        <p:nvSpPr>
          <p:cNvPr id="9" name="Rectangle 4">
            <a:extLst>
              <a:ext uri="{FF2B5EF4-FFF2-40B4-BE49-F238E27FC236}">
                <a16:creationId xmlns:a16="http://schemas.microsoft.com/office/drawing/2014/main" id="{3DC103C1-4A20-47C3-80BF-5E488CF9F7E9}"/>
              </a:ext>
            </a:extLst>
          </p:cNvPr>
          <p:cNvSpPr/>
          <p:nvPr/>
        </p:nvSpPr>
        <p:spPr>
          <a:xfrm>
            <a:off x="1589964" y="6449478"/>
            <a:ext cx="7287705" cy="307777"/>
          </a:xfrm>
          <a:prstGeom prst="rect">
            <a:avLst/>
          </a:prstGeom>
        </p:spPr>
        <p:txBody>
          <a:bodyPr wrap="square">
            <a:spAutoFit/>
          </a:bodyPr>
          <a:lstStyle/>
          <a:p>
            <a:r>
              <a:rPr lang="en-US" altLang="zh-CN" sz="1400" dirty="0">
                <a:hlinkClick r:id="rId4"/>
              </a:rPr>
              <a:t>https://seedsecuritylabs.org/Labs_16.04/PDF/Spectre_Attack.pdf</a:t>
            </a:r>
            <a:endParaRPr lang="en-US" sz="1400" dirty="0"/>
          </a:p>
        </p:txBody>
      </p:sp>
    </p:spTree>
    <p:extLst>
      <p:ext uri="{BB962C8B-B14F-4D97-AF65-F5344CB8AC3E}">
        <p14:creationId xmlns:p14="http://schemas.microsoft.com/office/powerpoint/2010/main" val="74274856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800" dirty="0"/>
              <a:t>Variant</a:t>
            </a:r>
            <a:r>
              <a:rPr lang="zh-CN" altLang="en-US" sz="3800" dirty="0"/>
              <a:t> </a:t>
            </a:r>
            <a:r>
              <a:rPr lang="en-US" altLang="zh-CN" sz="3800" dirty="0"/>
              <a:t>1: </a:t>
            </a:r>
            <a:r>
              <a:rPr lang="zh-CN" altLang="en-US" sz="3800" dirty="0"/>
              <a:t>条件分支攻击</a:t>
            </a:r>
            <a:r>
              <a:rPr lang="en-US" altLang="zh-CN" sz="3800" dirty="0"/>
              <a:t>(</a:t>
            </a:r>
            <a:r>
              <a:rPr lang="en-US" sz="3800" dirty="0"/>
              <a:t>Conditional branch attack)</a:t>
            </a:r>
          </a:p>
        </p:txBody>
      </p:sp>
      <p:sp>
        <p:nvSpPr>
          <p:cNvPr id="4" name="TextBox 3">
            <a:extLst>
              <a:ext uri="{FF2B5EF4-FFF2-40B4-BE49-F238E27FC236}">
                <a16:creationId xmlns:a16="http://schemas.microsoft.com/office/drawing/2014/main" id="{1CBA0A9B-71CA-4478-85B9-0A725314195A}"/>
              </a:ext>
            </a:extLst>
          </p:cNvPr>
          <p:cNvSpPr txBox="1"/>
          <p:nvPr/>
        </p:nvSpPr>
        <p:spPr>
          <a:xfrm>
            <a:off x="474730" y="2270869"/>
            <a:ext cx="4906107" cy="623248"/>
          </a:xfrm>
          <a:prstGeom prst="rect">
            <a:avLst/>
          </a:prstGeom>
          <a:noFill/>
        </p:spPr>
        <p:txBody>
          <a:bodyPr wrap="square" lIns="68579" tIns="34289" rIns="68579" bIns="34289" rtlCol="0">
            <a:spAutoFit/>
          </a:bodyPr>
          <a:lstStyle/>
          <a:p>
            <a:pPr defTabSz="685783">
              <a:buClrTx/>
            </a:pPr>
            <a:r>
              <a:rPr lang="en-US" sz="1800" kern="1200" dirty="0">
                <a:solidFill>
                  <a:prstClr val="black"/>
                </a:solidFill>
                <a:latin typeface="Courier New" panose="02070309020205020404" pitchFamily="49" charset="0"/>
                <a:ea typeface="+mn-ea"/>
                <a:cs typeface="Courier New" panose="02070309020205020404" pitchFamily="49" charset="0"/>
              </a:rPr>
              <a:t>if (x &lt; array1_size)</a:t>
            </a:r>
          </a:p>
          <a:p>
            <a:pPr defTabSz="685783">
              <a:buClrTx/>
            </a:pPr>
            <a:r>
              <a:rPr lang="en-US" sz="1800" kern="1200" dirty="0">
                <a:solidFill>
                  <a:prstClr val="black"/>
                </a:solidFill>
                <a:latin typeface="Courier New" panose="02070309020205020404" pitchFamily="49" charset="0"/>
                <a:ea typeface="+mn-ea"/>
                <a:cs typeface="Courier New" panose="02070309020205020404" pitchFamily="49" charset="0"/>
              </a:rPr>
              <a:t>   y = array2[array1[</a:t>
            </a:r>
            <a:r>
              <a:rPr lang="en-US" sz="1800" kern="1200" dirty="0">
                <a:solidFill>
                  <a:srgbClr val="FF0000"/>
                </a:solidFill>
                <a:latin typeface="Courier New" panose="02070309020205020404" pitchFamily="49" charset="0"/>
                <a:ea typeface="+mn-ea"/>
                <a:cs typeface="Courier New" panose="02070309020205020404" pitchFamily="49" charset="0"/>
              </a:rPr>
              <a:t>x</a:t>
            </a:r>
            <a:r>
              <a:rPr lang="en-US" sz="1800" kern="1200" dirty="0">
                <a:solidFill>
                  <a:prstClr val="black"/>
                </a:solidFill>
                <a:latin typeface="Courier New" panose="02070309020205020404" pitchFamily="49" charset="0"/>
                <a:ea typeface="+mn-ea"/>
                <a:cs typeface="Courier New" panose="02070309020205020404" pitchFamily="49" charset="0"/>
              </a:rPr>
              <a:t>]*4096];</a:t>
            </a:r>
          </a:p>
        </p:txBody>
      </p:sp>
      <p:sp>
        <p:nvSpPr>
          <p:cNvPr id="5" name="Content Placeholder 2">
            <a:extLst>
              <a:ext uri="{FF2B5EF4-FFF2-40B4-BE49-F238E27FC236}">
                <a16:creationId xmlns:a16="http://schemas.microsoft.com/office/drawing/2014/main" id="{C65D29E2-BE89-428B-B7DC-A88C8F7CE1C7}"/>
              </a:ext>
            </a:extLst>
          </p:cNvPr>
          <p:cNvSpPr>
            <a:spLocks noGrp="1"/>
          </p:cNvSpPr>
          <p:nvPr>
            <p:ph sz="half" idx="1"/>
          </p:nvPr>
        </p:nvSpPr>
        <p:spPr>
          <a:xfrm>
            <a:off x="608812" y="3171162"/>
            <a:ext cx="7886700" cy="3013070"/>
          </a:xfrm>
        </p:spPr>
        <p:txBody>
          <a:bodyPr>
            <a:normAutofit/>
          </a:bodyPr>
          <a:lstStyle/>
          <a:p>
            <a:pPr marL="0" indent="0">
              <a:lnSpc>
                <a:spcPct val="125000"/>
              </a:lnSpc>
              <a:buNone/>
            </a:pPr>
            <a:r>
              <a:rPr lang="zh-CN" altLang="en-US" sz="2100" dirty="0"/>
              <a:t>假设代码在内核</a:t>
            </a:r>
            <a:r>
              <a:rPr lang="en-US" altLang="zh-CN" sz="2100" dirty="0"/>
              <a:t>API</a:t>
            </a:r>
            <a:r>
              <a:rPr lang="zh-CN" altLang="en-US" sz="2100" dirty="0"/>
              <a:t>中，</a:t>
            </a:r>
            <a:r>
              <a:rPr lang="en-US" altLang="zh-CN" sz="2100" dirty="0">
                <a:solidFill>
                  <a:srgbClr val="FF0000"/>
                </a:solidFill>
              </a:rPr>
              <a:t>x</a:t>
            </a:r>
            <a:r>
              <a:rPr lang="zh-CN" altLang="en-US" sz="2100" dirty="0"/>
              <a:t>来自不受信任的</a:t>
            </a:r>
            <a:r>
              <a:rPr lang="en-US" altLang="zh-CN" sz="2100" dirty="0"/>
              <a:t>caller</a:t>
            </a:r>
            <a:endParaRPr lang="en-US" sz="2100" dirty="0"/>
          </a:p>
          <a:p>
            <a:pPr lvl="1">
              <a:lnSpc>
                <a:spcPct val="125000"/>
              </a:lnSpc>
              <a:buClr>
                <a:prstClr val="black"/>
              </a:buClr>
            </a:pPr>
            <a:endParaRPr lang="en-US" sz="500" dirty="0">
              <a:solidFill>
                <a:prstClr val="black">
                  <a:lumMod val="75000"/>
                  <a:lumOff val="25000"/>
                </a:prstClr>
              </a:solidFill>
              <a:latin typeface="Courier New" panose="02070309020205020404" pitchFamily="49" charset="0"/>
              <a:cs typeface="Courier New" panose="02070309020205020404" pitchFamily="49" charset="0"/>
            </a:endParaRPr>
          </a:p>
          <a:p>
            <a:pPr marL="0" indent="0">
              <a:lnSpc>
                <a:spcPct val="125000"/>
              </a:lnSpc>
              <a:buNone/>
            </a:pPr>
            <a:r>
              <a:rPr lang="zh-CN" altLang="en-US" sz="2100" dirty="0"/>
              <a:t>没有预测执行时运行正确</a:t>
            </a:r>
            <a:endParaRPr lang="en-US" sz="2100" dirty="0"/>
          </a:p>
          <a:p>
            <a:pPr lvl="1">
              <a:lnSpc>
                <a:spcPct val="125000"/>
              </a:lnSpc>
            </a:pPr>
            <a:r>
              <a:rPr lang="zh-CN" altLang="en-US" sz="1800" dirty="0"/>
              <a:t>只有当</a:t>
            </a:r>
            <a:r>
              <a:rPr lang="en-US" sz="1800" dirty="0">
                <a:latin typeface="Courier New" panose="02070309020205020404" pitchFamily="49" charset="0"/>
                <a:cs typeface="Courier New" panose="02070309020205020404" pitchFamily="49" charset="0"/>
              </a:rPr>
              <a:t> x</a:t>
            </a:r>
            <a:r>
              <a:rPr lang="en-US" sz="1800" dirty="0"/>
              <a:t> </a:t>
            </a:r>
            <a:r>
              <a:rPr lang="en-US" sz="1800" dirty="0">
                <a:latin typeface="Courier New" panose="02070309020205020404" pitchFamily="49" charset="0"/>
                <a:cs typeface="Courier New" panose="02070309020205020404" pitchFamily="49" charset="0"/>
              </a:rPr>
              <a:t>&lt;</a:t>
            </a:r>
            <a:r>
              <a:rPr lang="en-US" sz="1800" dirty="0"/>
              <a:t> </a:t>
            </a:r>
            <a:r>
              <a:rPr lang="en-US" sz="1800" dirty="0">
                <a:latin typeface="Courier New" panose="02070309020205020404" pitchFamily="49" charset="0"/>
                <a:cs typeface="Courier New" panose="02070309020205020404" pitchFamily="49" charset="0"/>
              </a:rPr>
              <a:t>array1_size</a:t>
            </a:r>
            <a:r>
              <a:rPr lang="en-US" altLang="zh-CN" sz="1800" dirty="0"/>
              <a:t> CPU </a:t>
            </a:r>
            <a:r>
              <a:rPr lang="zh-CN" altLang="en-US" sz="1800" dirty="0"/>
              <a:t>才会执行</a:t>
            </a:r>
            <a:r>
              <a:rPr lang="en-US" altLang="zh-CN" sz="1800" dirty="0">
                <a:latin typeface="Courier New" panose="02070309020205020404" pitchFamily="49" charset="0"/>
                <a:cs typeface="Courier New" panose="02070309020205020404" pitchFamily="49" charset="0"/>
              </a:rPr>
              <a:t>array2[array1[x]*4096] </a:t>
            </a:r>
            <a:endParaRPr lang="en-US" sz="1800" dirty="0">
              <a:latin typeface="Courier New" panose="02070309020205020404" pitchFamily="49" charset="0"/>
              <a:cs typeface="Courier New" panose="02070309020205020404" pitchFamily="49" charset="0"/>
            </a:endParaRPr>
          </a:p>
          <a:p>
            <a:pPr lvl="1">
              <a:lnSpc>
                <a:spcPct val="125000"/>
              </a:lnSpc>
            </a:pPr>
            <a:endParaRPr lang="en-US" sz="500" dirty="0"/>
          </a:p>
          <a:p>
            <a:pPr marL="0" indent="0">
              <a:lnSpc>
                <a:spcPct val="125000"/>
              </a:lnSpc>
              <a:buNone/>
            </a:pPr>
            <a:r>
              <a:rPr lang="zh-CN" altLang="en-US" sz="2100" dirty="0"/>
              <a:t>如果有预测执行发生时</a:t>
            </a:r>
            <a:r>
              <a:rPr lang="en-US" sz="2100" dirty="0"/>
              <a:t>?</a:t>
            </a:r>
          </a:p>
        </p:txBody>
      </p:sp>
      <p:sp>
        <p:nvSpPr>
          <p:cNvPr id="3" name="Slide Number Placeholder 2"/>
          <p:cNvSpPr>
            <a:spLocks noGrp="1"/>
          </p:cNvSpPr>
          <p:nvPr>
            <p:ph type="sldNum" sz="quarter" idx="12"/>
          </p:nvPr>
        </p:nvSpPr>
        <p:spPr/>
        <p:txBody>
          <a:bodyPr/>
          <a:lstStyle/>
          <a:p>
            <a:fld id="{47B4C697-F0A0-9443-9354-6C912ECA3582}" type="slidenum">
              <a:rPr lang="en-US" smtClean="0"/>
              <a:t>117</a:t>
            </a:fld>
            <a:endParaRPr lang="en-US"/>
          </a:p>
        </p:txBody>
      </p:sp>
    </p:spTree>
    <p:extLst>
      <p:ext uri="{BB962C8B-B14F-4D97-AF65-F5344CB8AC3E}">
        <p14:creationId xmlns:p14="http://schemas.microsoft.com/office/powerpoint/2010/main" val="7918160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49" y="365126"/>
            <a:ext cx="8377127" cy="1325563"/>
          </a:xfrm>
        </p:spPr>
        <p:txBody>
          <a:bodyPr>
            <a:normAutofit/>
          </a:bodyPr>
          <a:lstStyle/>
          <a:p>
            <a:r>
              <a:rPr lang="en-US" sz="3800" dirty="0"/>
              <a:t>Variant</a:t>
            </a:r>
            <a:r>
              <a:rPr lang="zh-CN" altLang="en-US" sz="3800" dirty="0"/>
              <a:t> </a:t>
            </a:r>
            <a:r>
              <a:rPr lang="en-US" altLang="zh-CN" sz="3800" dirty="0"/>
              <a:t>1: </a:t>
            </a:r>
            <a:r>
              <a:rPr lang="zh-CN" altLang="en-US" sz="3800" dirty="0"/>
              <a:t>条件分支攻击</a:t>
            </a:r>
            <a:r>
              <a:rPr lang="en-US" altLang="zh-CN" sz="3800" dirty="0"/>
              <a:t>(</a:t>
            </a:r>
            <a:r>
              <a:rPr lang="en-US" sz="3800" dirty="0"/>
              <a:t>Conditional branch attack)</a:t>
            </a:r>
          </a:p>
        </p:txBody>
      </p:sp>
      <p:sp>
        <p:nvSpPr>
          <p:cNvPr id="4" name="TextBox 3">
            <a:extLst>
              <a:ext uri="{FF2B5EF4-FFF2-40B4-BE49-F238E27FC236}">
                <a16:creationId xmlns:a16="http://schemas.microsoft.com/office/drawing/2014/main" id="{16F14E58-D460-4C79-9424-7FE4B8071D97}"/>
              </a:ext>
            </a:extLst>
          </p:cNvPr>
          <p:cNvSpPr txBox="1"/>
          <p:nvPr/>
        </p:nvSpPr>
        <p:spPr>
          <a:xfrm>
            <a:off x="274702" y="3587892"/>
            <a:ext cx="4489777" cy="1967203"/>
          </a:xfrm>
          <a:prstGeom prst="rect">
            <a:avLst/>
          </a:prstGeom>
          <a:noFill/>
        </p:spPr>
        <p:txBody>
          <a:bodyPr wrap="square" lIns="68579" tIns="34289" rIns="68579" bIns="34289" rtlCol="0">
            <a:spAutoFit/>
          </a:bodyPr>
          <a:lstStyle/>
          <a:p>
            <a:pPr marL="68579" indent="-68579" defTabSz="685783">
              <a:lnSpc>
                <a:spcPct val="125000"/>
              </a:lnSpc>
              <a:spcBef>
                <a:spcPts val="900"/>
              </a:spcBef>
              <a:spcAft>
                <a:spcPts val="150"/>
              </a:spcAft>
              <a:buClr>
                <a:srgbClr val="DDDDDD"/>
              </a:buClr>
              <a:buSzPct val="100000"/>
              <a:buFont typeface="Calibri" panose="020F0502020204030204" pitchFamily="34" charset="0"/>
              <a:buChar char=" "/>
            </a:pPr>
            <a:r>
              <a:rPr lang="zh-CN" altLang="en-US" sz="2200" dirty="0">
                <a:solidFill>
                  <a:prstClr val="black"/>
                </a:solidFill>
              </a:rPr>
              <a:t>攻击之前</a:t>
            </a:r>
            <a:r>
              <a:rPr lang="en-US" sz="2200" dirty="0">
                <a:solidFill>
                  <a:prstClr val="black"/>
                </a:solidFill>
              </a:rPr>
              <a:t>:</a:t>
            </a:r>
          </a:p>
          <a:p>
            <a:pPr marL="288029" lvl="1" indent="-137156" defTabSz="685783">
              <a:lnSpc>
                <a:spcPct val="125000"/>
              </a:lnSpc>
              <a:spcBef>
                <a:spcPts val="150"/>
              </a:spcBef>
              <a:spcAft>
                <a:spcPts val="300"/>
              </a:spcAft>
              <a:buClr>
                <a:prstClr val="black"/>
              </a:buClr>
              <a:buFont typeface="Wingdings 3" panose="05040102010807070707" pitchFamily="18" charset="2"/>
              <a:buChar char=""/>
            </a:pPr>
            <a:r>
              <a:rPr lang="zh-CN" altLang="en-US" dirty="0"/>
              <a:t>训练分支预测器希望</a:t>
            </a:r>
            <a:r>
              <a:rPr lang="en-US" dirty="0"/>
              <a:t> if() </a:t>
            </a:r>
            <a:r>
              <a:rPr lang="zh-CN" altLang="en-US" dirty="0"/>
              <a:t>的输出为</a:t>
            </a:r>
            <a:r>
              <a:rPr lang="en-US" dirty="0"/>
              <a:t> true</a:t>
            </a:r>
            <a:br>
              <a:rPr lang="en-US" dirty="0">
                <a:solidFill>
                  <a:prstClr val="black"/>
                </a:solidFill>
              </a:rPr>
            </a:br>
            <a:r>
              <a:rPr lang="en-US" dirty="0">
                <a:solidFill>
                  <a:prstClr val="black"/>
                </a:solidFill>
              </a:rPr>
              <a:t>(e.g. </a:t>
            </a:r>
            <a:r>
              <a:rPr lang="zh-CN" altLang="en-US" dirty="0">
                <a:solidFill>
                  <a:prstClr val="black"/>
                </a:solidFill>
              </a:rPr>
              <a:t>调用</a:t>
            </a:r>
            <a:r>
              <a:rPr lang="en-US" dirty="0">
                <a:solidFill>
                  <a:prstClr val="black"/>
                </a:solidFill>
                <a:latin typeface="Courier New" panose="02070309020205020404" pitchFamily="49" charset="0"/>
                <a:cs typeface="Courier New" panose="02070309020205020404" pitchFamily="49" charset="0"/>
              </a:rPr>
              <a:t>x</a:t>
            </a:r>
            <a:r>
              <a:rPr lang="en-US" dirty="0">
                <a:solidFill>
                  <a:prstClr val="black"/>
                </a:solidFill>
              </a:rPr>
              <a:t> &lt; </a:t>
            </a:r>
            <a:r>
              <a:rPr lang="en-US" dirty="0">
                <a:solidFill>
                  <a:prstClr val="black"/>
                </a:solidFill>
                <a:latin typeface="Courier New" panose="02070309020205020404" pitchFamily="49" charset="0"/>
                <a:cs typeface="Courier New" panose="02070309020205020404" pitchFamily="49" charset="0"/>
              </a:rPr>
              <a:t>array1_size</a:t>
            </a:r>
            <a:r>
              <a:rPr lang="zh-CN" altLang="en-US" dirty="0">
                <a:solidFill>
                  <a:prstClr val="black"/>
                </a:solidFill>
                <a:latin typeface="Courier New" panose="02070309020205020404" pitchFamily="49" charset="0"/>
                <a:cs typeface="Courier New" panose="02070309020205020404" pitchFamily="49" charset="0"/>
              </a:rPr>
              <a:t>的数据</a:t>
            </a:r>
            <a:r>
              <a:rPr lang="en-US" dirty="0">
                <a:solidFill>
                  <a:prstClr val="black"/>
                </a:solidFill>
                <a:latin typeface="Courier New" panose="02070309020205020404" pitchFamily="49" charset="0"/>
                <a:cs typeface="Courier New" panose="02070309020205020404" pitchFamily="49" charset="0"/>
              </a:rPr>
              <a:t>)</a:t>
            </a:r>
            <a:endParaRPr lang="en-US" kern="1200" dirty="0">
              <a:solidFill>
                <a:prstClr val="black"/>
              </a:solidFill>
              <a:latin typeface="Calibri"/>
            </a:endParaRPr>
          </a:p>
          <a:p>
            <a:pPr marL="288029" lvl="1" indent="-137156" defTabSz="685783">
              <a:lnSpc>
                <a:spcPct val="125000"/>
              </a:lnSpc>
              <a:spcBef>
                <a:spcPts val="150"/>
              </a:spcBef>
              <a:spcAft>
                <a:spcPts val="300"/>
              </a:spcAft>
              <a:buClr>
                <a:prstClr val="black"/>
              </a:buClr>
              <a:buFont typeface="Wingdings 3" panose="05040102010807070707" pitchFamily="18" charset="2"/>
              <a:buChar char=""/>
            </a:pPr>
            <a:r>
              <a:rPr lang="zh-CN" altLang="en-US" kern="1200" dirty="0">
                <a:latin typeface="Calibri"/>
              </a:rPr>
              <a:t>从</a:t>
            </a:r>
            <a:r>
              <a:rPr lang="en-US" altLang="zh-CN" kern="1200" dirty="0">
                <a:latin typeface="Calibri"/>
              </a:rPr>
              <a:t>cache</a:t>
            </a:r>
            <a:r>
              <a:rPr lang="zh-CN" altLang="en-US" kern="1200" dirty="0">
                <a:latin typeface="Calibri"/>
              </a:rPr>
              <a:t>中 </a:t>
            </a:r>
            <a:r>
              <a:rPr lang="en-US" altLang="zh-CN" kern="1200" dirty="0">
                <a:latin typeface="Calibri"/>
              </a:rPr>
              <a:t>Flush</a:t>
            </a:r>
            <a:r>
              <a:rPr lang="zh-CN" altLang="en-US" kern="1200" dirty="0">
                <a:latin typeface="Calibri"/>
              </a:rPr>
              <a:t> </a:t>
            </a:r>
            <a:r>
              <a:rPr lang="en-US" kern="1200" dirty="0">
                <a:latin typeface="Courier New" panose="02070309020205020404" pitchFamily="49" charset="0"/>
                <a:cs typeface="Courier New" panose="02070309020205020404" pitchFamily="49" charset="0"/>
              </a:rPr>
              <a:t>array1_size</a:t>
            </a:r>
            <a:r>
              <a:rPr lang="en-US" kern="1200" dirty="0">
                <a:latin typeface="Calibri"/>
              </a:rPr>
              <a:t> and </a:t>
            </a:r>
            <a:r>
              <a:rPr lang="en-US" kern="1200" dirty="0">
                <a:latin typeface="Courier New" panose="02070309020205020404" pitchFamily="49" charset="0"/>
                <a:cs typeface="Courier New" panose="02070309020205020404" pitchFamily="49" charset="0"/>
              </a:rPr>
              <a:t>array2[]</a:t>
            </a:r>
            <a:endParaRPr lang="en-US" kern="1200" dirty="0">
              <a:latin typeface="Calibri"/>
            </a:endParaRPr>
          </a:p>
        </p:txBody>
      </p:sp>
      <p:sp>
        <p:nvSpPr>
          <p:cNvPr id="5" name="TextBox 4">
            <a:extLst>
              <a:ext uri="{FF2B5EF4-FFF2-40B4-BE49-F238E27FC236}">
                <a16:creationId xmlns:a16="http://schemas.microsoft.com/office/drawing/2014/main" id="{1CBA0A9B-71CA-4478-85B9-0A725314195A}"/>
              </a:ext>
            </a:extLst>
          </p:cNvPr>
          <p:cNvSpPr txBox="1"/>
          <p:nvPr/>
        </p:nvSpPr>
        <p:spPr>
          <a:xfrm>
            <a:off x="310895" y="2721012"/>
            <a:ext cx="4265657" cy="669412"/>
          </a:xfrm>
          <a:prstGeom prst="rect">
            <a:avLst/>
          </a:prstGeom>
          <a:noFill/>
        </p:spPr>
        <p:txBody>
          <a:bodyPr wrap="square" lIns="68579" tIns="34289" rIns="68579" bIns="34289" rtlCol="0">
            <a:spAutoFit/>
          </a:bodyPr>
          <a:lstStyle/>
          <a:p>
            <a:pPr defTabSz="685783">
              <a:lnSpc>
                <a:spcPct val="125000"/>
              </a:lnSpc>
              <a:buClrTx/>
            </a:pPr>
            <a:r>
              <a:rPr lang="en-US" sz="1600" kern="1200" dirty="0">
                <a:solidFill>
                  <a:prstClr val="black"/>
                </a:solidFill>
                <a:latin typeface="Courier New" panose="02070309020205020404" pitchFamily="49" charset="0"/>
                <a:ea typeface="+mn-ea"/>
                <a:cs typeface="Courier New" panose="02070309020205020404" pitchFamily="49" charset="0"/>
              </a:rPr>
              <a:t>if (x &lt; array1_size)</a:t>
            </a:r>
          </a:p>
          <a:p>
            <a:pPr defTabSz="685783">
              <a:lnSpc>
                <a:spcPct val="125000"/>
              </a:lnSpc>
              <a:buClrTx/>
            </a:pPr>
            <a:r>
              <a:rPr lang="en-US" sz="1600" kern="1200" dirty="0">
                <a:solidFill>
                  <a:prstClr val="black"/>
                </a:solidFill>
                <a:latin typeface="Courier New" panose="02070309020205020404" pitchFamily="49" charset="0"/>
                <a:ea typeface="+mn-ea"/>
                <a:cs typeface="Courier New" panose="02070309020205020404" pitchFamily="49" charset="0"/>
              </a:rPr>
              <a:t>   y = array2[array1[x]*4096];</a:t>
            </a:r>
          </a:p>
        </p:txBody>
      </p:sp>
      <p:sp>
        <p:nvSpPr>
          <p:cNvPr id="6" name="Rectangle 5">
            <a:extLst>
              <a:ext uri="{FF2B5EF4-FFF2-40B4-BE49-F238E27FC236}">
                <a16:creationId xmlns:a16="http://schemas.microsoft.com/office/drawing/2014/main" id="{18A1A58E-72B8-4842-BDBF-47C36FEE50EE}"/>
              </a:ext>
            </a:extLst>
          </p:cNvPr>
          <p:cNvSpPr/>
          <p:nvPr/>
        </p:nvSpPr>
        <p:spPr>
          <a:xfrm>
            <a:off x="4794890" y="1825625"/>
            <a:ext cx="3879210" cy="4129952"/>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buClrTx/>
            </a:pPr>
            <a:endParaRPr lang="en-US" kern="1200">
              <a:solidFill>
                <a:prstClr val="white"/>
              </a:solidFill>
              <a:latin typeface="Calibri"/>
            </a:endParaRPr>
          </a:p>
        </p:txBody>
      </p:sp>
      <p:sp>
        <p:nvSpPr>
          <p:cNvPr id="7" name="Right Brace 6">
            <a:extLst>
              <a:ext uri="{FF2B5EF4-FFF2-40B4-BE49-F238E27FC236}">
                <a16:creationId xmlns:a16="http://schemas.microsoft.com/office/drawing/2014/main" id="{EA3BBA13-94ED-40F1-A7B5-31CDFD0FE4D1}"/>
              </a:ext>
            </a:extLst>
          </p:cNvPr>
          <p:cNvSpPr/>
          <p:nvPr/>
        </p:nvSpPr>
        <p:spPr>
          <a:xfrm>
            <a:off x="6344789" y="3439987"/>
            <a:ext cx="114299" cy="2452583"/>
          </a:xfrm>
          <a:prstGeom prst="rightBrace">
            <a:avLst>
              <a:gd name="adj1" fmla="val 49999"/>
              <a:gd name="adj2" fmla="val 50000"/>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txBody>
          <a:bodyPr wrap="none" lIns="68579" tIns="34289" rIns="68579" bIns="34289" rtlCol="0" anchor="ctr"/>
          <a:lstStyle/>
          <a:p>
            <a:pPr algn="ctr" defTabSz="685783">
              <a:buClrTx/>
            </a:pPr>
            <a:endParaRPr lang="en-US" kern="1200">
              <a:solidFill>
                <a:prstClr val="black"/>
              </a:solidFill>
              <a:latin typeface="Calibri"/>
            </a:endParaRPr>
          </a:p>
        </p:txBody>
      </p:sp>
      <p:sp>
        <p:nvSpPr>
          <p:cNvPr id="9" name="Rectangle 8">
            <a:extLst>
              <a:ext uri="{FF2B5EF4-FFF2-40B4-BE49-F238E27FC236}">
                <a16:creationId xmlns:a16="http://schemas.microsoft.com/office/drawing/2014/main" id="{844DBC83-1ACE-4940-B4F6-24E3220B9959}"/>
              </a:ext>
            </a:extLst>
          </p:cNvPr>
          <p:cNvSpPr/>
          <p:nvPr/>
        </p:nvSpPr>
        <p:spPr>
          <a:xfrm>
            <a:off x="4926212" y="3444249"/>
            <a:ext cx="1414210" cy="2452584"/>
          </a:xfrm>
          <a:prstGeom prst="rect">
            <a:avLst/>
          </a:prstGeom>
          <a:solidFill>
            <a:srgbClr val="FF99CC"/>
          </a:solidFill>
        </p:spPr>
        <p:txBody>
          <a:bodyPr wrap="none" lIns="68579" tIns="34289" rIns="68579" bIns="34289" rtlCol="0">
            <a:noAutofit/>
          </a:bodyPr>
          <a:lstStyle/>
          <a:p>
            <a:pPr algn="ctr" defTabSz="685783">
              <a:buClrTx/>
              <a:tabLst>
                <a:tab pos="257168" algn="l"/>
              </a:tabLst>
            </a:pPr>
            <a:endParaRPr lang="en-US" kern="1200">
              <a:solidFill>
                <a:prstClr val="black">
                  <a:lumMod val="75000"/>
                  <a:lumOff val="25000"/>
                </a:prstClr>
              </a:solidFill>
              <a:latin typeface="Calibri"/>
              <a:ea typeface="+mn-ea"/>
              <a:cs typeface="+mn-cs"/>
            </a:endParaRPr>
          </a:p>
        </p:txBody>
      </p:sp>
      <p:sp>
        <p:nvSpPr>
          <p:cNvPr id="10" name="Rectangle 9">
            <a:extLst>
              <a:ext uri="{FF2B5EF4-FFF2-40B4-BE49-F238E27FC236}">
                <a16:creationId xmlns:a16="http://schemas.microsoft.com/office/drawing/2014/main" id="{88B6A25E-3305-4C5E-AC0D-C2504BDBC9CD}"/>
              </a:ext>
            </a:extLst>
          </p:cNvPr>
          <p:cNvSpPr/>
          <p:nvPr/>
        </p:nvSpPr>
        <p:spPr>
          <a:xfrm>
            <a:off x="4926213" y="2241587"/>
            <a:ext cx="2373583" cy="174197"/>
          </a:xfrm>
          <a:prstGeom prst="rect">
            <a:avLst/>
          </a:prstGeom>
          <a:solidFill>
            <a:srgbClr val="FF99CC"/>
          </a:solidFill>
        </p:spPr>
        <p:txBody>
          <a:bodyPr wrap="none" lIns="68579" tIns="34289" rIns="68579" bIns="34289" rtlCol="0">
            <a:noAutofit/>
          </a:bodyPr>
          <a:lstStyle/>
          <a:p>
            <a:pPr algn="ctr" defTabSz="685783">
              <a:buClrTx/>
              <a:tabLst>
                <a:tab pos="257168" algn="l"/>
              </a:tabLst>
            </a:pPr>
            <a:endParaRPr lang="en-US" kern="1200">
              <a:solidFill>
                <a:prstClr val="black">
                  <a:lumMod val="75000"/>
                  <a:lumOff val="25000"/>
                </a:prstClr>
              </a:solidFill>
              <a:latin typeface="Calibri"/>
              <a:ea typeface="+mn-ea"/>
              <a:cs typeface="+mn-cs"/>
            </a:endParaRPr>
          </a:p>
        </p:txBody>
      </p:sp>
      <p:sp>
        <p:nvSpPr>
          <p:cNvPr id="11" name="Rectangle 10">
            <a:extLst>
              <a:ext uri="{FF2B5EF4-FFF2-40B4-BE49-F238E27FC236}">
                <a16:creationId xmlns:a16="http://schemas.microsoft.com/office/drawing/2014/main" id="{89BF81F9-BE0D-4754-8824-E74D47FAEDCC}"/>
              </a:ext>
            </a:extLst>
          </p:cNvPr>
          <p:cNvSpPr/>
          <p:nvPr/>
        </p:nvSpPr>
        <p:spPr>
          <a:xfrm>
            <a:off x="5247052" y="3145238"/>
            <a:ext cx="1483949" cy="174198"/>
          </a:xfrm>
          <a:prstGeom prst="rect">
            <a:avLst/>
          </a:prstGeom>
          <a:solidFill>
            <a:srgbClr val="FFFF00"/>
          </a:solidFill>
        </p:spPr>
        <p:txBody>
          <a:bodyPr wrap="none" lIns="68579" tIns="34289" rIns="68579" bIns="34289" rtlCol="0">
            <a:noAutofit/>
          </a:bodyPr>
          <a:lstStyle/>
          <a:p>
            <a:pPr algn="ctr" defTabSz="685783">
              <a:buClrTx/>
              <a:tabLst>
                <a:tab pos="257168" algn="l"/>
              </a:tabLst>
            </a:pPr>
            <a:endParaRPr lang="en-US" kern="1200">
              <a:solidFill>
                <a:prstClr val="black">
                  <a:lumMod val="75000"/>
                  <a:lumOff val="25000"/>
                </a:prstClr>
              </a:solidFill>
              <a:latin typeface="Calibri"/>
              <a:ea typeface="+mn-ea"/>
              <a:cs typeface="+mn-cs"/>
            </a:endParaRPr>
          </a:p>
        </p:txBody>
      </p:sp>
      <p:sp>
        <p:nvSpPr>
          <p:cNvPr id="12" name="TextBox 11">
            <a:extLst>
              <a:ext uri="{FF2B5EF4-FFF2-40B4-BE49-F238E27FC236}">
                <a16:creationId xmlns:a16="http://schemas.microsoft.com/office/drawing/2014/main" id="{95517891-2C8E-4FD6-BF62-0EB1D988B1E5}"/>
              </a:ext>
            </a:extLst>
          </p:cNvPr>
          <p:cNvSpPr txBox="1"/>
          <p:nvPr/>
        </p:nvSpPr>
        <p:spPr>
          <a:xfrm>
            <a:off x="4818390" y="1851028"/>
            <a:ext cx="3855711" cy="4008788"/>
          </a:xfrm>
          <a:prstGeom prst="rect">
            <a:avLst/>
          </a:prstGeom>
          <a:noFill/>
        </p:spPr>
        <p:txBody>
          <a:bodyPr wrap="square" lIns="68579" tIns="34289" rIns="68579" bIns="34289" rtlCol="0">
            <a:spAutoFit/>
          </a:bodyPr>
          <a:lstStyle/>
          <a:p>
            <a:pPr marL="84533" defTabSz="685783">
              <a:buClrTx/>
              <a:tabLst>
                <a:tab pos="385754" algn="l"/>
              </a:tabLst>
            </a:pPr>
            <a:r>
              <a:rPr lang="en-US" sz="1800" b="1" kern="1200" dirty="0">
                <a:solidFill>
                  <a:prstClr val="black">
                    <a:lumMod val="75000"/>
                    <a:lumOff val="25000"/>
                  </a:prstClr>
                </a:solidFill>
                <a:latin typeface="Calibri"/>
                <a:ea typeface="+mn-ea"/>
                <a:cs typeface="+mn-cs"/>
              </a:rPr>
              <a:t>Memory &amp; Cache </a:t>
            </a:r>
            <a:r>
              <a:rPr lang="zh-CN" altLang="en-US" sz="1800" b="1" kern="1200" dirty="0">
                <a:solidFill>
                  <a:prstClr val="black">
                    <a:lumMod val="75000"/>
                    <a:lumOff val="25000"/>
                  </a:prstClr>
                </a:solidFill>
                <a:latin typeface="Calibri"/>
                <a:ea typeface="+mn-ea"/>
                <a:cs typeface="+mn-cs"/>
              </a:rPr>
              <a:t>状态</a:t>
            </a:r>
            <a:endParaRPr lang="en-US" sz="1800" b="1" kern="1200" dirty="0">
              <a:solidFill>
                <a:prstClr val="black">
                  <a:lumMod val="75000"/>
                  <a:lumOff val="25000"/>
                </a:prstClr>
              </a:solidFill>
              <a:latin typeface="Calibri"/>
              <a:ea typeface="+mn-ea"/>
              <a:cs typeface="+mn-cs"/>
            </a:endParaRPr>
          </a:p>
          <a:p>
            <a:pPr marL="84533" defTabSz="685783">
              <a:buClrTx/>
              <a:tabLst>
                <a:tab pos="385754" algn="l"/>
              </a:tabLst>
            </a:pPr>
            <a:endParaRPr lang="en-US" sz="500" kern="1200" dirty="0">
              <a:solidFill>
                <a:prstClr val="black">
                  <a:lumMod val="75000"/>
                  <a:lumOff val="25000"/>
                </a:prstClr>
              </a:solidFill>
              <a:latin typeface="Courier New" panose="02070309020205020404" pitchFamily="49" charset="0"/>
              <a:ea typeface="+mn-ea"/>
              <a:cs typeface="Courier New" panose="02070309020205020404" pitchFamily="49" charset="0"/>
            </a:endParaRPr>
          </a:p>
          <a:p>
            <a:pPr marL="84533" defTabSz="685783">
              <a:buClrTx/>
              <a:tabLst>
                <a:tab pos="385754" algn="l"/>
              </a:tabLst>
            </a:pPr>
            <a:r>
              <a:rPr lang="en-US" sz="1400" kern="1200" dirty="0">
                <a:solidFill>
                  <a:prstClr val="black">
                    <a:lumMod val="75000"/>
                    <a:lumOff val="25000"/>
                  </a:prstClr>
                </a:solidFill>
                <a:latin typeface="Courier New" panose="02070309020205020404" pitchFamily="49" charset="0"/>
                <a:ea typeface="+mn-ea"/>
                <a:cs typeface="Courier New" panose="02070309020205020404" pitchFamily="49" charset="0"/>
              </a:rPr>
              <a:t>array1_size	= 00000008</a:t>
            </a:r>
          </a:p>
          <a:p>
            <a:pPr marL="84533" defTabSz="685783">
              <a:buClrTx/>
              <a:tabLst>
                <a:tab pos="385754" algn="l"/>
              </a:tabLst>
            </a:pPr>
            <a:endParaRPr lang="en-US" sz="800" kern="1200" dirty="0">
              <a:solidFill>
                <a:prstClr val="black">
                  <a:lumMod val="75000"/>
                  <a:lumOff val="25000"/>
                </a:prstClr>
              </a:solidFill>
              <a:latin typeface="Calibri"/>
              <a:ea typeface="+mn-ea"/>
              <a:cs typeface="+mn-cs"/>
            </a:endParaRPr>
          </a:p>
          <a:p>
            <a:pPr marL="84533" defTabSz="685783">
              <a:buClrTx/>
              <a:tabLst>
                <a:tab pos="385754" algn="l"/>
              </a:tabLst>
            </a:pPr>
            <a:r>
              <a:rPr lang="zh-CN" altLang="en-US" sz="1200" kern="1200" dirty="0">
                <a:solidFill>
                  <a:prstClr val="black">
                    <a:lumMod val="75000"/>
                    <a:lumOff val="25000"/>
                  </a:prstClr>
                </a:solidFill>
                <a:latin typeface="Calibri"/>
                <a:ea typeface="+mn-ea"/>
              </a:rPr>
              <a:t>以</a:t>
            </a:r>
            <a:r>
              <a:rPr lang="en-US" sz="1200" kern="1200" dirty="0">
                <a:solidFill>
                  <a:prstClr val="black"/>
                </a:solidFill>
                <a:latin typeface="Courier New" panose="02070309020205020404" pitchFamily="49" charset="0"/>
                <a:ea typeface="+mn-ea"/>
                <a:cs typeface="Courier New" panose="02070309020205020404" pitchFamily="49" charset="0"/>
              </a:rPr>
              <a:t>array1</a:t>
            </a:r>
            <a:r>
              <a:rPr lang="en-US" sz="1200" kern="1200" dirty="0">
                <a:solidFill>
                  <a:prstClr val="black">
                    <a:lumMod val="75000"/>
                    <a:lumOff val="25000"/>
                  </a:prstClr>
                </a:solidFill>
                <a:latin typeface="Calibri"/>
                <a:ea typeface="+mn-ea"/>
              </a:rPr>
              <a:t> </a:t>
            </a:r>
            <a:r>
              <a:rPr lang="zh-CN" altLang="en-US" sz="1200" kern="1200" dirty="0">
                <a:solidFill>
                  <a:prstClr val="black">
                    <a:lumMod val="75000"/>
                    <a:lumOff val="25000"/>
                  </a:prstClr>
                </a:solidFill>
                <a:latin typeface="Calibri"/>
                <a:ea typeface="+mn-ea"/>
              </a:rPr>
              <a:t>为首地址的内存空间</a:t>
            </a:r>
            <a:r>
              <a:rPr lang="en-US" sz="1200" kern="1200" dirty="0">
                <a:solidFill>
                  <a:prstClr val="black">
                    <a:lumMod val="75000"/>
                    <a:lumOff val="25000"/>
                  </a:prstClr>
                </a:solidFill>
                <a:latin typeface="Calibri"/>
                <a:ea typeface="+mn-ea"/>
              </a:rPr>
              <a:t>:</a:t>
            </a:r>
            <a:endParaRPr lang="en-US" sz="1200" kern="1200" dirty="0">
              <a:solidFill>
                <a:prstClr val="black"/>
              </a:solidFill>
              <a:latin typeface="Courier New" panose="02070309020205020404" pitchFamily="49" charset="0"/>
              <a:ea typeface="+mn-ea"/>
              <a:cs typeface="Courier New" panose="02070309020205020404" pitchFamily="49" charset="0"/>
            </a:endParaRPr>
          </a:p>
          <a:p>
            <a:pPr marL="84533" defTabSz="685783">
              <a:buClrTx/>
              <a:tabLst>
                <a:tab pos="385754" algn="l"/>
              </a:tabLst>
            </a:pPr>
            <a:r>
              <a:rPr lang="en-US" sz="1200" kern="1200" dirty="0">
                <a:solidFill>
                  <a:prstClr val="black">
                    <a:lumMod val="75000"/>
                    <a:lumOff val="25000"/>
                  </a:prstClr>
                </a:solidFill>
                <a:latin typeface="Calibri"/>
                <a:ea typeface="+mn-ea"/>
              </a:rPr>
              <a:t>	8 </a:t>
            </a:r>
            <a:r>
              <a:rPr lang="zh-CN" altLang="en-US" sz="1200" kern="1200" dirty="0">
                <a:solidFill>
                  <a:prstClr val="black">
                    <a:lumMod val="75000"/>
                    <a:lumOff val="25000"/>
                  </a:prstClr>
                </a:solidFill>
                <a:latin typeface="Calibri"/>
                <a:ea typeface="+mn-ea"/>
              </a:rPr>
              <a:t>字节数据</a:t>
            </a:r>
            <a:r>
              <a:rPr lang="en-US" sz="1200" kern="1200" dirty="0">
                <a:solidFill>
                  <a:prstClr val="black">
                    <a:lumMod val="75000"/>
                    <a:lumOff val="25000"/>
                  </a:prstClr>
                </a:solidFill>
                <a:latin typeface="Calibri"/>
                <a:ea typeface="+mn-ea"/>
              </a:rPr>
              <a:t>(</a:t>
            </a:r>
            <a:r>
              <a:rPr lang="zh-CN" altLang="en-US" sz="1200" kern="1200" dirty="0">
                <a:solidFill>
                  <a:prstClr val="black">
                    <a:lumMod val="75000"/>
                    <a:lumOff val="25000"/>
                  </a:prstClr>
                </a:solidFill>
                <a:latin typeface="Calibri"/>
                <a:ea typeface="+mn-ea"/>
              </a:rPr>
              <a:t>用户合法访问数据</a:t>
            </a:r>
            <a:r>
              <a:rPr lang="en-US" sz="1200" kern="1200" dirty="0">
                <a:solidFill>
                  <a:prstClr val="black">
                    <a:lumMod val="75000"/>
                    <a:lumOff val="25000"/>
                  </a:prstClr>
                </a:solidFill>
                <a:latin typeface="Calibri"/>
                <a:ea typeface="+mn-ea"/>
              </a:rPr>
              <a:t>)</a:t>
            </a:r>
            <a:br>
              <a:rPr lang="en-US" sz="1200" kern="1200" dirty="0">
                <a:solidFill>
                  <a:prstClr val="black"/>
                </a:solidFill>
                <a:latin typeface="Courier New" panose="02070309020205020404" pitchFamily="49" charset="0"/>
                <a:ea typeface="+mn-ea"/>
                <a:cs typeface="Courier New" panose="02070309020205020404" pitchFamily="49" charset="0"/>
              </a:rPr>
            </a:br>
            <a:r>
              <a:rPr lang="en-US" sz="1200" kern="1200" dirty="0">
                <a:solidFill>
                  <a:prstClr val="black"/>
                </a:solidFill>
                <a:latin typeface="Courier New" panose="02070309020205020404" pitchFamily="49" charset="0"/>
                <a:ea typeface="+mn-ea"/>
                <a:cs typeface="Courier New" panose="02070309020205020404" pitchFamily="49" charset="0"/>
              </a:rPr>
              <a:t>	</a:t>
            </a:r>
            <a:r>
              <a:rPr lang="en-US" sz="1200" kern="1200" dirty="0">
                <a:solidFill>
                  <a:prstClr val="black">
                    <a:lumMod val="75000"/>
                    <a:lumOff val="25000"/>
                  </a:prstClr>
                </a:solidFill>
                <a:latin typeface="Calibri"/>
                <a:ea typeface="+mn-ea"/>
              </a:rPr>
              <a:t>[… </a:t>
            </a:r>
            <a:r>
              <a:rPr lang="zh-CN" altLang="en-US" sz="1200" kern="1200" dirty="0">
                <a:solidFill>
                  <a:prstClr val="black">
                    <a:lumMod val="75000"/>
                    <a:lumOff val="25000"/>
                  </a:prstClr>
                </a:solidFill>
                <a:latin typeface="Calibri"/>
                <a:ea typeface="+mn-ea"/>
              </a:rPr>
              <a:t>大于</a:t>
            </a:r>
            <a:r>
              <a:rPr lang="en-US" altLang="zh-CN" sz="1200" kern="1200" dirty="0">
                <a:solidFill>
                  <a:prstClr val="black">
                    <a:lumMod val="75000"/>
                    <a:lumOff val="25000"/>
                  </a:prstClr>
                </a:solidFill>
                <a:latin typeface="Calibri"/>
                <a:ea typeface="+mn-ea"/>
              </a:rPr>
              <a:t>8</a:t>
            </a:r>
            <a:r>
              <a:rPr lang="zh-CN" altLang="en-US" sz="1200" kern="1200" dirty="0">
                <a:solidFill>
                  <a:prstClr val="black">
                    <a:lumMod val="75000"/>
                    <a:lumOff val="25000"/>
                  </a:prstClr>
                </a:solidFill>
                <a:latin typeface="Calibri"/>
                <a:ea typeface="+mn-ea"/>
              </a:rPr>
              <a:t>字节内存处（</a:t>
            </a:r>
            <a:r>
              <a:rPr lang="en-US" sz="1200" kern="1200" dirty="0">
                <a:solidFill>
                  <a:srgbClr val="C00000"/>
                </a:solidFill>
                <a:latin typeface="Courier New" panose="02070309020205020404" pitchFamily="49" charset="0"/>
                <a:ea typeface="+mn-ea"/>
                <a:cs typeface="Courier New" panose="02070309020205020404" pitchFamily="49" charset="0"/>
              </a:rPr>
              <a:t>array1</a:t>
            </a:r>
            <a:r>
              <a:rPr lang="en-US" sz="1200" kern="1200" dirty="0">
                <a:solidFill>
                  <a:srgbClr val="C00000"/>
                </a:solidFill>
                <a:latin typeface="Calibri"/>
                <a:ea typeface="+mn-ea"/>
              </a:rPr>
              <a:t> </a:t>
            </a:r>
            <a:r>
              <a:rPr lang="en-US" sz="1200" kern="1200" dirty="0" err="1">
                <a:solidFill>
                  <a:srgbClr val="C00000"/>
                </a:solidFill>
                <a:latin typeface="Calibri"/>
                <a:ea typeface="+mn-ea"/>
              </a:rPr>
              <a:t>base+N</a:t>
            </a:r>
            <a:r>
              <a:rPr lang="zh-CN" altLang="en-US" sz="1200" kern="1200" dirty="0">
                <a:solidFill>
                  <a:srgbClr val="C00000"/>
                </a:solidFill>
                <a:latin typeface="Calibri"/>
                <a:ea typeface="+mn-ea"/>
              </a:rPr>
              <a:t>）</a:t>
            </a:r>
            <a:r>
              <a:rPr lang="en-US" sz="1200" kern="1200" dirty="0">
                <a:solidFill>
                  <a:prstClr val="black">
                    <a:lumMod val="75000"/>
                    <a:lumOff val="25000"/>
                  </a:prstClr>
                </a:solidFill>
                <a:latin typeface="Calibri"/>
                <a:ea typeface="+mn-ea"/>
              </a:rPr>
              <a:t>…] </a:t>
            </a:r>
          </a:p>
          <a:p>
            <a:pPr marL="84533" defTabSz="685783">
              <a:buClrTx/>
              <a:tabLst>
                <a:tab pos="385754" algn="l"/>
              </a:tabLst>
            </a:pPr>
            <a:r>
              <a:rPr lang="en-US" sz="1200" b="1" kern="1200" dirty="0">
                <a:solidFill>
                  <a:srgbClr val="C00000"/>
                </a:solidFill>
                <a:latin typeface="Courier New" panose="02070309020205020404" pitchFamily="49" charset="0"/>
                <a:ea typeface="+mn-ea"/>
                <a:cs typeface="Courier New" panose="02070309020205020404" pitchFamily="49" charset="0"/>
              </a:rPr>
              <a:t>	05</a:t>
            </a:r>
            <a:r>
              <a:rPr lang="en-US" sz="1200" kern="1200" dirty="0">
                <a:solidFill>
                  <a:prstClr val="black"/>
                </a:solidFill>
                <a:latin typeface="Courier New" panose="02070309020205020404" pitchFamily="49" charset="0"/>
                <a:ea typeface="+mn-ea"/>
                <a:cs typeface="Courier New" panose="02070309020205020404" pitchFamily="49" charset="0"/>
              </a:rPr>
              <a:t> F1 98 CC 90...</a:t>
            </a:r>
            <a:r>
              <a:rPr lang="en-US" sz="1200" kern="1200" dirty="0">
                <a:solidFill>
                  <a:prstClr val="black"/>
                </a:solidFill>
                <a:latin typeface="Courier New" panose="02070309020205020404" pitchFamily="49" charset="0"/>
                <a:ea typeface="+mn-ea"/>
                <a:cs typeface="Courier New" panose="02070309020205020404" pitchFamily="49" charset="0"/>
                <a:sym typeface="Wingdings" panose="05000000000000000000" pitchFamily="2" charset="2"/>
              </a:rPr>
              <a:t>(</a:t>
            </a:r>
            <a:r>
              <a:rPr lang="en-US" sz="1200" kern="1200" dirty="0">
                <a:solidFill>
                  <a:prstClr val="black">
                    <a:lumMod val="75000"/>
                    <a:lumOff val="25000"/>
                  </a:prstClr>
                </a:solidFill>
                <a:latin typeface="Calibri"/>
                <a:ea typeface="+mn-ea"/>
              </a:rPr>
              <a:t>secret)</a:t>
            </a:r>
          </a:p>
          <a:p>
            <a:pPr marL="84533" defTabSz="685783">
              <a:buClrTx/>
              <a:tabLst>
                <a:tab pos="385754" algn="l"/>
              </a:tabLst>
            </a:pPr>
            <a:endParaRPr lang="en-US" sz="1100" kern="1200" dirty="0">
              <a:solidFill>
                <a:prstClr val="black">
                  <a:lumMod val="75000"/>
                  <a:lumOff val="25000"/>
                </a:prstClr>
              </a:solidFill>
              <a:latin typeface="Calibri"/>
              <a:ea typeface="+mn-ea"/>
              <a:cs typeface="+mn-cs"/>
            </a:endParaRPr>
          </a:p>
          <a:p>
            <a:pPr marL="84533" defTabSz="685783">
              <a:buClrTx/>
              <a:tabLst>
                <a:tab pos="385754" algn="l"/>
              </a:tabLst>
            </a:pPr>
            <a:r>
              <a:rPr lang="en-US" sz="1200" kern="1200" dirty="0">
                <a:solidFill>
                  <a:prstClr val="black">
                    <a:lumMod val="75000"/>
                    <a:lumOff val="25000"/>
                  </a:prstClr>
                </a:solidFill>
                <a:latin typeface="Courier New" panose="02070309020205020404" pitchFamily="49" charset="0"/>
                <a:ea typeface="+mn-ea"/>
                <a:cs typeface="Courier New" panose="02070309020205020404" pitchFamily="49" charset="0"/>
              </a:rPr>
              <a:t>array2[ 0*4096]</a:t>
            </a:r>
          </a:p>
          <a:p>
            <a:pPr marL="84533" defTabSz="685783">
              <a:buClrTx/>
              <a:tabLst>
                <a:tab pos="385754" algn="l"/>
              </a:tabLst>
            </a:pPr>
            <a:r>
              <a:rPr lang="en-US" sz="1200" kern="1200" dirty="0">
                <a:solidFill>
                  <a:prstClr val="black">
                    <a:lumMod val="75000"/>
                    <a:lumOff val="25000"/>
                  </a:prstClr>
                </a:solidFill>
                <a:latin typeface="Courier New" panose="02070309020205020404" pitchFamily="49" charset="0"/>
                <a:ea typeface="+mn-ea"/>
                <a:cs typeface="Courier New" panose="02070309020205020404" pitchFamily="49" charset="0"/>
              </a:rPr>
              <a:t>array2[ 1*4096]</a:t>
            </a:r>
          </a:p>
          <a:p>
            <a:pPr marL="84533" defTabSz="685783">
              <a:buClrTx/>
              <a:tabLst>
                <a:tab pos="385754" algn="l"/>
              </a:tabLst>
            </a:pPr>
            <a:r>
              <a:rPr lang="en-US" sz="1200" kern="1200" dirty="0">
                <a:solidFill>
                  <a:prstClr val="black">
                    <a:lumMod val="75000"/>
                    <a:lumOff val="25000"/>
                  </a:prstClr>
                </a:solidFill>
                <a:latin typeface="Courier New" panose="02070309020205020404" pitchFamily="49" charset="0"/>
                <a:ea typeface="+mn-ea"/>
                <a:cs typeface="Courier New" panose="02070309020205020404" pitchFamily="49" charset="0"/>
              </a:rPr>
              <a:t>array2[ 2*4096]</a:t>
            </a:r>
          </a:p>
          <a:p>
            <a:pPr marL="84533" defTabSz="685783">
              <a:buClrTx/>
              <a:tabLst>
                <a:tab pos="385754" algn="l"/>
              </a:tabLst>
            </a:pPr>
            <a:r>
              <a:rPr lang="en-US" sz="1200" kern="1200" dirty="0">
                <a:solidFill>
                  <a:prstClr val="black">
                    <a:lumMod val="75000"/>
                    <a:lumOff val="25000"/>
                  </a:prstClr>
                </a:solidFill>
                <a:latin typeface="Courier New" panose="02070309020205020404" pitchFamily="49" charset="0"/>
                <a:ea typeface="+mn-ea"/>
                <a:cs typeface="Courier New" panose="02070309020205020404" pitchFamily="49" charset="0"/>
              </a:rPr>
              <a:t>array2[ 3*4096]</a:t>
            </a:r>
          </a:p>
          <a:p>
            <a:pPr marL="84533" defTabSz="685783">
              <a:buClrTx/>
              <a:tabLst>
                <a:tab pos="385754" algn="l"/>
              </a:tabLst>
            </a:pPr>
            <a:r>
              <a:rPr lang="en-US" sz="1200" kern="1200" dirty="0">
                <a:solidFill>
                  <a:prstClr val="black">
                    <a:lumMod val="75000"/>
                    <a:lumOff val="25000"/>
                  </a:prstClr>
                </a:solidFill>
                <a:latin typeface="Courier New" panose="02070309020205020404" pitchFamily="49" charset="0"/>
                <a:ea typeface="+mn-ea"/>
                <a:cs typeface="Courier New" panose="02070309020205020404" pitchFamily="49" charset="0"/>
              </a:rPr>
              <a:t>array2[ 4*4096]</a:t>
            </a:r>
          </a:p>
          <a:p>
            <a:pPr marL="84533" defTabSz="685783">
              <a:buClrTx/>
              <a:tabLst>
                <a:tab pos="385754" algn="l"/>
              </a:tabLst>
            </a:pPr>
            <a:r>
              <a:rPr lang="en-US" sz="1200" kern="1200" dirty="0">
                <a:solidFill>
                  <a:prstClr val="black">
                    <a:lumMod val="75000"/>
                    <a:lumOff val="25000"/>
                  </a:prstClr>
                </a:solidFill>
                <a:latin typeface="Courier New" panose="02070309020205020404" pitchFamily="49" charset="0"/>
                <a:ea typeface="+mn-ea"/>
                <a:cs typeface="Courier New" panose="02070309020205020404" pitchFamily="49" charset="0"/>
              </a:rPr>
              <a:t>array2[ 5*4096]</a:t>
            </a:r>
          </a:p>
          <a:p>
            <a:pPr marL="84533" defTabSz="685783">
              <a:buClrTx/>
              <a:tabLst>
                <a:tab pos="385754" algn="l"/>
              </a:tabLst>
            </a:pPr>
            <a:r>
              <a:rPr lang="en-US" sz="1200" kern="1200" dirty="0">
                <a:solidFill>
                  <a:prstClr val="black">
                    <a:lumMod val="75000"/>
                    <a:lumOff val="25000"/>
                  </a:prstClr>
                </a:solidFill>
                <a:latin typeface="Courier New" panose="02070309020205020404" pitchFamily="49" charset="0"/>
                <a:ea typeface="+mn-ea"/>
                <a:cs typeface="Courier New" panose="02070309020205020404" pitchFamily="49" charset="0"/>
              </a:rPr>
              <a:t>array2[ 6*4096]</a:t>
            </a:r>
          </a:p>
          <a:p>
            <a:pPr marL="84533" defTabSz="685783">
              <a:buClrTx/>
              <a:tabLst>
                <a:tab pos="385754" algn="l"/>
              </a:tabLst>
            </a:pPr>
            <a:r>
              <a:rPr lang="en-US" sz="1200" kern="1200" dirty="0">
                <a:solidFill>
                  <a:prstClr val="black">
                    <a:lumMod val="75000"/>
                    <a:lumOff val="25000"/>
                  </a:prstClr>
                </a:solidFill>
                <a:latin typeface="Courier New" panose="02070309020205020404" pitchFamily="49" charset="0"/>
                <a:ea typeface="+mn-ea"/>
                <a:cs typeface="Courier New" panose="02070309020205020404" pitchFamily="49" charset="0"/>
              </a:rPr>
              <a:t>array2[ 7*4096]</a:t>
            </a:r>
          </a:p>
          <a:p>
            <a:pPr marL="84533" defTabSz="685783">
              <a:buClrTx/>
              <a:tabLst>
                <a:tab pos="385754" algn="l"/>
              </a:tabLst>
            </a:pPr>
            <a:r>
              <a:rPr lang="en-US" sz="1200" kern="1200" dirty="0">
                <a:solidFill>
                  <a:prstClr val="black">
                    <a:lumMod val="75000"/>
                    <a:lumOff val="25000"/>
                  </a:prstClr>
                </a:solidFill>
                <a:latin typeface="Courier New" panose="02070309020205020404" pitchFamily="49" charset="0"/>
                <a:ea typeface="+mn-ea"/>
                <a:cs typeface="Courier New" panose="02070309020205020404" pitchFamily="49" charset="0"/>
              </a:rPr>
              <a:t>array2[ 8*4096]</a:t>
            </a:r>
          </a:p>
          <a:p>
            <a:pPr marL="84533" defTabSz="685783">
              <a:buClrTx/>
              <a:tabLst>
                <a:tab pos="385754" algn="l"/>
              </a:tabLst>
            </a:pPr>
            <a:r>
              <a:rPr lang="en-US" sz="1200" kern="1200" dirty="0">
                <a:solidFill>
                  <a:prstClr val="black">
                    <a:lumMod val="75000"/>
                    <a:lumOff val="25000"/>
                  </a:prstClr>
                </a:solidFill>
                <a:latin typeface="Courier New" panose="02070309020205020404" pitchFamily="49" charset="0"/>
                <a:ea typeface="+mn-ea"/>
                <a:cs typeface="Courier New" panose="02070309020205020404" pitchFamily="49" charset="0"/>
              </a:rPr>
              <a:t>array2[ 9*4096]</a:t>
            </a:r>
          </a:p>
          <a:p>
            <a:pPr marL="84533" defTabSz="685783">
              <a:buClrTx/>
              <a:tabLst>
                <a:tab pos="385754" algn="l"/>
              </a:tabLst>
            </a:pPr>
            <a:r>
              <a:rPr lang="en-US" sz="1200" kern="1200" dirty="0">
                <a:solidFill>
                  <a:prstClr val="black">
                    <a:lumMod val="75000"/>
                    <a:lumOff val="25000"/>
                  </a:prstClr>
                </a:solidFill>
                <a:latin typeface="Courier New" panose="02070309020205020404" pitchFamily="49" charset="0"/>
                <a:ea typeface="+mn-ea"/>
                <a:cs typeface="Courier New" panose="02070309020205020404" pitchFamily="49" charset="0"/>
              </a:rPr>
              <a:t>array2[10*4096]</a:t>
            </a:r>
          </a:p>
          <a:p>
            <a:pPr marL="84533" defTabSz="685783">
              <a:buClrTx/>
              <a:tabLst>
                <a:tab pos="385754" algn="l"/>
              </a:tabLst>
            </a:pPr>
            <a:r>
              <a:rPr lang="en-US" sz="1200" kern="1200" dirty="0">
                <a:solidFill>
                  <a:prstClr val="black">
                    <a:lumMod val="75000"/>
                    <a:lumOff val="25000"/>
                  </a:prstClr>
                </a:solidFill>
                <a:latin typeface="Courier New" panose="02070309020205020404" pitchFamily="49" charset="0"/>
                <a:ea typeface="+mn-ea"/>
                <a:cs typeface="Courier New" panose="02070309020205020404" pitchFamily="49" charset="0"/>
              </a:rPr>
              <a:t>array2[11*4096]</a:t>
            </a:r>
          </a:p>
        </p:txBody>
      </p:sp>
      <p:sp>
        <p:nvSpPr>
          <p:cNvPr id="13" name="TextBox 12">
            <a:extLst>
              <a:ext uri="{FF2B5EF4-FFF2-40B4-BE49-F238E27FC236}">
                <a16:creationId xmlns:a16="http://schemas.microsoft.com/office/drawing/2014/main" id="{D3EEF3B6-D8F1-40BB-8657-68B80A9FCAEE}"/>
              </a:ext>
            </a:extLst>
          </p:cNvPr>
          <p:cNvSpPr txBox="1"/>
          <p:nvPr/>
        </p:nvSpPr>
        <p:spPr>
          <a:xfrm>
            <a:off x="6832310" y="5118520"/>
            <a:ext cx="855511" cy="276999"/>
          </a:xfrm>
          <a:prstGeom prst="rect">
            <a:avLst/>
          </a:prstGeom>
          <a:solidFill>
            <a:srgbClr val="FF99CC"/>
          </a:solidFill>
        </p:spPr>
        <p:txBody>
          <a:bodyPr wrap="none" lIns="68579" tIns="34289" rIns="68579" bIns="34289" rtlCol="0">
            <a:noAutofit/>
          </a:bodyPr>
          <a:lstStyle/>
          <a:p>
            <a:pPr algn="ctr" defTabSz="685783">
              <a:buClrTx/>
              <a:tabLst>
                <a:tab pos="257168" algn="l"/>
              </a:tabLst>
            </a:pPr>
            <a:r>
              <a:rPr lang="en-US" sz="1600" kern="1200" dirty="0" err="1">
                <a:solidFill>
                  <a:prstClr val="black">
                    <a:lumMod val="75000"/>
                    <a:lumOff val="25000"/>
                  </a:prstClr>
                </a:solidFill>
                <a:latin typeface="Calibri"/>
                <a:ea typeface="+mn-ea"/>
                <a:cs typeface="+mn-cs"/>
              </a:rPr>
              <a:t>Uncached</a:t>
            </a:r>
            <a:endParaRPr lang="en-US" sz="1600" kern="1200" dirty="0">
              <a:solidFill>
                <a:prstClr val="black">
                  <a:lumMod val="75000"/>
                  <a:lumOff val="25000"/>
                </a:prstClr>
              </a:solidFill>
              <a:latin typeface="Calibri"/>
              <a:ea typeface="+mn-ea"/>
              <a:cs typeface="+mn-cs"/>
            </a:endParaRPr>
          </a:p>
        </p:txBody>
      </p:sp>
      <p:sp>
        <p:nvSpPr>
          <p:cNvPr id="14" name="TextBox 13">
            <a:extLst>
              <a:ext uri="{FF2B5EF4-FFF2-40B4-BE49-F238E27FC236}">
                <a16:creationId xmlns:a16="http://schemas.microsoft.com/office/drawing/2014/main" id="{4057E7F0-53CE-4076-8DC7-C42B62FDC4F8}"/>
              </a:ext>
            </a:extLst>
          </p:cNvPr>
          <p:cNvSpPr txBox="1"/>
          <p:nvPr/>
        </p:nvSpPr>
        <p:spPr>
          <a:xfrm>
            <a:off x="7760549" y="5118520"/>
            <a:ext cx="672218" cy="285505"/>
          </a:xfrm>
          <a:prstGeom prst="rect">
            <a:avLst/>
          </a:prstGeom>
          <a:solidFill>
            <a:srgbClr val="FFFF00"/>
          </a:solidFill>
        </p:spPr>
        <p:txBody>
          <a:bodyPr wrap="none" lIns="68579" tIns="34289" rIns="68579" bIns="34289" rtlCol="0">
            <a:noAutofit/>
          </a:bodyPr>
          <a:lstStyle/>
          <a:p>
            <a:pPr algn="ctr" defTabSz="685783">
              <a:buClrTx/>
              <a:tabLst>
                <a:tab pos="257168" algn="l"/>
              </a:tabLst>
            </a:pPr>
            <a:r>
              <a:rPr lang="en-US" sz="1600" kern="1200" dirty="0">
                <a:solidFill>
                  <a:prstClr val="black">
                    <a:lumMod val="75000"/>
                    <a:lumOff val="25000"/>
                  </a:prstClr>
                </a:solidFill>
                <a:latin typeface="Calibri"/>
                <a:ea typeface="+mn-ea"/>
                <a:cs typeface="+mn-cs"/>
              </a:rPr>
              <a:t>Cached</a:t>
            </a:r>
          </a:p>
        </p:txBody>
      </p:sp>
      <p:sp>
        <p:nvSpPr>
          <p:cNvPr id="15" name="TextBox 14">
            <a:extLst>
              <a:ext uri="{FF2B5EF4-FFF2-40B4-BE49-F238E27FC236}">
                <a16:creationId xmlns:a16="http://schemas.microsoft.com/office/drawing/2014/main" id="{9FBFC096-4708-4B95-80C9-28835DB15C7C}"/>
              </a:ext>
            </a:extLst>
          </p:cNvPr>
          <p:cNvSpPr txBox="1"/>
          <p:nvPr/>
        </p:nvSpPr>
        <p:spPr>
          <a:xfrm>
            <a:off x="5018452" y="5700648"/>
            <a:ext cx="457200" cy="207749"/>
          </a:xfrm>
          <a:prstGeom prst="rect">
            <a:avLst/>
          </a:prstGeom>
          <a:noFill/>
        </p:spPr>
        <p:txBody>
          <a:bodyPr wrap="square" lIns="68579" tIns="34289" rIns="68579" bIns="34289" rtlCol="0">
            <a:spAutoFit/>
          </a:bodyPr>
          <a:lstStyle/>
          <a:p>
            <a:pPr algn="ctr" defTabSz="685783">
              <a:buClrTx/>
            </a:pPr>
            <a:r>
              <a:rPr lang="en-US" sz="900" kern="1200" dirty="0">
                <a:solidFill>
                  <a:prstClr val="black"/>
                </a:solidFill>
                <a:latin typeface="Calibri"/>
                <a:ea typeface="+mn-ea"/>
                <a:cs typeface="+mn-cs"/>
                <a:sym typeface="Wingdings" panose="05000000000000000000" pitchFamily="2" charset="2"/>
              </a:rPr>
              <a:t>  </a:t>
            </a:r>
            <a:endParaRPr lang="en-US" sz="900" kern="1200" dirty="0">
              <a:solidFill>
                <a:prstClr val="black"/>
              </a:solidFill>
              <a:latin typeface="Calibri"/>
              <a:ea typeface="+mn-ea"/>
              <a:cs typeface="+mn-cs"/>
            </a:endParaRPr>
          </a:p>
        </p:txBody>
      </p:sp>
      <p:sp>
        <p:nvSpPr>
          <p:cNvPr id="16" name="TextBox 15">
            <a:extLst>
              <a:ext uri="{FF2B5EF4-FFF2-40B4-BE49-F238E27FC236}">
                <a16:creationId xmlns:a16="http://schemas.microsoft.com/office/drawing/2014/main" id="{51267612-DFD5-464F-BA38-A61B90E7873A}"/>
              </a:ext>
            </a:extLst>
          </p:cNvPr>
          <p:cNvSpPr txBox="1"/>
          <p:nvPr/>
        </p:nvSpPr>
        <p:spPr>
          <a:xfrm>
            <a:off x="6474293" y="4434214"/>
            <a:ext cx="2191514" cy="284691"/>
          </a:xfrm>
          <a:prstGeom prst="rect">
            <a:avLst/>
          </a:prstGeom>
          <a:noFill/>
        </p:spPr>
        <p:txBody>
          <a:bodyPr wrap="square" lIns="68579" tIns="34289" rIns="68579" bIns="34289" rtlCol="0">
            <a:spAutoFit/>
          </a:bodyPr>
          <a:lstStyle/>
          <a:p>
            <a:pPr defTabSz="685783">
              <a:buClrTx/>
            </a:pPr>
            <a:r>
              <a:rPr lang="zh-CN" altLang="en-US" sz="1400" kern="1200" dirty="0">
                <a:solidFill>
                  <a:prstClr val="black"/>
                </a:solidFill>
                <a:latin typeface="Calibri"/>
                <a:ea typeface="+mn-ea"/>
                <a:cs typeface="+mn-cs"/>
              </a:rPr>
              <a:t>仅用于关注缓存状态</a:t>
            </a:r>
            <a:endParaRPr lang="en-US" sz="1400" b="1" i="1" kern="1200" dirty="0">
              <a:solidFill>
                <a:prstClr val="black"/>
              </a:solidFill>
              <a:latin typeface="Calibri"/>
              <a:ea typeface="+mn-ea"/>
              <a:cs typeface="+mn-cs"/>
            </a:endParaRPr>
          </a:p>
        </p:txBody>
      </p:sp>
      <p:sp>
        <p:nvSpPr>
          <p:cNvPr id="17" name="TextBox 16"/>
          <p:cNvSpPr txBox="1"/>
          <p:nvPr/>
        </p:nvSpPr>
        <p:spPr>
          <a:xfrm>
            <a:off x="310896" y="1723979"/>
            <a:ext cx="3739896" cy="1000274"/>
          </a:xfrm>
          <a:prstGeom prst="rect">
            <a:avLst/>
          </a:prstGeom>
          <a:noFill/>
        </p:spPr>
        <p:txBody>
          <a:bodyPr wrap="square" rtlCol="0">
            <a:spAutoFit/>
          </a:bodyPr>
          <a:lstStyle/>
          <a:p>
            <a:pPr>
              <a:lnSpc>
                <a:spcPct val="125000"/>
              </a:lnSpc>
            </a:pPr>
            <a:r>
              <a:rPr lang="en-US" altLang="zh-CN" sz="1600" dirty="0">
                <a:latin typeface="Courier New" charset="0"/>
                <a:ea typeface="Courier New" charset="0"/>
                <a:cs typeface="Courier New" charset="0"/>
              </a:rPr>
              <a:t>unit8_t array1[8];</a:t>
            </a:r>
          </a:p>
          <a:p>
            <a:pPr>
              <a:lnSpc>
                <a:spcPct val="125000"/>
              </a:lnSpc>
            </a:pPr>
            <a:r>
              <a:rPr lang="en-US" altLang="zh-CN" sz="1600" dirty="0">
                <a:latin typeface="Courier New" charset="0"/>
                <a:ea typeface="Courier New" charset="0"/>
                <a:cs typeface="Courier New" charset="0"/>
              </a:rPr>
              <a:t>unsigned </a:t>
            </a:r>
            <a:r>
              <a:rPr lang="en-US" altLang="zh-CN" sz="1600" dirty="0" err="1">
                <a:latin typeface="Courier New" charset="0"/>
                <a:ea typeface="Courier New" charset="0"/>
                <a:cs typeface="Courier New" charset="0"/>
              </a:rPr>
              <a:t>int</a:t>
            </a:r>
            <a:r>
              <a:rPr lang="en-US" altLang="zh-CN" sz="1600" dirty="0">
                <a:latin typeface="Courier New" charset="0"/>
                <a:ea typeface="Courier New" charset="0"/>
                <a:cs typeface="Courier New" charset="0"/>
              </a:rPr>
              <a:t> array1_size = 8;</a:t>
            </a:r>
          </a:p>
          <a:p>
            <a:pPr>
              <a:lnSpc>
                <a:spcPct val="125000"/>
              </a:lnSpc>
            </a:pPr>
            <a:r>
              <a:rPr lang="en-US" altLang="zh-CN" sz="1600" dirty="0">
                <a:latin typeface="Courier New" charset="0"/>
                <a:ea typeface="Courier New" charset="0"/>
                <a:cs typeface="Courier New" charset="0"/>
              </a:rPr>
              <a:t>unit8_t array2[256*4096];</a:t>
            </a:r>
            <a:endParaRPr lang="zh-CN" altLang="en-US" sz="1600" dirty="0">
              <a:latin typeface="Courier New" charset="0"/>
              <a:ea typeface="Courier New" charset="0"/>
              <a:cs typeface="Courier New" charset="0"/>
            </a:endParaRPr>
          </a:p>
        </p:txBody>
      </p:sp>
      <p:sp>
        <p:nvSpPr>
          <p:cNvPr id="3" name="Slide Number Placeholder 2"/>
          <p:cNvSpPr>
            <a:spLocks noGrp="1"/>
          </p:cNvSpPr>
          <p:nvPr>
            <p:ph type="sldNum" sz="quarter" idx="12"/>
          </p:nvPr>
        </p:nvSpPr>
        <p:spPr/>
        <p:txBody>
          <a:bodyPr/>
          <a:lstStyle/>
          <a:p>
            <a:fld id="{47B4C697-F0A0-9443-9354-6C912ECA3582}" type="slidenum">
              <a:rPr lang="en-US" smtClean="0"/>
              <a:t>118</a:t>
            </a:fld>
            <a:endParaRPr lang="en-US"/>
          </a:p>
        </p:txBody>
      </p:sp>
    </p:spTree>
    <p:extLst>
      <p:ext uri="{BB962C8B-B14F-4D97-AF65-F5344CB8AC3E}">
        <p14:creationId xmlns:p14="http://schemas.microsoft.com/office/powerpoint/2010/main" val="15677459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8210504" cy="1325563"/>
          </a:xfrm>
        </p:spPr>
        <p:txBody>
          <a:bodyPr>
            <a:normAutofit/>
          </a:bodyPr>
          <a:lstStyle/>
          <a:p>
            <a:r>
              <a:rPr lang="en-US" sz="3800" dirty="0"/>
              <a:t>Variant</a:t>
            </a:r>
            <a:r>
              <a:rPr lang="zh-CN" altLang="en-US" sz="3800" dirty="0"/>
              <a:t> </a:t>
            </a:r>
            <a:r>
              <a:rPr lang="en-US" altLang="zh-CN" sz="3800" dirty="0"/>
              <a:t>1: </a:t>
            </a:r>
            <a:r>
              <a:rPr lang="zh-CN" altLang="en-US" sz="3800" dirty="0"/>
              <a:t>条件分支攻击</a:t>
            </a:r>
            <a:r>
              <a:rPr lang="en-US" altLang="zh-CN" sz="3800" dirty="0"/>
              <a:t>(</a:t>
            </a:r>
            <a:r>
              <a:rPr lang="en-US" sz="3800" dirty="0"/>
              <a:t>Conditional branch attack)</a:t>
            </a:r>
          </a:p>
        </p:txBody>
      </p:sp>
      <p:sp>
        <p:nvSpPr>
          <p:cNvPr id="4" name="Rectangle 3">
            <a:extLst>
              <a:ext uri="{FF2B5EF4-FFF2-40B4-BE49-F238E27FC236}">
                <a16:creationId xmlns:a16="http://schemas.microsoft.com/office/drawing/2014/main" id="{B3226BB4-A4DE-4EB3-86C9-35313D165A3E}"/>
              </a:ext>
            </a:extLst>
          </p:cNvPr>
          <p:cNvSpPr/>
          <p:nvPr/>
        </p:nvSpPr>
        <p:spPr>
          <a:xfrm>
            <a:off x="5032980" y="1835141"/>
            <a:ext cx="3879210" cy="4129952"/>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buClrTx/>
            </a:pPr>
            <a:endParaRPr lang="en-US" kern="1200">
              <a:solidFill>
                <a:prstClr val="white"/>
              </a:solidFill>
              <a:latin typeface="Calibri"/>
            </a:endParaRPr>
          </a:p>
        </p:txBody>
      </p:sp>
      <p:sp>
        <p:nvSpPr>
          <p:cNvPr id="5" name="TextBox 4">
            <a:extLst>
              <a:ext uri="{FF2B5EF4-FFF2-40B4-BE49-F238E27FC236}">
                <a16:creationId xmlns:a16="http://schemas.microsoft.com/office/drawing/2014/main" id="{16F14E58-D460-4C79-9424-7FE4B8071D97}"/>
              </a:ext>
            </a:extLst>
          </p:cNvPr>
          <p:cNvSpPr txBox="1"/>
          <p:nvPr/>
        </p:nvSpPr>
        <p:spPr>
          <a:xfrm>
            <a:off x="-1091" y="2408945"/>
            <a:ext cx="5322124" cy="4019047"/>
          </a:xfrm>
          <a:prstGeom prst="rect">
            <a:avLst/>
          </a:prstGeom>
          <a:noFill/>
        </p:spPr>
        <p:txBody>
          <a:bodyPr wrap="square" lIns="68579" tIns="34289" rIns="68579" bIns="34289" rtlCol="0">
            <a:spAutoFit/>
          </a:bodyPr>
          <a:lstStyle/>
          <a:p>
            <a:pPr defTabSz="685783">
              <a:lnSpc>
                <a:spcPct val="120000"/>
              </a:lnSpc>
              <a:spcBef>
                <a:spcPts val="150"/>
              </a:spcBef>
              <a:spcAft>
                <a:spcPts val="150"/>
              </a:spcAft>
              <a:buClr>
                <a:prstClr val="black"/>
              </a:buClr>
            </a:pPr>
            <a:r>
              <a:rPr lang="zh-CN" altLang="en-US" kern="1200" dirty="0">
                <a:solidFill>
                  <a:prstClr val="black"/>
                </a:solidFill>
                <a:latin typeface="Calibri"/>
              </a:rPr>
              <a:t>攻击者</a:t>
            </a:r>
            <a:r>
              <a:rPr lang="zh-CN" altLang="en-US" dirty="0">
                <a:solidFill>
                  <a:prstClr val="black"/>
                </a:solidFill>
                <a:latin typeface="Calibri"/>
              </a:rPr>
              <a:t>给受害程序输入</a:t>
            </a:r>
            <a:r>
              <a:rPr lang="en-US" altLang="zh-CN" dirty="0">
                <a:solidFill>
                  <a:prstClr val="black"/>
                </a:solidFill>
                <a:latin typeface="Calibri"/>
              </a:rPr>
              <a:t> </a:t>
            </a:r>
            <a:r>
              <a:rPr lang="en-US" kern="1200" dirty="0">
                <a:solidFill>
                  <a:prstClr val="black"/>
                </a:solidFill>
                <a:latin typeface="Courier New" panose="02070309020205020404" pitchFamily="49" charset="0"/>
                <a:cs typeface="Courier New" panose="02070309020205020404" pitchFamily="49" charset="0"/>
              </a:rPr>
              <a:t>x</a:t>
            </a:r>
            <a:r>
              <a:rPr lang="en-US" dirty="0">
                <a:solidFill>
                  <a:prstClr val="black"/>
                </a:solidFill>
              </a:rPr>
              <a:t>=N </a:t>
            </a:r>
            <a:r>
              <a:rPr lang="en-US" kern="1200" dirty="0">
                <a:solidFill>
                  <a:prstClr val="black"/>
                </a:solidFill>
                <a:latin typeface="Calibri"/>
              </a:rPr>
              <a:t>(where N &gt; 8)</a:t>
            </a:r>
          </a:p>
          <a:p>
            <a:pPr marL="288029" lvl="1" indent="-137156" defTabSz="685783">
              <a:lnSpc>
                <a:spcPct val="120000"/>
              </a:lnSpc>
              <a:spcBef>
                <a:spcPts val="150"/>
              </a:spcBef>
              <a:spcAft>
                <a:spcPts val="150"/>
              </a:spcAft>
              <a:buClr>
                <a:prstClr val="black"/>
              </a:buClr>
              <a:buFont typeface="Wingdings 3" panose="05040102010807070707" pitchFamily="18" charset="2"/>
              <a:buChar char=""/>
            </a:pPr>
            <a:r>
              <a:rPr lang="zh-CN" altLang="en-US" sz="1600" kern="1200" dirty="0">
                <a:solidFill>
                  <a:prstClr val="black"/>
                </a:solidFill>
                <a:latin typeface="Calibri"/>
                <a:ea typeface="+mn-ea"/>
              </a:rPr>
              <a:t>分支预测执行</a:t>
            </a:r>
            <a:endParaRPr lang="en-US" sz="1600" kern="1200" dirty="0">
              <a:solidFill>
                <a:prstClr val="black"/>
              </a:solidFill>
              <a:latin typeface="Calibri"/>
              <a:ea typeface="+mn-ea"/>
            </a:endParaRPr>
          </a:p>
          <a:p>
            <a:pPr marL="630920" lvl="2" indent="-137156" defTabSz="685783">
              <a:lnSpc>
                <a:spcPct val="120000"/>
              </a:lnSpc>
              <a:spcBef>
                <a:spcPts val="150"/>
              </a:spcBef>
              <a:spcAft>
                <a:spcPts val="150"/>
              </a:spcAft>
              <a:buClr>
                <a:prstClr val="black"/>
              </a:buClr>
              <a:buFont typeface="Wingdings 3" panose="05040102010807070707" pitchFamily="18" charset="2"/>
              <a:buChar char=""/>
            </a:pPr>
            <a:r>
              <a:rPr lang="zh-CN" altLang="en-US" sz="1400" kern="1200" dirty="0">
                <a:solidFill>
                  <a:prstClr val="black"/>
                </a:solidFill>
                <a:latin typeface="Calibri"/>
              </a:rPr>
              <a:t>预测</a:t>
            </a:r>
            <a:r>
              <a:rPr lang="en-US" sz="1400" kern="1200" dirty="0">
                <a:solidFill>
                  <a:prstClr val="black"/>
                </a:solidFill>
                <a:latin typeface="Calibri"/>
              </a:rPr>
              <a:t>if() </a:t>
            </a:r>
            <a:r>
              <a:rPr lang="zh-CN" altLang="en-US" sz="1400" kern="1200" dirty="0">
                <a:solidFill>
                  <a:prstClr val="black"/>
                </a:solidFill>
                <a:latin typeface="Calibri"/>
              </a:rPr>
              <a:t>的结果</a:t>
            </a:r>
            <a:r>
              <a:rPr lang="en-US" sz="1400" kern="1200" dirty="0">
                <a:solidFill>
                  <a:prstClr val="black"/>
                </a:solidFill>
                <a:latin typeface="Calibri"/>
              </a:rPr>
              <a:t> </a:t>
            </a:r>
            <a:r>
              <a:rPr lang="en-US" sz="1400" kern="1200" dirty="0">
                <a:solidFill>
                  <a:srgbClr val="FF0000"/>
                </a:solidFill>
                <a:latin typeface="Calibri"/>
              </a:rPr>
              <a:t>true</a:t>
            </a:r>
          </a:p>
          <a:p>
            <a:pPr marL="630920" lvl="2" indent="-137156" defTabSz="685783">
              <a:lnSpc>
                <a:spcPct val="120000"/>
              </a:lnSpc>
              <a:spcBef>
                <a:spcPts val="150"/>
              </a:spcBef>
              <a:spcAft>
                <a:spcPts val="150"/>
              </a:spcAft>
              <a:buClr>
                <a:prstClr val="black"/>
              </a:buClr>
              <a:buFont typeface="Wingdings 3" panose="05040102010807070707" pitchFamily="18" charset="2"/>
              <a:buChar char=""/>
            </a:pPr>
            <a:r>
              <a:rPr lang="zh-CN" altLang="en-US" sz="1400" dirty="0">
                <a:solidFill>
                  <a:prstClr val="black"/>
                </a:solidFill>
                <a:latin typeface="Calibri"/>
              </a:rPr>
              <a:t>即使</a:t>
            </a:r>
            <a:r>
              <a:rPr lang="en-US" altLang="zh-CN" sz="1400" dirty="0">
                <a:solidFill>
                  <a:prstClr val="black"/>
                </a:solidFill>
                <a:latin typeface="Calibri"/>
              </a:rPr>
              <a:t>x</a:t>
            </a:r>
            <a:r>
              <a:rPr lang="zh-CN" altLang="en-US" sz="1400" dirty="0">
                <a:solidFill>
                  <a:prstClr val="black"/>
                </a:solidFill>
                <a:latin typeface="Calibri"/>
              </a:rPr>
              <a:t>超过数组空间，</a:t>
            </a:r>
            <a:r>
              <a:rPr lang="zh-CN" altLang="en-US" sz="1400" kern="1200" dirty="0">
                <a:solidFill>
                  <a:prstClr val="black"/>
                </a:solidFill>
                <a:latin typeface="Calibri"/>
              </a:rPr>
              <a:t>读取</a:t>
            </a:r>
            <a:r>
              <a:rPr lang="en-US" sz="1400" kern="1200" dirty="0">
                <a:solidFill>
                  <a:prstClr val="black"/>
                </a:solidFill>
                <a:latin typeface="Calibri"/>
              </a:rPr>
              <a:t>(</a:t>
            </a:r>
            <a:r>
              <a:rPr lang="en-US" sz="1400" kern="1200" dirty="0">
                <a:solidFill>
                  <a:prstClr val="black"/>
                </a:solidFill>
                <a:latin typeface="Courier New" panose="02070309020205020404" pitchFamily="49" charset="0"/>
                <a:cs typeface="Courier New" panose="02070309020205020404" pitchFamily="49" charset="0"/>
              </a:rPr>
              <a:t>array1</a:t>
            </a:r>
            <a:r>
              <a:rPr lang="en-US" sz="1400" kern="1200" dirty="0">
                <a:solidFill>
                  <a:prstClr val="black"/>
                </a:solidFill>
                <a:latin typeface="Calibri"/>
              </a:rPr>
              <a:t> base + </a:t>
            </a:r>
            <a:r>
              <a:rPr lang="en-US" sz="1400" kern="1200" dirty="0">
                <a:solidFill>
                  <a:prstClr val="black"/>
                </a:solidFill>
                <a:latin typeface="Courier New" panose="02070309020205020404" pitchFamily="49" charset="0"/>
                <a:cs typeface="Courier New" panose="02070309020205020404" pitchFamily="49" charset="0"/>
              </a:rPr>
              <a:t>x</a:t>
            </a:r>
            <a:r>
              <a:rPr lang="en-US" sz="1400" kern="1200" dirty="0">
                <a:solidFill>
                  <a:prstClr val="black"/>
                </a:solidFill>
                <a:latin typeface="Calibri"/>
              </a:rPr>
              <a:t>)  </a:t>
            </a:r>
            <a:r>
              <a:rPr lang="zh-CN" altLang="en-US" sz="1400" kern="1200" dirty="0">
                <a:solidFill>
                  <a:prstClr val="black"/>
                </a:solidFill>
                <a:latin typeface="Calibri"/>
              </a:rPr>
              <a:t>中的数据</a:t>
            </a:r>
            <a:endParaRPr lang="en-US" sz="1400" kern="1200" dirty="0">
              <a:solidFill>
                <a:prstClr val="black"/>
              </a:solidFill>
              <a:latin typeface="Calibri"/>
            </a:endParaRPr>
          </a:p>
          <a:p>
            <a:pPr marL="630920" lvl="2" indent="-137156" defTabSz="685783">
              <a:lnSpc>
                <a:spcPct val="120000"/>
              </a:lnSpc>
              <a:spcBef>
                <a:spcPts val="150"/>
              </a:spcBef>
              <a:spcAft>
                <a:spcPts val="150"/>
              </a:spcAft>
              <a:buClr>
                <a:prstClr val="black"/>
              </a:buClr>
              <a:buFont typeface="Wingdings 3" panose="05040102010807070707" pitchFamily="18" charset="2"/>
              <a:buChar char=""/>
            </a:pPr>
            <a:r>
              <a:rPr lang="zh-CN" altLang="en-US" sz="1400" kern="1200" dirty="0">
                <a:solidFill>
                  <a:prstClr val="black"/>
                </a:solidFill>
                <a:latin typeface="Calibri"/>
              </a:rPr>
              <a:t>返回</a:t>
            </a:r>
            <a:r>
              <a:rPr lang="en-US" sz="1400" kern="1200" dirty="0">
                <a:solidFill>
                  <a:prstClr val="black"/>
                </a:solidFill>
                <a:latin typeface="Calibri"/>
              </a:rPr>
              <a:t> secret byte = </a:t>
            </a:r>
            <a:r>
              <a:rPr lang="en-US" sz="1400" b="1" dirty="0">
                <a:solidFill>
                  <a:srgbClr val="C00000"/>
                </a:solidFill>
                <a:latin typeface="Courier New" panose="02070309020205020404" pitchFamily="49" charset="0"/>
                <a:cs typeface="Courier New" panose="02070309020205020404" pitchFamily="49" charset="0"/>
              </a:rPr>
              <a:t>05</a:t>
            </a:r>
            <a:r>
              <a:rPr lang="en-US" sz="1400" kern="1200" dirty="0">
                <a:solidFill>
                  <a:prstClr val="black"/>
                </a:solidFill>
                <a:latin typeface="Calibri"/>
              </a:rPr>
              <a:t>  (fast, </a:t>
            </a:r>
            <a:r>
              <a:rPr lang="en-US" sz="1400" kern="1200" dirty="0">
                <a:solidFill>
                  <a:prstClr val="black"/>
                </a:solidFill>
                <a:latin typeface="Courier New" charset="0"/>
                <a:ea typeface="Courier New" charset="0"/>
                <a:cs typeface="Courier New" charset="0"/>
              </a:rPr>
              <a:t>array1</a:t>
            </a:r>
            <a:r>
              <a:rPr lang="en-US" sz="1400" kern="1200" dirty="0">
                <a:solidFill>
                  <a:prstClr val="black"/>
                </a:solidFill>
                <a:latin typeface="Calibri"/>
              </a:rPr>
              <a:t> </a:t>
            </a:r>
            <a:r>
              <a:rPr lang="zh-CN" altLang="en-US" sz="1400" kern="1200" dirty="0">
                <a:solidFill>
                  <a:prstClr val="black"/>
                </a:solidFill>
                <a:latin typeface="Calibri"/>
              </a:rPr>
              <a:t>在</a:t>
            </a:r>
            <a:r>
              <a:rPr lang="en-US" sz="1400" kern="1200" dirty="0">
                <a:solidFill>
                  <a:prstClr val="black"/>
                </a:solidFill>
                <a:latin typeface="Calibri"/>
              </a:rPr>
              <a:t>cache</a:t>
            </a:r>
            <a:r>
              <a:rPr lang="zh-CN" altLang="en-US" sz="1400" kern="1200" dirty="0">
                <a:solidFill>
                  <a:prstClr val="black"/>
                </a:solidFill>
                <a:latin typeface="Calibri"/>
              </a:rPr>
              <a:t>中</a:t>
            </a:r>
            <a:r>
              <a:rPr lang="en-US" sz="1400" kern="1200" dirty="0">
                <a:solidFill>
                  <a:prstClr val="black"/>
                </a:solidFill>
                <a:latin typeface="Calibri"/>
              </a:rPr>
              <a:t>)</a:t>
            </a:r>
          </a:p>
          <a:p>
            <a:pPr marL="630920" lvl="2" indent="-137156" defTabSz="685783">
              <a:lnSpc>
                <a:spcPct val="120000"/>
              </a:lnSpc>
              <a:spcBef>
                <a:spcPts val="150"/>
              </a:spcBef>
              <a:spcAft>
                <a:spcPts val="150"/>
              </a:spcAft>
              <a:buClr>
                <a:prstClr val="black"/>
              </a:buClr>
              <a:buFont typeface="Wingdings 3" panose="05040102010807070707" pitchFamily="18" charset="2"/>
              <a:buChar char=""/>
            </a:pPr>
            <a:r>
              <a:rPr lang="zh-CN" altLang="en-US" sz="1400" dirty="0">
                <a:solidFill>
                  <a:prstClr val="black"/>
                </a:solidFill>
                <a:latin typeface="Calibri"/>
              </a:rPr>
              <a:t>访问 </a:t>
            </a:r>
            <a:r>
              <a:rPr lang="en-US" sz="1400" kern="1200" dirty="0">
                <a:solidFill>
                  <a:prstClr val="black"/>
                </a:solidFill>
                <a:latin typeface="Calibri"/>
              </a:rPr>
              <a:t>(</a:t>
            </a:r>
            <a:r>
              <a:rPr lang="en-US" sz="1400" kern="1200" dirty="0">
                <a:solidFill>
                  <a:prstClr val="black"/>
                </a:solidFill>
                <a:latin typeface="Courier New" panose="02070309020205020404" pitchFamily="49" charset="0"/>
                <a:cs typeface="Courier New" panose="02070309020205020404" pitchFamily="49" charset="0"/>
              </a:rPr>
              <a:t>array2</a:t>
            </a:r>
            <a:r>
              <a:rPr lang="en-US" sz="1400" kern="1200" dirty="0">
                <a:solidFill>
                  <a:prstClr val="black"/>
                </a:solidFill>
                <a:latin typeface="Calibri"/>
              </a:rPr>
              <a:t> base + </a:t>
            </a:r>
            <a:r>
              <a:rPr lang="en-US" sz="1400" b="1" dirty="0">
                <a:solidFill>
                  <a:srgbClr val="C00000"/>
                </a:solidFill>
                <a:latin typeface="Courier New" panose="02070309020205020404" pitchFamily="49" charset="0"/>
                <a:cs typeface="Courier New" panose="02070309020205020404" pitchFamily="49" charset="0"/>
              </a:rPr>
              <a:t>05</a:t>
            </a:r>
            <a:r>
              <a:rPr lang="en-US" sz="1400" kern="1200" dirty="0">
                <a:solidFill>
                  <a:prstClr val="black"/>
                </a:solidFill>
                <a:latin typeface="Calibri"/>
              </a:rPr>
              <a:t>*4096)</a:t>
            </a:r>
            <a:r>
              <a:rPr lang="zh-CN" altLang="en-US" sz="1400" kern="1200" dirty="0">
                <a:solidFill>
                  <a:prstClr val="black"/>
                </a:solidFill>
                <a:latin typeface="Calibri"/>
              </a:rPr>
              <a:t>位置空间内存</a:t>
            </a:r>
            <a:endParaRPr lang="en-US" sz="1400" kern="1200" dirty="0">
              <a:solidFill>
                <a:prstClr val="black"/>
              </a:solidFill>
              <a:latin typeface="Calibri"/>
            </a:endParaRPr>
          </a:p>
          <a:p>
            <a:pPr marL="630920" lvl="2" indent="-137156" defTabSz="685783">
              <a:lnSpc>
                <a:spcPct val="120000"/>
              </a:lnSpc>
              <a:spcBef>
                <a:spcPts val="150"/>
              </a:spcBef>
              <a:spcAft>
                <a:spcPts val="150"/>
              </a:spcAft>
              <a:buClr>
                <a:prstClr val="black"/>
              </a:buClr>
              <a:buFont typeface="Wingdings 3" panose="05040102010807070707" pitchFamily="18" charset="2"/>
              <a:buChar char=""/>
            </a:pPr>
            <a:r>
              <a:rPr lang="zh-CN" altLang="en-US" sz="1400" kern="1200" dirty="0">
                <a:solidFill>
                  <a:prstClr val="black"/>
                </a:solidFill>
                <a:latin typeface="Calibri"/>
              </a:rPr>
              <a:t>将</a:t>
            </a:r>
            <a:r>
              <a:rPr lang="en-US" sz="1400" kern="1200" dirty="0">
                <a:solidFill>
                  <a:prstClr val="black"/>
                </a:solidFill>
                <a:latin typeface="Courier New" panose="02070309020205020404" pitchFamily="49" charset="0"/>
                <a:cs typeface="Courier New" panose="02070309020205020404" pitchFamily="49" charset="0"/>
              </a:rPr>
              <a:t>array2[</a:t>
            </a:r>
            <a:r>
              <a:rPr lang="en-US" sz="1400" b="1" dirty="0">
                <a:solidFill>
                  <a:srgbClr val="C00000"/>
                </a:solidFill>
                <a:latin typeface="Courier New" panose="02070309020205020404" pitchFamily="49" charset="0"/>
                <a:cs typeface="Courier New" panose="02070309020205020404" pitchFamily="49" charset="0"/>
              </a:rPr>
              <a:t>05</a:t>
            </a:r>
            <a:r>
              <a:rPr lang="en-US" sz="1400" kern="1200" dirty="0">
                <a:solidFill>
                  <a:prstClr val="black"/>
                </a:solidFill>
                <a:latin typeface="Courier New" panose="02070309020205020404" pitchFamily="49" charset="0"/>
                <a:cs typeface="Courier New" panose="02070309020205020404" pitchFamily="49" charset="0"/>
              </a:rPr>
              <a:t>*4096]</a:t>
            </a:r>
            <a:r>
              <a:rPr lang="en-US" sz="1400" kern="1200" dirty="0">
                <a:solidFill>
                  <a:prstClr val="black"/>
                </a:solidFill>
                <a:latin typeface="Calibri"/>
              </a:rPr>
              <a:t> </a:t>
            </a:r>
            <a:r>
              <a:rPr lang="zh-CN" altLang="en-US" sz="1400" kern="1200" dirty="0">
                <a:solidFill>
                  <a:prstClr val="black"/>
                </a:solidFill>
                <a:latin typeface="Calibri"/>
              </a:rPr>
              <a:t>写入</a:t>
            </a:r>
            <a:r>
              <a:rPr lang="en-US" sz="1400" kern="1200" dirty="0">
                <a:solidFill>
                  <a:prstClr val="black"/>
                </a:solidFill>
                <a:latin typeface="Calibri"/>
              </a:rPr>
              <a:t>cache</a:t>
            </a:r>
          </a:p>
          <a:p>
            <a:pPr marL="630920" lvl="2" indent="-137156" defTabSz="685783">
              <a:lnSpc>
                <a:spcPct val="120000"/>
              </a:lnSpc>
              <a:spcBef>
                <a:spcPts val="150"/>
              </a:spcBef>
              <a:spcAft>
                <a:spcPts val="150"/>
              </a:spcAft>
              <a:buClr>
                <a:prstClr val="black"/>
              </a:buClr>
              <a:buFont typeface="Wingdings 3" panose="05040102010807070707" pitchFamily="18" charset="2"/>
              <a:buChar char=""/>
            </a:pPr>
            <a:r>
              <a:rPr lang="zh-CN" altLang="en-US" sz="1400" dirty="0">
                <a:solidFill>
                  <a:prstClr val="black"/>
                </a:solidFill>
                <a:latin typeface="Calibri"/>
              </a:rPr>
              <a:t>发现</a:t>
            </a:r>
            <a:r>
              <a:rPr lang="en-US" sz="1400" kern="1200" dirty="0">
                <a:solidFill>
                  <a:prstClr val="black"/>
                </a:solidFill>
                <a:latin typeface="Calibri"/>
              </a:rPr>
              <a:t> if() </a:t>
            </a:r>
            <a:r>
              <a:rPr lang="zh-CN" altLang="en-US" sz="1400" dirty="0">
                <a:solidFill>
                  <a:prstClr val="black"/>
                </a:solidFill>
                <a:latin typeface="Calibri"/>
              </a:rPr>
              <a:t>结果为</a:t>
            </a:r>
            <a:r>
              <a:rPr lang="en-US" sz="1400" kern="1200" dirty="0">
                <a:solidFill>
                  <a:prstClr val="black"/>
                </a:solidFill>
                <a:latin typeface="Calibri"/>
              </a:rPr>
              <a:t> false: </a:t>
            </a:r>
            <a:r>
              <a:rPr lang="zh-CN" altLang="en-US" sz="1400" kern="1200" dirty="0">
                <a:solidFill>
                  <a:prstClr val="black"/>
                </a:solidFill>
                <a:latin typeface="Calibri"/>
              </a:rPr>
              <a:t>丢弃预测执行结果</a:t>
            </a:r>
            <a:endParaRPr lang="en-US" sz="1400" kern="1200" dirty="0">
              <a:solidFill>
                <a:prstClr val="black"/>
              </a:solidFill>
              <a:latin typeface="Calibri"/>
            </a:endParaRPr>
          </a:p>
          <a:p>
            <a:pPr marL="288029" lvl="1" indent="-137156" defTabSz="685783">
              <a:lnSpc>
                <a:spcPct val="120000"/>
              </a:lnSpc>
              <a:spcBef>
                <a:spcPts val="150"/>
              </a:spcBef>
              <a:spcAft>
                <a:spcPts val="150"/>
              </a:spcAft>
              <a:buClr>
                <a:prstClr val="black"/>
              </a:buClr>
              <a:buFont typeface="Wingdings 3" panose="05040102010807070707" pitchFamily="18" charset="2"/>
              <a:buChar char=""/>
            </a:pPr>
            <a:r>
              <a:rPr lang="zh-CN" altLang="en-US" sz="1600" dirty="0">
                <a:solidFill>
                  <a:prstClr val="black"/>
                </a:solidFill>
                <a:latin typeface="Calibri"/>
              </a:rPr>
              <a:t>操作结束</a:t>
            </a:r>
            <a:endParaRPr lang="en-US" sz="1600" kern="1200" dirty="0">
              <a:solidFill>
                <a:prstClr val="black"/>
              </a:solidFill>
              <a:latin typeface="Calibri"/>
              <a:ea typeface="+mn-ea"/>
              <a:cs typeface="+mn-cs"/>
            </a:endParaRPr>
          </a:p>
          <a:p>
            <a:pPr defTabSz="685783">
              <a:lnSpc>
                <a:spcPct val="120000"/>
              </a:lnSpc>
              <a:spcBef>
                <a:spcPts val="150"/>
              </a:spcBef>
              <a:spcAft>
                <a:spcPts val="150"/>
              </a:spcAft>
              <a:buClr>
                <a:prstClr val="black"/>
              </a:buClr>
            </a:pPr>
            <a:r>
              <a:rPr lang="en-US" kern="1200" dirty="0">
                <a:solidFill>
                  <a:prstClr val="black"/>
                </a:solidFill>
                <a:latin typeface="Calibri"/>
              </a:rPr>
              <a:t>Attacker </a:t>
            </a:r>
            <a:r>
              <a:rPr lang="zh-CN" altLang="en-US" kern="1200" dirty="0">
                <a:solidFill>
                  <a:prstClr val="black"/>
                </a:solidFill>
                <a:latin typeface="Calibri"/>
              </a:rPr>
              <a:t>计算</a:t>
            </a:r>
            <a:r>
              <a:rPr lang="en-US" kern="1200" dirty="0">
                <a:solidFill>
                  <a:prstClr val="black"/>
                </a:solidFill>
                <a:latin typeface="Courier New" panose="02070309020205020404" pitchFamily="49" charset="0"/>
                <a:cs typeface="Courier New" panose="02070309020205020404" pitchFamily="49" charset="0"/>
              </a:rPr>
              <a:t>array2[</a:t>
            </a:r>
            <a:r>
              <a:rPr lang="en-US" dirty="0">
                <a:solidFill>
                  <a:prstClr val="black"/>
                </a:solidFill>
                <a:latin typeface="Courier New" panose="02070309020205020404" pitchFamily="49" charset="0"/>
                <a:cs typeface="Courier New" panose="02070309020205020404" pitchFamily="49" charset="0"/>
              </a:rPr>
              <a:t>i</a:t>
            </a:r>
            <a:r>
              <a:rPr lang="en-US" kern="1200" dirty="0">
                <a:solidFill>
                  <a:prstClr val="black"/>
                </a:solidFill>
                <a:latin typeface="Courier New" panose="02070309020205020404" pitchFamily="49" charset="0"/>
                <a:cs typeface="Courier New" panose="02070309020205020404" pitchFamily="49" charset="0"/>
              </a:rPr>
              <a:t>*</a:t>
            </a:r>
            <a:r>
              <a:rPr lang="en-US" kern="1200" dirty="0">
                <a:solidFill>
                  <a:prstClr val="black"/>
                </a:solidFill>
                <a:latin typeface="Calibri"/>
              </a:rPr>
              <a:t>4096</a:t>
            </a:r>
            <a:r>
              <a:rPr lang="en-US" kern="1200" dirty="0">
                <a:solidFill>
                  <a:prstClr val="black"/>
                </a:solidFill>
                <a:latin typeface="Courier New" panose="02070309020205020404" pitchFamily="49" charset="0"/>
                <a:cs typeface="Courier New" panose="02070309020205020404" pitchFamily="49" charset="0"/>
              </a:rPr>
              <a:t>]</a:t>
            </a:r>
            <a:r>
              <a:rPr lang="zh-CN" altLang="en-US" kern="1200" dirty="0">
                <a:solidFill>
                  <a:prstClr val="black"/>
                </a:solidFill>
                <a:latin typeface="Courier New" panose="02070309020205020404" pitchFamily="49" charset="0"/>
                <a:cs typeface="Courier New" panose="02070309020205020404" pitchFamily="49" charset="0"/>
              </a:rPr>
              <a:t>访问时间</a:t>
            </a:r>
            <a:endParaRPr lang="en-US" kern="1200" dirty="0">
              <a:solidFill>
                <a:prstClr val="black"/>
              </a:solidFill>
              <a:latin typeface="Calibri"/>
            </a:endParaRPr>
          </a:p>
          <a:p>
            <a:pPr marL="342892" lvl="1" indent="-192020" defTabSz="685783">
              <a:lnSpc>
                <a:spcPct val="120000"/>
              </a:lnSpc>
              <a:spcBef>
                <a:spcPts val="150"/>
              </a:spcBef>
              <a:spcAft>
                <a:spcPts val="150"/>
              </a:spcAft>
              <a:buClr>
                <a:prstClr val="black"/>
              </a:buClr>
              <a:buFont typeface="Wingdings 3" panose="05040102010807070707" pitchFamily="18" charset="2"/>
              <a:buChar char=""/>
            </a:pPr>
            <a:r>
              <a:rPr lang="en-US" sz="1600" dirty="0" err="1">
                <a:solidFill>
                  <a:prstClr val="black"/>
                </a:solidFill>
                <a:latin typeface="Calibri"/>
              </a:rPr>
              <a:t>i</a:t>
            </a:r>
            <a:r>
              <a:rPr lang="en-US" sz="1600" kern="1200" dirty="0">
                <a:solidFill>
                  <a:prstClr val="black"/>
                </a:solidFill>
                <a:latin typeface="Courier New" panose="02070309020205020404" pitchFamily="49" charset="0"/>
                <a:cs typeface="Courier New" panose="02070309020205020404" pitchFamily="49" charset="0"/>
              </a:rPr>
              <a:t>=</a:t>
            </a:r>
            <a:r>
              <a:rPr lang="en-US" sz="1600" b="1" kern="1200" dirty="0">
                <a:solidFill>
                  <a:srgbClr val="C00000"/>
                </a:solidFill>
                <a:latin typeface="Courier New" panose="02070309020205020404" pitchFamily="49" charset="0"/>
                <a:cs typeface="Courier New" panose="02070309020205020404" pitchFamily="49" charset="0"/>
              </a:rPr>
              <a:t>05</a:t>
            </a:r>
            <a:r>
              <a:rPr lang="en-US" sz="1600" kern="1200" dirty="0">
                <a:solidFill>
                  <a:prstClr val="black"/>
                </a:solidFill>
                <a:latin typeface="Calibri"/>
              </a:rPr>
              <a:t> </a:t>
            </a:r>
            <a:r>
              <a:rPr lang="zh-CN" altLang="en-US" sz="1600" dirty="0">
                <a:solidFill>
                  <a:prstClr val="black"/>
                </a:solidFill>
                <a:latin typeface="Calibri"/>
              </a:rPr>
              <a:t>的读取访问较快</a:t>
            </a:r>
            <a:r>
              <a:rPr lang="en-US" sz="1600" kern="1200" dirty="0">
                <a:solidFill>
                  <a:prstClr val="black"/>
                </a:solidFill>
                <a:latin typeface="Calibri"/>
              </a:rPr>
              <a:t> (cached), </a:t>
            </a:r>
            <a:r>
              <a:rPr lang="zh-CN" altLang="en-US" sz="1600" kern="1200" dirty="0">
                <a:solidFill>
                  <a:prstClr val="black"/>
                </a:solidFill>
                <a:latin typeface="Calibri"/>
              </a:rPr>
              <a:t>泄露敏感数据 </a:t>
            </a:r>
            <a:r>
              <a:rPr lang="en-US" sz="1600" kern="1200" dirty="0">
                <a:solidFill>
                  <a:prstClr val="black"/>
                </a:solidFill>
                <a:latin typeface="Calibri"/>
              </a:rPr>
              <a:t>(</a:t>
            </a:r>
            <a:r>
              <a:rPr lang="en-US" sz="1600" kern="1200" dirty="0">
                <a:solidFill>
                  <a:srgbClr val="C00000"/>
                </a:solidFill>
                <a:latin typeface="Calibri"/>
              </a:rPr>
              <a:t>RELOAD</a:t>
            </a:r>
            <a:r>
              <a:rPr lang="en-US" sz="1600" kern="1200" dirty="0">
                <a:solidFill>
                  <a:prstClr val="black"/>
                </a:solidFill>
                <a:latin typeface="Calibri"/>
              </a:rPr>
              <a:t>)</a:t>
            </a:r>
          </a:p>
          <a:p>
            <a:pPr marL="342892" lvl="1" indent="-192020" defTabSz="685783">
              <a:lnSpc>
                <a:spcPct val="120000"/>
              </a:lnSpc>
              <a:spcBef>
                <a:spcPts val="150"/>
              </a:spcBef>
              <a:spcAft>
                <a:spcPts val="150"/>
              </a:spcAft>
              <a:buClr>
                <a:prstClr val="black"/>
              </a:buClr>
              <a:buFont typeface="Wingdings 3" panose="05040102010807070707" pitchFamily="18" charset="2"/>
              <a:buChar char=""/>
            </a:pPr>
            <a:r>
              <a:rPr lang="zh-CN" altLang="en-US" sz="1600" kern="1200" dirty="0">
                <a:solidFill>
                  <a:prstClr val="black"/>
                </a:solidFill>
                <a:latin typeface="Calibri"/>
              </a:rPr>
              <a:t>测试不同的</a:t>
            </a:r>
            <a:r>
              <a:rPr lang="en-US" sz="1600" kern="1200" dirty="0">
                <a:solidFill>
                  <a:prstClr val="black"/>
                </a:solidFill>
                <a:latin typeface="Courier New" panose="02070309020205020404" pitchFamily="49" charset="0"/>
                <a:cs typeface="Courier New" panose="02070309020205020404" pitchFamily="49" charset="0"/>
              </a:rPr>
              <a:t>x</a:t>
            </a:r>
            <a:r>
              <a:rPr lang="zh-CN" altLang="en-US" sz="1600" kern="1200" dirty="0">
                <a:solidFill>
                  <a:prstClr val="black"/>
                </a:solidFill>
                <a:latin typeface="Courier New" panose="02070309020205020404" pitchFamily="49" charset="0"/>
                <a:cs typeface="Courier New" panose="02070309020205020404" pitchFamily="49" charset="0"/>
              </a:rPr>
              <a:t>值</a:t>
            </a:r>
            <a:r>
              <a:rPr lang="en-US" sz="1600" kern="1200" dirty="0">
                <a:solidFill>
                  <a:prstClr val="black"/>
                </a:solidFill>
                <a:latin typeface="Calibri"/>
              </a:rPr>
              <a:t> (</a:t>
            </a:r>
            <a:r>
              <a:rPr lang="en-US" sz="1600" kern="1200" dirty="0" err="1">
                <a:solidFill>
                  <a:prstClr val="black"/>
                </a:solidFill>
                <a:latin typeface="Calibri"/>
              </a:rPr>
              <a:t>eg.</a:t>
            </a:r>
            <a:r>
              <a:rPr lang="en-US" sz="1600" kern="1200" dirty="0">
                <a:solidFill>
                  <a:prstClr val="black"/>
                </a:solidFill>
                <a:latin typeface="Calibri"/>
              </a:rPr>
              <a:t> ~10KB/s)</a:t>
            </a:r>
          </a:p>
        </p:txBody>
      </p:sp>
      <p:sp>
        <p:nvSpPr>
          <p:cNvPr id="6" name="TextBox 5">
            <a:extLst>
              <a:ext uri="{FF2B5EF4-FFF2-40B4-BE49-F238E27FC236}">
                <a16:creationId xmlns:a16="http://schemas.microsoft.com/office/drawing/2014/main" id="{1CBA0A9B-71CA-4478-85B9-0A725314195A}"/>
              </a:ext>
            </a:extLst>
          </p:cNvPr>
          <p:cNvSpPr txBox="1"/>
          <p:nvPr/>
        </p:nvSpPr>
        <p:spPr>
          <a:xfrm>
            <a:off x="213406" y="1630401"/>
            <a:ext cx="4677507" cy="744433"/>
          </a:xfrm>
          <a:prstGeom prst="rect">
            <a:avLst/>
          </a:prstGeom>
          <a:noFill/>
        </p:spPr>
        <p:txBody>
          <a:bodyPr wrap="square" lIns="68579" tIns="34289" rIns="68579" bIns="34289" rtlCol="0">
            <a:spAutoFit/>
          </a:bodyPr>
          <a:lstStyle/>
          <a:p>
            <a:pPr defTabSz="685783">
              <a:lnSpc>
                <a:spcPct val="125000"/>
              </a:lnSpc>
              <a:buClrTx/>
            </a:pPr>
            <a:r>
              <a:rPr lang="en-US" sz="1800" kern="1200" dirty="0">
                <a:solidFill>
                  <a:prstClr val="black"/>
                </a:solidFill>
                <a:latin typeface="Courier New" panose="02070309020205020404" pitchFamily="49" charset="0"/>
                <a:ea typeface="+mn-ea"/>
                <a:cs typeface="Courier New" panose="02070309020205020404" pitchFamily="49" charset="0"/>
              </a:rPr>
              <a:t>if (x &lt; array1_size)</a:t>
            </a:r>
          </a:p>
          <a:p>
            <a:pPr defTabSz="685783">
              <a:lnSpc>
                <a:spcPct val="125000"/>
              </a:lnSpc>
              <a:buClrTx/>
            </a:pPr>
            <a:r>
              <a:rPr lang="en-US" sz="1800" kern="1200" dirty="0">
                <a:solidFill>
                  <a:prstClr val="black"/>
                </a:solidFill>
                <a:latin typeface="Courier New" panose="02070309020205020404" pitchFamily="49" charset="0"/>
                <a:ea typeface="+mn-ea"/>
                <a:cs typeface="Courier New" panose="02070309020205020404" pitchFamily="49" charset="0"/>
              </a:rPr>
              <a:t>   y = array2[array1[x]*4096];</a:t>
            </a:r>
          </a:p>
        </p:txBody>
      </p:sp>
      <p:sp>
        <p:nvSpPr>
          <p:cNvPr id="7" name="Right Brace 6">
            <a:extLst>
              <a:ext uri="{FF2B5EF4-FFF2-40B4-BE49-F238E27FC236}">
                <a16:creationId xmlns:a16="http://schemas.microsoft.com/office/drawing/2014/main" id="{79BEA67F-D350-4770-A1EE-EDE7B8401FA7}"/>
              </a:ext>
            </a:extLst>
          </p:cNvPr>
          <p:cNvSpPr/>
          <p:nvPr/>
        </p:nvSpPr>
        <p:spPr>
          <a:xfrm>
            <a:off x="6582879" y="3449503"/>
            <a:ext cx="114299" cy="2452583"/>
          </a:xfrm>
          <a:prstGeom prst="rightBrace">
            <a:avLst>
              <a:gd name="adj1" fmla="val 49999"/>
              <a:gd name="adj2" fmla="val 50000"/>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txBody>
          <a:bodyPr wrap="none" lIns="68579" tIns="34289" rIns="68579" bIns="34289" rtlCol="0" anchor="ctr"/>
          <a:lstStyle/>
          <a:p>
            <a:pPr algn="ctr" defTabSz="685783">
              <a:buClrTx/>
            </a:pPr>
            <a:endParaRPr lang="en-US" kern="1200">
              <a:solidFill>
                <a:prstClr val="black"/>
              </a:solidFill>
              <a:latin typeface="Calibri"/>
            </a:endParaRPr>
          </a:p>
        </p:txBody>
      </p:sp>
      <p:sp>
        <p:nvSpPr>
          <p:cNvPr id="8" name="Rectangle 7">
            <a:extLst>
              <a:ext uri="{FF2B5EF4-FFF2-40B4-BE49-F238E27FC236}">
                <a16:creationId xmlns:a16="http://schemas.microsoft.com/office/drawing/2014/main" id="{D461B170-69D2-42C5-A4A7-C765424DCE53}"/>
              </a:ext>
            </a:extLst>
          </p:cNvPr>
          <p:cNvSpPr/>
          <p:nvPr/>
        </p:nvSpPr>
        <p:spPr>
          <a:xfrm>
            <a:off x="5164302" y="3453765"/>
            <a:ext cx="1414210" cy="2452584"/>
          </a:xfrm>
          <a:prstGeom prst="rect">
            <a:avLst/>
          </a:prstGeom>
          <a:solidFill>
            <a:srgbClr val="FF99CC"/>
          </a:solidFill>
        </p:spPr>
        <p:txBody>
          <a:bodyPr wrap="none" lIns="68579" tIns="34289" rIns="68579" bIns="34289" rtlCol="0">
            <a:noAutofit/>
          </a:bodyPr>
          <a:lstStyle/>
          <a:p>
            <a:pPr algn="ctr" defTabSz="685783">
              <a:buClrTx/>
              <a:tabLst>
                <a:tab pos="257168" algn="l"/>
              </a:tabLst>
            </a:pPr>
            <a:endParaRPr lang="en-US" kern="1200">
              <a:solidFill>
                <a:prstClr val="black">
                  <a:lumMod val="75000"/>
                  <a:lumOff val="25000"/>
                </a:prstClr>
              </a:solidFill>
              <a:latin typeface="Calibri"/>
              <a:ea typeface="+mn-ea"/>
              <a:cs typeface="+mn-cs"/>
            </a:endParaRPr>
          </a:p>
        </p:txBody>
      </p:sp>
      <p:sp>
        <p:nvSpPr>
          <p:cNvPr id="9" name="Rectangle 8">
            <a:extLst>
              <a:ext uri="{FF2B5EF4-FFF2-40B4-BE49-F238E27FC236}">
                <a16:creationId xmlns:a16="http://schemas.microsoft.com/office/drawing/2014/main" id="{C87CC23E-D689-42CB-AB6E-061E8B6971A1}"/>
              </a:ext>
            </a:extLst>
          </p:cNvPr>
          <p:cNvSpPr/>
          <p:nvPr/>
        </p:nvSpPr>
        <p:spPr>
          <a:xfrm>
            <a:off x="5164303" y="2225703"/>
            <a:ext cx="2373583" cy="174197"/>
          </a:xfrm>
          <a:prstGeom prst="rect">
            <a:avLst/>
          </a:prstGeom>
          <a:solidFill>
            <a:srgbClr val="FF99CC"/>
          </a:solidFill>
        </p:spPr>
        <p:txBody>
          <a:bodyPr wrap="none" lIns="68579" tIns="34289" rIns="68579" bIns="34289" rtlCol="0">
            <a:noAutofit/>
          </a:bodyPr>
          <a:lstStyle/>
          <a:p>
            <a:pPr algn="ctr" defTabSz="685783">
              <a:buClrTx/>
              <a:tabLst>
                <a:tab pos="257168" algn="l"/>
              </a:tabLst>
            </a:pPr>
            <a:endParaRPr lang="en-US" kern="1200">
              <a:solidFill>
                <a:prstClr val="black">
                  <a:lumMod val="75000"/>
                  <a:lumOff val="25000"/>
                </a:prstClr>
              </a:solidFill>
              <a:latin typeface="Calibri"/>
              <a:ea typeface="+mn-ea"/>
              <a:cs typeface="+mn-cs"/>
            </a:endParaRPr>
          </a:p>
        </p:txBody>
      </p:sp>
      <p:sp>
        <p:nvSpPr>
          <p:cNvPr id="10" name="Rectangle 9">
            <a:extLst>
              <a:ext uri="{FF2B5EF4-FFF2-40B4-BE49-F238E27FC236}">
                <a16:creationId xmlns:a16="http://schemas.microsoft.com/office/drawing/2014/main" id="{4D8626D1-60A2-436C-9EA1-67267F51C559}"/>
              </a:ext>
            </a:extLst>
          </p:cNvPr>
          <p:cNvSpPr/>
          <p:nvPr/>
        </p:nvSpPr>
        <p:spPr>
          <a:xfrm>
            <a:off x="5485142" y="3154754"/>
            <a:ext cx="1483949" cy="174198"/>
          </a:xfrm>
          <a:prstGeom prst="rect">
            <a:avLst/>
          </a:prstGeom>
          <a:solidFill>
            <a:srgbClr val="FFFF00"/>
          </a:solidFill>
        </p:spPr>
        <p:txBody>
          <a:bodyPr wrap="none" lIns="68579" tIns="34289" rIns="68579" bIns="34289" rtlCol="0">
            <a:noAutofit/>
          </a:bodyPr>
          <a:lstStyle/>
          <a:p>
            <a:pPr algn="ctr" defTabSz="685783">
              <a:buClrTx/>
              <a:tabLst>
                <a:tab pos="257168" algn="l"/>
              </a:tabLst>
            </a:pPr>
            <a:endParaRPr lang="en-US" kern="1200">
              <a:solidFill>
                <a:prstClr val="black">
                  <a:lumMod val="75000"/>
                  <a:lumOff val="25000"/>
                </a:prstClr>
              </a:solidFill>
              <a:latin typeface="Calibri"/>
              <a:ea typeface="+mn-ea"/>
              <a:cs typeface="+mn-cs"/>
            </a:endParaRPr>
          </a:p>
        </p:txBody>
      </p:sp>
      <p:sp>
        <p:nvSpPr>
          <p:cNvPr id="11" name="Rectangle 10">
            <a:extLst>
              <a:ext uri="{FF2B5EF4-FFF2-40B4-BE49-F238E27FC236}">
                <a16:creationId xmlns:a16="http://schemas.microsoft.com/office/drawing/2014/main" id="{AFCA08CF-E4B6-41D3-B33E-4D543859A50E}"/>
              </a:ext>
            </a:extLst>
          </p:cNvPr>
          <p:cNvSpPr/>
          <p:nvPr/>
        </p:nvSpPr>
        <p:spPr>
          <a:xfrm>
            <a:off x="5157794" y="4447222"/>
            <a:ext cx="1421085" cy="174364"/>
          </a:xfrm>
          <a:prstGeom prst="rect">
            <a:avLst/>
          </a:prstGeom>
          <a:solidFill>
            <a:srgbClr val="FFFF00"/>
          </a:solidFill>
        </p:spPr>
        <p:txBody>
          <a:bodyPr wrap="none" lIns="68579" tIns="34289" rIns="68579" bIns="34289" rtlCol="0">
            <a:noAutofit/>
          </a:bodyPr>
          <a:lstStyle/>
          <a:p>
            <a:pPr algn="ctr" defTabSz="685783">
              <a:buClrTx/>
              <a:tabLst>
                <a:tab pos="257168" algn="l"/>
              </a:tabLst>
            </a:pPr>
            <a:endParaRPr lang="en-US" kern="1200">
              <a:solidFill>
                <a:prstClr val="black">
                  <a:lumMod val="75000"/>
                  <a:lumOff val="25000"/>
                </a:prstClr>
              </a:solidFill>
              <a:latin typeface="Calibri"/>
              <a:ea typeface="+mn-ea"/>
              <a:cs typeface="+mn-cs"/>
            </a:endParaRPr>
          </a:p>
        </p:txBody>
      </p:sp>
      <p:sp>
        <p:nvSpPr>
          <p:cNvPr id="12" name="TextBox 11">
            <a:extLst>
              <a:ext uri="{FF2B5EF4-FFF2-40B4-BE49-F238E27FC236}">
                <a16:creationId xmlns:a16="http://schemas.microsoft.com/office/drawing/2014/main" id="{F68A5DCB-3C12-4774-BA5E-EC90A78294B5}"/>
              </a:ext>
            </a:extLst>
          </p:cNvPr>
          <p:cNvSpPr txBox="1"/>
          <p:nvPr/>
        </p:nvSpPr>
        <p:spPr>
          <a:xfrm>
            <a:off x="5034178" y="1809128"/>
            <a:ext cx="3855711" cy="4008788"/>
          </a:xfrm>
          <a:prstGeom prst="rect">
            <a:avLst/>
          </a:prstGeom>
          <a:noFill/>
        </p:spPr>
        <p:txBody>
          <a:bodyPr wrap="square" lIns="68579" tIns="34289" rIns="68579" bIns="34289" rtlCol="0">
            <a:spAutoFit/>
          </a:bodyPr>
          <a:lstStyle/>
          <a:p>
            <a:pPr marL="84533" defTabSz="685783">
              <a:buClrTx/>
              <a:tabLst>
                <a:tab pos="385754" algn="l"/>
              </a:tabLst>
            </a:pPr>
            <a:r>
              <a:rPr lang="en-US" sz="1800" b="1" kern="1200" dirty="0">
                <a:solidFill>
                  <a:prstClr val="black">
                    <a:lumMod val="75000"/>
                    <a:lumOff val="25000"/>
                  </a:prstClr>
                </a:solidFill>
                <a:latin typeface="Calibri"/>
                <a:ea typeface="+mn-ea"/>
                <a:cs typeface="+mn-cs"/>
              </a:rPr>
              <a:t>Memory &amp; Cache Status</a:t>
            </a:r>
          </a:p>
          <a:p>
            <a:pPr marL="84533" defTabSz="685783">
              <a:buClrTx/>
              <a:tabLst>
                <a:tab pos="385754" algn="l"/>
              </a:tabLst>
            </a:pPr>
            <a:endParaRPr lang="en-US" sz="500" kern="1200" dirty="0">
              <a:solidFill>
                <a:prstClr val="black">
                  <a:lumMod val="75000"/>
                  <a:lumOff val="25000"/>
                </a:prstClr>
              </a:solidFill>
              <a:latin typeface="Courier New" panose="02070309020205020404" pitchFamily="49" charset="0"/>
              <a:ea typeface="+mn-ea"/>
              <a:cs typeface="Courier New" panose="02070309020205020404" pitchFamily="49" charset="0"/>
            </a:endParaRPr>
          </a:p>
          <a:p>
            <a:pPr marL="84533" defTabSz="685783">
              <a:buClrTx/>
              <a:tabLst>
                <a:tab pos="385754" algn="l"/>
              </a:tabLst>
            </a:pPr>
            <a:r>
              <a:rPr lang="en-US" sz="1400" kern="1200" dirty="0">
                <a:solidFill>
                  <a:prstClr val="black">
                    <a:lumMod val="75000"/>
                    <a:lumOff val="25000"/>
                  </a:prstClr>
                </a:solidFill>
                <a:latin typeface="Courier New" panose="02070309020205020404" pitchFamily="49" charset="0"/>
                <a:ea typeface="+mn-ea"/>
                <a:cs typeface="Courier New" panose="02070309020205020404" pitchFamily="49" charset="0"/>
              </a:rPr>
              <a:t>array1_size	= 00000008</a:t>
            </a:r>
          </a:p>
          <a:p>
            <a:pPr marL="84533" defTabSz="685783">
              <a:buClrTx/>
              <a:tabLst>
                <a:tab pos="385754" algn="l"/>
              </a:tabLst>
            </a:pPr>
            <a:endParaRPr lang="en-US" sz="800" kern="1200" dirty="0">
              <a:solidFill>
                <a:prstClr val="black">
                  <a:lumMod val="75000"/>
                  <a:lumOff val="25000"/>
                </a:prstClr>
              </a:solidFill>
              <a:latin typeface="Calibri"/>
              <a:ea typeface="+mn-ea"/>
              <a:cs typeface="+mn-cs"/>
            </a:endParaRPr>
          </a:p>
          <a:p>
            <a:pPr marL="84533" defTabSz="685783">
              <a:buClrTx/>
              <a:tabLst>
                <a:tab pos="385754" algn="l"/>
              </a:tabLst>
            </a:pPr>
            <a:r>
              <a:rPr lang="zh-CN" altLang="en-US" sz="1400" kern="1200" dirty="0">
                <a:solidFill>
                  <a:prstClr val="black">
                    <a:lumMod val="75000"/>
                    <a:lumOff val="25000"/>
                  </a:prstClr>
                </a:solidFill>
                <a:latin typeface="Calibri"/>
                <a:ea typeface="+mn-ea"/>
              </a:rPr>
              <a:t>以</a:t>
            </a:r>
            <a:r>
              <a:rPr lang="en-US" altLang="zh-CN" sz="1400" kern="1200" dirty="0">
                <a:solidFill>
                  <a:prstClr val="black"/>
                </a:solidFill>
                <a:latin typeface="Courier New" panose="02070309020205020404" pitchFamily="49" charset="0"/>
                <a:ea typeface="+mn-ea"/>
                <a:cs typeface="Courier New" panose="02070309020205020404" pitchFamily="49" charset="0"/>
              </a:rPr>
              <a:t>array1</a:t>
            </a:r>
            <a:r>
              <a:rPr lang="en-US" altLang="zh-CN" sz="1400" kern="1200" dirty="0">
                <a:solidFill>
                  <a:prstClr val="black">
                    <a:lumMod val="75000"/>
                    <a:lumOff val="25000"/>
                  </a:prstClr>
                </a:solidFill>
                <a:latin typeface="Calibri"/>
                <a:ea typeface="+mn-ea"/>
              </a:rPr>
              <a:t> </a:t>
            </a:r>
            <a:r>
              <a:rPr lang="zh-CN" altLang="en-US" sz="1400" kern="1200" dirty="0">
                <a:solidFill>
                  <a:prstClr val="black">
                    <a:lumMod val="75000"/>
                    <a:lumOff val="25000"/>
                  </a:prstClr>
                </a:solidFill>
                <a:latin typeface="Calibri"/>
                <a:ea typeface="+mn-ea"/>
              </a:rPr>
              <a:t>为首地址的内存空间</a:t>
            </a:r>
            <a:r>
              <a:rPr lang="en-US" altLang="zh-CN" sz="1400" kern="1200" dirty="0">
                <a:solidFill>
                  <a:prstClr val="black">
                    <a:lumMod val="75000"/>
                    <a:lumOff val="25000"/>
                  </a:prstClr>
                </a:solidFill>
                <a:latin typeface="Calibri"/>
                <a:ea typeface="+mn-ea"/>
              </a:rPr>
              <a:t>:</a:t>
            </a:r>
            <a:endParaRPr lang="en-US" altLang="zh-CN" sz="1400" kern="1200" dirty="0">
              <a:solidFill>
                <a:prstClr val="black"/>
              </a:solidFill>
              <a:latin typeface="Courier New" panose="02070309020205020404" pitchFamily="49" charset="0"/>
              <a:ea typeface="+mn-ea"/>
              <a:cs typeface="Courier New" panose="02070309020205020404" pitchFamily="49" charset="0"/>
            </a:endParaRPr>
          </a:p>
          <a:p>
            <a:pPr marL="84533" defTabSz="685783">
              <a:buClrTx/>
              <a:tabLst>
                <a:tab pos="385754" algn="l"/>
              </a:tabLst>
            </a:pPr>
            <a:r>
              <a:rPr lang="en-US" altLang="zh-CN" sz="1400" kern="1200" dirty="0">
                <a:solidFill>
                  <a:prstClr val="black">
                    <a:lumMod val="75000"/>
                    <a:lumOff val="25000"/>
                  </a:prstClr>
                </a:solidFill>
                <a:latin typeface="Calibri"/>
                <a:ea typeface="+mn-ea"/>
              </a:rPr>
              <a:t>	8 </a:t>
            </a:r>
            <a:r>
              <a:rPr lang="zh-CN" altLang="en-US" sz="1400" kern="1200" dirty="0">
                <a:solidFill>
                  <a:prstClr val="black">
                    <a:lumMod val="75000"/>
                    <a:lumOff val="25000"/>
                  </a:prstClr>
                </a:solidFill>
                <a:latin typeface="Calibri"/>
                <a:ea typeface="+mn-ea"/>
              </a:rPr>
              <a:t>字节数据</a:t>
            </a:r>
            <a:r>
              <a:rPr lang="en-US" altLang="zh-CN" sz="1400" kern="1200" dirty="0">
                <a:solidFill>
                  <a:prstClr val="black">
                    <a:lumMod val="75000"/>
                    <a:lumOff val="25000"/>
                  </a:prstClr>
                </a:solidFill>
                <a:latin typeface="Calibri"/>
                <a:ea typeface="+mn-ea"/>
              </a:rPr>
              <a:t>(</a:t>
            </a:r>
            <a:r>
              <a:rPr lang="zh-CN" altLang="en-US" sz="1400" kern="1200" dirty="0">
                <a:solidFill>
                  <a:prstClr val="black">
                    <a:lumMod val="75000"/>
                    <a:lumOff val="25000"/>
                  </a:prstClr>
                </a:solidFill>
                <a:latin typeface="Calibri"/>
                <a:ea typeface="+mn-ea"/>
              </a:rPr>
              <a:t>用户合法访问数据</a:t>
            </a:r>
            <a:r>
              <a:rPr lang="en-US" altLang="zh-CN" sz="1400" kern="1200" dirty="0">
                <a:solidFill>
                  <a:prstClr val="black">
                    <a:lumMod val="75000"/>
                    <a:lumOff val="25000"/>
                  </a:prstClr>
                </a:solidFill>
                <a:latin typeface="Calibri"/>
                <a:ea typeface="+mn-ea"/>
              </a:rPr>
              <a:t>)</a:t>
            </a:r>
            <a:br>
              <a:rPr lang="en-US" altLang="zh-CN" sz="1400" kern="1200" dirty="0">
                <a:solidFill>
                  <a:prstClr val="black"/>
                </a:solidFill>
                <a:latin typeface="Courier New" panose="02070309020205020404" pitchFamily="49" charset="0"/>
                <a:ea typeface="+mn-ea"/>
                <a:cs typeface="Courier New" panose="02070309020205020404" pitchFamily="49" charset="0"/>
              </a:rPr>
            </a:br>
            <a:r>
              <a:rPr lang="en-US" altLang="zh-CN" sz="1400" kern="1200" dirty="0">
                <a:solidFill>
                  <a:prstClr val="black"/>
                </a:solidFill>
                <a:latin typeface="Courier New" panose="02070309020205020404" pitchFamily="49" charset="0"/>
                <a:ea typeface="+mn-ea"/>
                <a:cs typeface="Courier New" panose="02070309020205020404" pitchFamily="49" charset="0"/>
              </a:rPr>
              <a:t>	</a:t>
            </a:r>
            <a:r>
              <a:rPr lang="en-US" altLang="zh-CN" sz="1400" kern="1200" dirty="0">
                <a:solidFill>
                  <a:prstClr val="black">
                    <a:lumMod val="75000"/>
                    <a:lumOff val="25000"/>
                  </a:prstClr>
                </a:solidFill>
                <a:latin typeface="Calibri"/>
                <a:ea typeface="+mn-ea"/>
              </a:rPr>
              <a:t>[… </a:t>
            </a:r>
            <a:r>
              <a:rPr lang="zh-CN" altLang="en-US" sz="1400" kern="1200" dirty="0">
                <a:solidFill>
                  <a:prstClr val="black">
                    <a:lumMod val="75000"/>
                    <a:lumOff val="25000"/>
                  </a:prstClr>
                </a:solidFill>
                <a:latin typeface="Calibri"/>
                <a:ea typeface="+mn-ea"/>
              </a:rPr>
              <a:t>大于</a:t>
            </a:r>
            <a:r>
              <a:rPr lang="en-US" altLang="zh-CN" sz="1400" kern="1200" dirty="0">
                <a:solidFill>
                  <a:prstClr val="black">
                    <a:lumMod val="75000"/>
                    <a:lumOff val="25000"/>
                  </a:prstClr>
                </a:solidFill>
                <a:latin typeface="Calibri"/>
                <a:ea typeface="+mn-ea"/>
              </a:rPr>
              <a:t>8</a:t>
            </a:r>
            <a:r>
              <a:rPr lang="zh-CN" altLang="en-US" sz="1400" kern="1200" dirty="0">
                <a:solidFill>
                  <a:prstClr val="black">
                    <a:lumMod val="75000"/>
                    <a:lumOff val="25000"/>
                  </a:prstClr>
                </a:solidFill>
                <a:latin typeface="Calibri"/>
                <a:ea typeface="+mn-ea"/>
              </a:rPr>
              <a:t>字节内存处（</a:t>
            </a:r>
            <a:r>
              <a:rPr lang="en-US" altLang="zh-CN" sz="1400" kern="1200" dirty="0">
                <a:solidFill>
                  <a:srgbClr val="C00000"/>
                </a:solidFill>
                <a:latin typeface="Courier New" panose="02070309020205020404" pitchFamily="49" charset="0"/>
                <a:ea typeface="+mn-ea"/>
                <a:cs typeface="Courier New" panose="02070309020205020404" pitchFamily="49" charset="0"/>
              </a:rPr>
              <a:t>array1</a:t>
            </a:r>
            <a:r>
              <a:rPr lang="en-US" altLang="zh-CN" sz="1400" kern="1200" dirty="0">
                <a:solidFill>
                  <a:srgbClr val="C00000"/>
                </a:solidFill>
                <a:latin typeface="Calibri"/>
                <a:ea typeface="+mn-ea"/>
              </a:rPr>
              <a:t> </a:t>
            </a:r>
            <a:r>
              <a:rPr lang="en-US" altLang="zh-CN" sz="1400" kern="1200" dirty="0" err="1">
                <a:solidFill>
                  <a:srgbClr val="C00000"/>
                </a:solidFill>
                <a:latin typeface="Calibri"/>
                <a:ea typeface="+mn-ea"/>
              </a:rPr>
              <a:t>base+N</a:t>
            </a:r>
            <a:r>
              <a:rPr lang="zh-CN" altLang="en-US" sz="1400" kern="1200" dirty="0">
                <a:solidFill>
                  <a:srgbClr val="C00000"/>
                </a:solidFill>
                <a:latin typeface="Calibri"/>
                <a:ea typeface="+mn-ea"/>
              </a:rPr>
              <a:t>）</a:t>
            </a:r>
            <a:r>
              <a:rPr lang="en-US" altLang="zh-CN" sz="1400" kern="1200" dirty="0">
                <a:solidFill>
                  <a:prstClr val="black">
                    <a:lumMod val="75000"/>
                    <a:lumOff val="25000"/>
                  </a:prstClr>
                </a:solidFill>
                <a:latin typeface="Calibri"/>
                <a:ea typeface="+mn-ea"/>
              </a:rPr>
              <a:t>…] </a:t>
            </a:r>
          </a:p>
          <a:p>
            <a:pPr marL="84533" defTabSz="685783">
              <a:buClrTx/>
              <a:tabLst>
                <a:tab pos="385754" algn="l"/>
              </a:tabLst>
            </a:pPr>
            <a:r>
              <a:rPr lang="en-US" altLang="zh-CN" sz="1400" b="1" kern="1200" dirty="0">
                <a:solidFill>
                  <a:srgbClr val="C00000"/>
                </a:solidFill>
                <a:latin typeface="Courier New" panose="02070309020205020404" pitchFamily="49" charset="0"/>
                <a:ea typeface="+mn-ea"/>
                <a:cs typeface="Courier New" panose="02070309020205020404" pitchFamily="49" charset="0"/>
              </a:rPr>
              <a:t>	05</a:t>
            </a:r>
            <a:r>
              <a:rPr lang="en-US" altLang="zh-CN" sz="1400" kern="1200" dirty="0">
                <a:solidFill>
                  <a:prstClr val="black"/>
                </a:solidFill>
                <a:latin typeface="Courier New" panose="02070309020205020404" pitchFamily="49" charset="0"/>
                <a:ea typeface="+mn-ea"/>
                <a:cs typeface="Courier New" panose="02070309020205020404" pitchFamily="49" charset="0"/>
              </a:rPr>
              <a:t> F1 98 CC 90...</a:t>
            </a:r>
            <a:r>
              <a:rPr lang="en-US" altLang="zh-CN" sz="1400" kern="1200" dirty="0">
                <a:solidFill>
                  <a:prstClr val="black"/>
                </a:solidFill>
                <a:latin typeface="Courier New" panose="02070309020205020404" pitchFamily="49" charset="0"/>
                <a:ea typeface="+mn-ea"/>
                <a:cs typeface="Courier New" panose="02070309020205020404" pitchFamily="49" charset="0"/>
                <a:sym typeface="Wingdings" panose="05000000000000000000" pitchFamily="2" charset="2"/>
              </a:rPr>
              <a:t>(</a:t>
            </a:r>
            <a:r>
              <a:rPr lang="en-US" altLang="zh-CN" sz="1400" kern="1200" dirty="0">
                <a:solidFill>
                  <a:prstClr val="black">
                    <a:lumMod val="75000"/>
                    <a:lumOff val="25000"/>
                  </a:prstClr>
                </a:solidFill>
                <a:latin typeface="Calibri"/>
                <a:ea typeface="+mn-ea"/>
              </a:rPr>
              <a:t>secret)</a:t>
            </a:r>
          </a:p>
          <a:p>
            <a:pPr marL="84533" defTabSz="685783">
              <a:buClrTx/>
              <a:tabLst>
                <a:tab pos="385754" algn="l"/>
              </a:tabLst>
            </a:pPr>
            <a:endParaRPr lang="en-US" sz="1100" kern="1200" dirty="0">
              <a:solidFill>
                <a:prstClr val="black">
                  <a:lumMod val="75000"/>
                  <a:lumOff val="25000"/>
                </a:prstClr>
              </a:solidFill>
              <a:latin typeface="Calibri"/>
              <a:ea typeface="+mn-ea"/>
              <a:cs typeface="+mn-cs"/>
            </a:endParaRPr>
          </a:p>
          <a:p>
            <a:pPr marL="84533" defTabSz="685783">
              <a:buClrTx/>
              <a:tabLst>
                <a:tab pos="385754" algn="l"/>
              </a:tabLst>
            </a:pPr>
            <a:r>
              <a:rPr lang="en-US" sz="1200" kern="1200" dirty="0">
                <a:solidFill>
                  <a:prstClr val="black">
                    <a:lumMod val="75000"/>
                    <a:lumOff val="25000"/>
                  </a:prstClr>
                </a:solidFill>
                <a:latin typeface="Courier New" panose="02070309020205020404" pitchFamily="49" charset="0"/>
                <a:ea typeface="+mn-ea"/>
                <a:cs typeface="Courier New" panose="02070309020205020404" pitchFamily="49" charset="0"/>
              </a:rPr>
              <a:t>array2[ 0*4096]</a:t>
            </a:r>
          </a:p>
          <a:p>
            <a:pPr marL="84533" defTabSz="685783">
              <a:buClrTx/>
              <a:tabLst>
                <a:tab pos="385754" algn="l"/>
              </a:tabLst>
            </a:pPr>
            <a:r>
              <a:rPr lang="en-US" sz="1200" kern="1200" dirty="0">
                <a:solidFill>
                  <a:prstClr val="black">
                    <a:lumMod val="75000"/>
                    <a:lumOff val="25000"/>
                  </a:prstClr>
                </a:solidFill>
                <a:latin typeface="Courier New" panose="02070309020205020404" pitchFamily="49" charset="0"/>
                <a:ea typeface="+mn-ea"/>
                <a:cs typeface="Courier New" panose="02070309020205020404" pitchFamily="49" charset="0"/>
              </a:rPr>
              <a:t>array2[ 1*4096]</a:t>
            </a:r>
          </a:p>
          <a:p>
            <a:pPr marL="84533" defTabSz="685783">
              <a:buClrTx/>
              <a:tabLst>
                <a:tab pos="385754" algn="l"/>
              </a:tabLst>
            </a:pPr>
            <a:r>
              <a:rPr lang="en-US" sz="1200" kern="1200" dirty="0">
                <a:solidFill>
                  <a:prstClr val="black">
                    <a:lumMod val="75000"/>
                    <a:lumOff val="25000"/>
                  </a:prstClr>
                </a:solidFill>
                <a:latin typeface="Courier New" panose="02070309020205020404" pitchFamily="49" charset="0"/>
                <a:ea typeface="+mn-ea"/>
                <a:cs typeface="Courier New" panose="02070309020205020404" pitchFamily="49" charset="0"/>
              </a:rPr>
              <a:t>array2[ 2*4096]</a:t>
            </a:r>
          </a:p>
          <a:p>
            <a:pPr marL="84533" defTabSz="685783">
              <a:buClrTx/>
              <a:tabLst>
                <a:tab pos="385754" algn="l"/>
              </a:tabLst>
            </a:pPr>
            <a:r>
              <a:rPr lang="en-US" sz="1200" kern="1200" dirty="0">
                <a:solidFill>
                  <a:prstClr val="black">
                    <a:lumMod val="75000"/>
                    <a:lumOff val="25000"/>
                  </a:prstClr>
                </a:solidFill>
                <a:latin typeface="Courier New" panose="02070309020205020404" pitchFamily="49" charset="0"/>
                <a:ea typeface="+mn-ea"/>
                <a:cs typeface="Courier New" panose="02070309020205020404" pitchFamily="49" charset="0"/>
              </a:rPr>
              <a:t>array2[ 3*4096]</a:t>
            </a:r>
          </a:p>
          <a:p>
            <a:pPr marL="84533" defTabSz="685783">
              <a:buClrTx/>
              <a:tabLst>
                <a:tab pos="385754" algn="l"/>
              </a:tabLst>
            </a:pPr>
            <a:r>
              <a:rPr lang="en-US" sz="1200" kern="1200" dirty="0">
                <a:solidFill>
                  <a:prstClr val="black">
                    <a:lumMod val="75000"/>
                    <a:lumOff val="25000"/>
                  </a:prstClr>
                </a:solidFill>
                <a:latin typeface="Courier New" panose="02070309020205020404" pitchFamily="49" charset="0"/>
                <a:ea typeface="+mn-ea"/>
                <a:cs typeface="Courier New" panose="02070309020205020404" pitchFamily="49" charset="0"/>
              </a:rPr>
              <a:t>array2[ 4*4096]</a:t>
            </a:r>
          </a:p>
          <a:p>
            <a:pPr marL="84533" defTabSz="685783">
              <a:buClrTx/>
              <a:tabLst>
                <a:tab pos="385754" algn="l"/>
              </a:tabLst>
            </a:pPr>
            <a:r>
              <a:rPr lang="en-US" sz="1200" kern="1200" dirty="0">
                <a:solidFill>
                  <a:prstClr val="black">
                    <a:lumMod val="75000"/>
                    <a:lumOff val="25000"/>
                  </a:prstClr>
                </a:solidFill>
                <a:latin typeface="Courier New" panose="02070309020205020404" pitchFamily="49" charset="0"/>
                <a:ea typeface="+mn-ea"/>
                <a:cs typeface="Courier New" panose="02070309020205020404" pitchFamily="49" charset="0"/>
              </a:rPr>
              <a:t>array2[ 5*4096]</a:t>
            </a:r>
          </a:p>
          <a:p>
            <a:pPr marL="84533" defTabSz="685783">
              <a:buClrTx/>
              <a:tabLst>
                <a:tab pos="385754" algn="l"/>
              </a:tabLst>
            </a:pPr>
            <a:r>
              <a:rPr lang="en-US" sz="1200" kern="1200" dirty="0">
                <a:solidFill>
                  <a:prstClr val="black">
                    <a:lumMod val="75000"/>
                    <a:lumOff val="25000"/>
                  </a:prstClr>
                </a:solidFill>
                <a:latin typeface="Courier New" panose="02070309020205020404" pitchFamily="49" charset="0"/>
                <a:ea typeface="+mn-ea"/>
                <a:cs typeface="Courier New" panose="02070309020205020404" pitchFamily="49" charset="0"/>
              </a:rPr>
              <a:t>array2[ 6*4096]</a:t>
            </a:r>
          </a:p>
          <a:p>
            <a:pPr marL="84533" defTabSz="685783">
              <a:buClrTx/>
              <a:tabLst>
                <a:tab pos="385754" algn="l"/>
              </a:tabLst>
            </a:pPr>
            <a:r>
              <a:rPr lang="en-US" sz="1200" kern="1200" dirty="0">
                <a:solidFill>
                  <a:prstClr val="black">
                    <a:lumMod val="75000"/>
                    <a:lumOff val="25000"/>
                  </a:prstClr>
                </a:solidFill>
                <a:latin typeface="Courier New" panose="02070309020205020404" pitchFamily="49" charset="0"/>
                <a:ea typeface="+mn-ea"/>
                <a:cs typeface="Courier New" panose="02070309020205020404" pitchFamily="49" charset="0"/>
              </a:rPr>
              <a:t>array2[ 7*4096]</a:t>
            </a:r>
          </a:p>
          <a:p>
            <a:pPr marL="84533" defTabSz="685783">
              <a:buClrTx/>
              <a:tabLst>
                <a:tab pos="385754" algn="l"/>
              </a:tabLst>
            </a:pPr>
            <a:r>
              <a:rPr lang="en-US" sz="1200" kern="1200" dirty="0">
                <a:solidFill>
                  <a:prstClr val="black">
                    <a:lumMod val="75000"/>
                    <a:lumOff val="25000"/>
                  </a:prstClr>
                </a:solidFill>
                <a:latin typeface="Courier New" panose="02070309020205020404" pitchFamily="49" charset="0"/>
                <a:ea typeface="+mn-ea"/>
                <a:cs typeface="Courier New" panose="02070309020205020404" pitchFamily="49" charset="0"/>
              </a:rPr>
              <a:t>array2[ 8*4096]</a:t>
            </a:r>
          </a:p>
          <a:p>
            <a:pPr marL="84533" defTabSz="685783">
              <a:buClrTx/>
              <a:tabLst>
                <a:tab pos="385754" algn="l"/>
              </a:tabLst>
            </a:pPr>
            <a:r>
              <a:rPr lang="en-US" sz="1200" kern="1200" dirty="0">
                <a:solidFill>
                  <a:prstClr val="black">
                    <a:lumMod val="75000"/>
                    <a:lumOff val="25000"/>
                  </a:prstClr>
                </a:solidFill>
                <a:latin typeface="Courier New" panose="02070309020205020404" pitchFamily="49" charset="0"/>
                <a:ea typeface="+mn-ea"/>
                <a:cs typeface="Courier New" panose="02070309020205020404" pitchFamily="49" charset="0"/>
              </a:rPr>
              <a:t>array2[ 9*4096]</a:t>
            </a:r>
          </a:p>
          <a:p>
            <a:pPr marL="84533" defTabSz="685783">
              <a:buClrTx/>
              <a:tabLst>
                <a:tab pos="385754" algn="l"/>
              </a:tabLst>
            </a:pPr>
            <a:r>
              <a:rPr lang="en-US" sz="1200" kern="1200" dirty="0">
                <a:solidFill>
                  <a:prstClr val="black">
                    <a:lumMod val="75000"/>
                    <a:lumOff val="25000"/>
                  </a:prstClr>
                </a:solidFill>
                <a:latin typeface="Courier New" panose="02070309020205020404" pitchFamily="49" charset="0"/>
                <a:ea typeface="+mn-ea"/>
                <a:cs typeface="Courier New" panose="02070309020205020404" pitchFamily="49" charset="0"/>
              </a:rPr>
              <a:t>array2[10*4096]</a:t>
            </a:r>
          </a:p>
          <a:p>
            <a:pPr marL="84533" defTabSz="685783">
              <a:buClrTx/>
              <a:tabLst>
                <a:tab pos="385754" algn="l"/>
              </a:tabLst>
            </a:pPr>
            <a:r>
              <a:rPr lang="en-US" sz="1200" kern="1200" dirty="0">
                <a:solidFill>
                  <a:prstClr val="black">
                    <a:lumMod val="75000"/>
                    <a:lumOff val="25000"/>
                  </a:prstClr>
                </a:solidFill>
                <a:latin typeface="Courier New" panose="02070309020205020404" pitchFamily="49" charset="0"/>
                <a:ea typeface="+mn-ea"/>
                <a:cs typeface="Courier New" panose="02070309020205020404" pitchFamily="49" charset="0"/>
              </a:rPr>
              <a:t>array2[11*4096]</a:t>
            </a:r>
          </a:p>
        </p:txBody>
      </p:sp>
      <p:sp>
        <p:nvSpPr>
          <p:cNvPr id="13" name="TextBox 12">
            <a:extLst>
              <a:ext uri="{FF2B5EF4-FFF2-40B4-BE49-F238E27FC236}">
                <a16:creationId xmlns:a16="http://schemas.microsoft.com/office/drawing/2014/main" id="{31377F66-D442-4325-A974-FAE03F393337}"/>
              </a:ext>
            </a:extLst>
          </p:cNvPr>
          <p:cNvSpPr txBox="1"/>
          <p:nvPr/>
        </p:nvSpPr>
        <p:spPr>
          <a:xfrm>
            <a:off x="7060546" y="4993790"/>
            <a:ext cx="855511" cy="276999"/>
          </a:xfrm>
          <a:prstGeom prst="rect">
            <a:avLst/>
          </a:prstGeom>
          <a:solidFill>
            <a:srgbClr val="FF99CC"/>
          </a:solidFill>
        </p:spPr>
        <p:txBody>
          <a:bodyPr wrap="none" lIns="68579" tIns="34289" rIns="68579" bIns="34289" rtlCol="0">
            <a:noAutofit/>
          </a:bodyPr>
          <a:lstStyle/>
          <a:p>
            <a:pPr algn="ctr" defTabSz="685783">
              <a:buClrTx/>
              <a:tabLst>
                <a:tab pos="257168" algn="l"/>
              </a:tabLst>
            </a:pPr>
            <a:r>
              <a:rPr lang="en-US" sz="1400" kern="1200" dirty="0" err="1">
                <a:solidFill>
                  <a:prstClr val="black">
                    <a:lumMod val="75000"/>
                    <a:lumOff val="25000"/>
                  </a:prstClr>
                </a:solidFill>
                <a:latin typeface="Calibri"/>
                <a:ea typeface="+mn-ea"/>
                <a:cs typeface="+mn-cs"/>
              </a:rPr>
              <a:t>Uncached</a:t>
            </a:r>
            <a:endParaRPr lang="en-US" sz="1400" kern="1200" dirty="0">
              <a:solidFill>
                <a:prstClr val="black">
                  <a:lumMod val="75000"/>
                  <a:lumOff val="25000"/>
                </a:prstClr>
              </a:solidFill>
              <a:latin typeface="Calibri"/>
              <a:ea typeface="+mn-ea"/>
              <a:cs typeface="+mn-cs"/>
            </a:endParaRPr>
          </a:p>
        </p:txBody>
      </p:sp>
      <p:sp>
        <p:nvSpPr>
          <p:cNvPr id="14" name="TextBox 13">
            <a:extLst>
              <a:ext uri="{FF2B5EF4-FFF2-40B4-BE49-F238E27FC236}">
                <a16:creationId xmlns:a16="http://schemas.microsoft.com/office/drawing/2014/main" id="{53092A55-4107-4412-8A5D-9D04F99A218B}"/>
              </a:ext>
            </a:extLst>
          </p:cNvPr>
          <p:cNvSpPr txBox="1"/>
          <p:nvPr/>
        </p:nvSpPr>
        <p:spPr>
          <a:xfrm>
            <a:off x="8058220" y="4993790"/>
            <a:ext cx="672218" cy="285505"/>
          </a:xfrm>
          <a:prstGeom prst="rect">
            <a:avLst/>
          </a:prstGeom>
          <a:solidFill>
            <a:srgbClr val="FFFF00"/>
          </a:solidFill>
        </p:spPr>
        <p:txBody>
          <a:bodyPr wrap="none" lIns="68579" tIns="34289" rIns="68579" bIns="34289" rtlCol="0">
            <a:noAutofit/>
          </a:bodyPr>
          <a:lstStyle/>
          <a:p>
            <a:pPr algn="ctr" defTabSz="685783">
              <a:buClrTx/>
              <a:tabLst>
                <a:tab pos="257168" algn="l"/>
              </a:tabLst>
            </a:pPr>
            <a:r>
              <a:rPr lang="en-US" sz="1400" kern="1200" dirty="0">
                <a:solidFill>
                  <a:prstClr val="black">
                    <a:lumMod val="75000"/>
                    <a:lumOff val="25000"/>
                  </a:prstClr>
                </a:solidFill>
                <a:latin typeface="Calibri"/>
                <a:ea typeface="+mn-ea"/>
                <a:cs typeface="+mn-cs"/>
              </a:rPr>
              <a:t>Cached</a:t>
            </a:r>
          </a:p>
        </p:txBody>
      </p:sp>
      <p:sp>
        <p:nvSpPr>
          <p:cNvPr id="15" name="TextBox 14">
            <a:extLst>
              <a:ext uri="{FF2B5EF4-FFF2-40B4-BE49-F238E27FC236}">
                <a16:creationId xmlns:a16="http://schemas.microsoft.com/office/drawing/2014/main" id="{D990EE4B-175B-4FFE-B502-ABEC70444CB0}"/>
              </a:ext>
            </a:extLst>
          </p:cNvPr>
          <p:cNvSpPr txBox="1"/>
          <p:nvPr/>
        </p:nvSpPr>
        <p:spPr>
          <a:xfrm>
            <a:off x="5256542" y="5710164"/>
            <a:ext cx="457200" cy="207749"/>
          </a:xfrm>
          <a:prstGeom prst="rect">
            <a:avLst/>
          </a:prstGeom>
          <a:noFill/>
        </p:spPr>
        <p:txBody>
          <a:bodyPr wrap="square" lIns="68579" tIns="34289" rIns="68579" bIns="34289" rtlCol="0">
            <a:spAutoFit/>
          </a:bodyPr>
          <a:lstStyle/>
          <a:p>
            <a:pPr algn="ctr" defTabSz="685783">
              <a:buClrTx/>
            </a:pPr>
            <a:r>
              <a:rPr lang="en-US" sz="900" kern="1200" dirty="0">
                <a:solidFill>
                  <a:prstClr val="black"/>
                </a:solidFill>
                <a:latin typeface="Calibri"/>
                <a:ea typeface="+mn-ea"/>
                <a:cs typeface="+mn-cs"/>
                <a:sym typeface="Wingdings" panose="05000000000000000000" pitchFamily="2" charset="2"/>
              </a:rPr>
              <a:t>  </a:t>
            </a:r>
            <a:endParaRPr lang="en-US" sz="900" kern="1200" dirty="0">
              <a:solidFill>
                <a:prstClr val="black"/>
              </a:solidFill>
              <a:latin typeface="Calibri"/>
              <a:ea typeface="+mn-ea"/>
              <a:cs typeface="+mn-cs"/>
            </a:endParaRPr>
          </a:p>
        </p:txBody>
      </p:sp>
      <p:sp>
        <p:nvSpPr>
          <p:cNvPr id="17" name="TextBox 16">
            <a:extLst>
              <a:ext uri="{FF2B5EF4-FFF2-40B4-BE49-F238E27FC236}">
                <a16:creationId xmlns:a16="http://schemas.microsoft.com/office/drawing/2014/main" id="{E215ED70-8CCF-4CC4-B245-B2EDAA9D5B5A}"/>
              </a:ext>
            </a:extLst>
          </p:cNvPr>
          <p:cNvSpPr txBox="1"/>
          <p:nvPr/>
        </p:nvSpPr>
        <p:spPr>
          <a:xfrm>
            <a:off x="6786966" y="4420647"/>
            <a:ext cx="2191514" cy="346247"/>
          </a:xfrm>
          <a:prstGeom prst="rect">
            <a:avLst/>
          </a:prstGeom>
          <a:noFill/>
        </p:spPr>
        <p:txBody>
          <a:bodyPr wrap="square" lIns="68579" tIns="34289" rIns="68579" bIns="34289" rtlCol="0">
            <a:spAutoFit/>
          </a:bodyPr>
          <a:lstStyle/>
          <a:p>
            <a:pPr defTabSz="685783">
              <a:buClrTx/>
            </a:pPr>
            <a:r>
              <a:rPr lang="zh-CN" altLang="en-US" kern="1200" dirty="0">
                <a:solidFill>
                  <a:prstClr val="black"/>
                </a:solidFill>
                <a:latin typeface="Calibri"/>
                <a:ea typeface="+mn-ea"/>
                <a:cs typeface="+mn-cs"/>
              </a:rPr>
              <a:t>仅考虑缓存状态</a:t>
            </a:r>
            <a:endParaRPr lang="en-US" b="1" i="1" kern="1200" dirty="0">
              <a:solidFill>
                <a:prstClr val="black"/>
              </a:solidFill>
              <a:latin typeface="Calibri"/>
              <a:ea typeface="+mn-ea"/>
              <a:cs typeface="+mn-cs"/>
            </a:endParaRPr>
          </a:p>
        </p:txBody>
      </p:sp>
      <p:sp>
        <p:nvSpPr>
          <p:cNvPr id="3" name="Slide Number Placeholder 2"/>
          <p:cNvSpPr>
            <a:spLocks noGrp="1"/>
          </p:cNvSpPr>
          <p:nvPr>
            <p:ph type="sldNum" sz="quarter" idx="12"/>
          </p:nvPr>
        </p:nvSpPr>
        <p:spPr/>
        <p:txBody>
          <a:bodyPr/>
          <a:lstStyle/>
          <a:p>
            <a:fld id="{47B4C697-F0A0-9443-9354-6C912ECA3582}" type="slidenum">
              <a:rPr lang="en-US" smtClean="0"/>
              <a:t>119</a:t>
            </a:fld>
            <a:endParaRPr lang="en-US"/>
          </a:p>
        </p:txBody>
      </p:sp>
      <p:sp>
        <p:nvSpPr>
          <p:cNvPr id="16" name="椭圆 15">
            <a:extLst>
              <a:ext uri="{FF2B5EF4-FFF2-40B4-BE49-F238E27FC236}">
                <a16:creationId xmlns:a16="http://schemas.microsoft.com/office/drawing/2014/main" id="{B2575118-B5DA-43F1-A887-CB8DC625BFF1}"/>
              </a:ext>
            </a:extLst>
          </p:cNvPr>
          <p:cNvSpPr/>
          <p:nvPr/>
        </p:nvSpPr>
        <p:spPr>
          <a:xfrm>
            <a:off x="5395909" y="3177513"/>
            <a:ext cx="392709" cy="20389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362754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par>
                                <p:cTn id="31" presetID="10" presetClass="entr" presetSubtype="0" fill="hold" grpId="0" nodeType="with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fade">
                                      <p:cBhvr>
                                        <p:cTn id="33" dur="500"/>
                                        <p:tgtEl>
                                          <p:spTgt spid="11"/>
                                        </p:tgtEl>
                                      </p:cBhvr>
                                    </p:animEffec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nodeType="clickEffect">
                                  <p:stCondLst>
                                    <p:cond delay="0"/>
                                  </p:stCondLst>
                                  <p:childTnLst>
                                    <p:set>
                                      <p:cBhvr>
                                        <p:cTn id="45"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nodeType="clickEffect">
                                  <p:stCondLst>
                                    <p:cond delay="0"/>
                                  </p:stCondLst>
                                  <p:childTnLst>
                                    <p:set>
                                      <p:cBhvr>
                                        <p:cTn id="49"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nodeType="clickEffect">
                                  <p:stCondLst>
                                    <p:cond delay="0"/>
                                  </p:stCondLst>
                                  <p:childTnLst>
                                    <p:set>
                                      <p:cBhvr>
                                        <p:cTn id="53" dur="1" fill="hold">
                                          <p:stCondLst>
                                            <p:cond delay="0"/>
                                          </p:stCondLst>
                                        </p:cTn>
                                        <p:tgtEl>
                                          <p:spTgt spid="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5771" y="502917"/>
            <a:ext cx="7886700" cy="1325563"/>
          </a:xfrm>
        </p:spPr>
        <p:txBody>
          <a:bodyPr>
            <a:normAutofit/>
          </a:bodyPr>
          <a:lstStyle/>
          <a:p>
            <a:r>
              <a:rPr lang="zh-CN" altLang="en-US" sz="3800" dirty="0"/>
              <a:t>两层的方法</a:t>
            </a:r>
            <a:endParaRPr lang="en-US" sz="3800" dirty="0"/>
          </a:p>
        </p:txBody>
      </p:sp>
      <p:sp>
        <p:nvSpPr>
          <p:cNvPr id="3" name="Content Placeholder 2"/>
          <p:cNvSpPr>
            <a:spLocks noGrp="1"/>
          </p:cNvSpPr>
          <p:nvPr>
            <p:ph idx="1"/>
          </p:nvPr>
        </p:nvSpPr>
        <p:spPr>
          <a:xfrm>
            <a:off x="512941" y="1879080"/>
            <a:ext cx="4570503" cy="3715807"/>
          </a:xfrm>
        </p:spPr>
        <p:txBody>
          <a:bodyPr>
            <a:normAutofit lnSpcReduction="10000"/>
          </a:bodyPr>
          <a:lstStyle/>
          <a:p>
            <a:pPr>
              <a:lnSpc>
                <a:spcPct val="130000"/>
              </a:lnSpc>
            </a:pPr>
            <a:r>
              <a:rPr lang="zh-CN" altLang="en-US" sz="2400" dirty="0"/>
              <a:t>在操作系统中实现细粒度访问控制使得操作系统过于复杂</a:t>
            </a:r>
          </a:p>
          <a:p>
            <a:pPr>
              <a:lnSpc>
                <a:spcPct val="130000"/>
              </a:lnSpc>
            </a:pPr>
            <a:endParaRPr lang="en-US" sz="2400" dirty="0"/>
          </a:p>
          <a:p>
            <a:pPr>
              <a:lnSpc>
                <a:spcPct val="120000"/>
              </a:lnSpc>
            </a:pPr>
            <a:r>
              <a:rPr lang="zh-CN" altLang="en-US" sz="2400" dirty="0"/>
              <a:t>操作系统依赖于</a:t>
            </a:r>
            <a:r>
              <a:rPr lang="zh-CN" altLang="en-US" sz="2400" dirty="0">
                <a:solidFill>
                  <a:srgbClr val="FF0000"/>
                </a:solidFill>
              </a:rPr>
              <a:t>扩展</a:t>
            </a:r>
            <a:r>
              <a:rPr lang="zh-CN" altLang="en-US" sz="2400" dirty="0"/>
              <a:t>来执行细粒度访问控制</a:t>
            </a:r>
          </a:p>
          <a:p>
            <a:pPr>
              <a:lnSpc>
                <a:spcPct val="120000"/>
              </a:lnSpc>
            </a:pPr>
            <a:endParaRPr lang="en-US" sz="2400" dirty="0"/>
          </a:p>
          <a:p>
            <a:pPr>
              <a:lnSpc>
                <a:spcPct val="120000"/>
              </a:lnSpc>
            </a:pPr>
            <a:r>
              <a:rPr lang="zh-CN" altLang="en-US" sz="2400" dirty="0">
                <a:solidFill>
                  <a:srgbClr val="FF0000"/>
                </a:solidFill>
              </a:rPr>
              <a:t>特权程序</a:t>
            </a:r>
            <a:r>
              <a:rPr lang="zh-CN" altLang="en-US" sz="2400" dirty="0"/>
              <a:t>就是这样的扩展</a:t>
            </a:r>
            <a:endParaRPr lang="en-US" sz="2400" dirty="0"/>
          </a:p>
          <a:p>
            <a:endParaRPr lang="en-US" dirty="0"/>
          </a:p>
        </p:txBody>
      </p:sp>
      <p:pic>
        <p:nvPicPr>
          <p:cNvPr id="4" name="Picture 3">
            <a:extLst>
              <a:ext uri="{FF2B5EF4-FFF2-40B4-BE49-F238E27FC236}">
                <a16:creationId xmlns:a16="http://schemas.microsoft.com/office/drawing/2014/main" id="{81EB56B7-F8F8-4695-BA36-738012198C40}"/>
              </a:ext>
            </a:extLst>
          </p:cNvPr>
          <p:cNvPicPr>
            <a:picLocks noChangeAspect="1"/>
          </p:cNvPicPr>
          <p:nvPr/>
        </p:nvPicPr>
        <p:blipFill rotWithShape="1">
          <a:blip r:embed="rId3"/>
          <a:srcRect l="38691" t="39365" r="27976" b="19365"/>
          <a:stretch/>
        </p:blipFill>
        <p:spPr>
          <a:xfrm>
            <a:off x="4788746" y="1828480"/>
            <a:ext cx="4355254" cy="3370140"/>
          </a:xfrm>
          <a:prstGeom prst="rect">
            <a:avLst/>
          </a:prstGeom>
        </p:spPr>
      </p:pic>
      <p:sp>
        <p:nvSpPr>
          <p:cNvPr id="5" name="Slide Number Placeholder 4"/>
          <p:cNvSpPr>
            <a:spLocks noGrp="1"/>
          </p:cNvSpPr>
          <p:nvPr>
            <p:ph type="sldNum" sz="quarter" idx="12"/>
          </p:nvPr>
        </p:nvSpPr>
        <p:spPr/>
        <p:txBody>
          <a:bodyPr/>
          <a:lstStyle/>
          <a:p>
            <a:fld id="{00780DAD-2A45-D745-9FCF-2020F1F33388}" type="slidenum">
              <a:rPr lang="en-US" smtClean="0"/>
              <a:t>12</a:t>
            </a:fld>
            <a:endParaRPr lang="en-US"/>
          </a:p>
        </p:txBody>
      </p:sp>
    </p:spTree>
    <p:extLst>
      <p:ext uri="{BB962C8B-B14F-4D97-AF65-F5344CB8AC3E}">
        <p14:creationId xmlns:p14="http://schemas.microsoft.com/office/powerpoint/2010/main" val="923564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800" dirty="0"/>
              <a:t>Variant</a:t>
            </a:r>
            <a:r>
              <a:rPr lang="zh-CN" altLang="en-US" sz="3800" dirty="0"/>
              <a:t> </a:t>
            </a:r>
            <a:r>
              <a:rPr lang="en-US" altLang="zh-CN" sz="3800" dirty="0"/>
              <a:t>2: </a:t>
            </a:r>
            <a:r>
              <a:rPr lang="zh-CN" altLang="en-US" sz="3800" dirty="0"/>
              <a:t>间接分支攻击</a:t>
            </a:r>
            <a:r>
              <a:rPr lang="en-US" altLang="zh-CN" sz="3800" dirty="0"/>
              <a:t>(Indirect</a:t>
            </a:r>
            <a:r>
              <a:rPr lang="zh-CN" altLang="en-US" sz="3800" dirty="0"/>
              <a:t> </a:t>
            </a:r>
            <a:r>
              <a:rPr lang="en-US" sz="3800" dirty="0"/>
              <a:t>branch attack)</a:t>
            </a:r>
          </a:p>
        </p:txBody>
      </p:sp>
      <p:sp>
        <p:nvSpPr>
          <p:cNvPr id="6" name="TextBox 5"/>
          <p:cNvSpPr txBox="1"/>
          <p:nvPr/>
        </p:nvSpPr>
        <p:spPr>
          <a:xfrm>
            <a:off x="828601" y="1630401"/>
            <a:ext cx="7102549" cy="2913618"/>
          </a:xfrm>
          <a:prstGeom prst="rect">
            <a:avLst/>
          </a:prstGeom>
          <a:noFill/>
        </p:spPr>
        <p:txBody>
          <a:bodyPr wrap="square" rtlCol="0">
            <a:spAutoFit/>
          </a:bodyPr>
          <a:lstStyle/>
          <a:p>
            <a:pPr>
              <a:lnSpc>
                <a:spcPct val="125000"/>
              </a:lnSpc>
            </a:pPr>
            <a:r>
              <a:rPr lang="en-US" sz="2200" dirty="0"/>
              <a:t>Branch target injection</a:t>
            </a:r>
            <a:r>
              <a:rPr lang="zh-CN" altLang="en-US" sz="2200" dirty="0"/>
              <a:t> </a:t>
            </a:r>
            <a:r>
              <a:rPr lang="en-US" altLang="zh-CN" sz="2200" dirty="0"/>
              <a:t>(Variant 2)</a:t>
            </a:r>
            <a:r>
              <a:rPr lang="en-US" sz="2200" dirty="0"/>
              <a:t>: </a:t>
            </a:r>
            <a:endParaRPr lang="zh-CN" altLang="en-US" sz="2200" dirty="0"/>
          </a:p>
          <a:p>
            <a:pPr marL="285750" indent="-285750">
              <a:lnSpc>
                <a:spcPct val="125000"/>
              </a:lnSpc>
              <a:buFont typeface="Arial" charset="0"/>
              <a:buChar char="•"/>
            </a:pPr>
            <a:r>
              <a:rPr lang="zh-CN" altLang="en-US" dirty="0"/>
              <a:t>以</a:t>
            </a:r>
            <a:r>
              <a:rPr lang="en-US" altLang="zh-CN" dirty="0"/>
              <a:t>victim</a:t>
            </a:r>
            <a:r>
              <a:rPr lang="zh-CN" altLang="en-US" dirty="0"/>
              <a:t>代码的</a:t>
            </a:r>
            <a:r>
              <a:rPr lang="en-US" altLang="zh-CN" dirty="0"/>
              <a:t>indirect</a:t>
            </a:r>
            <a:r>
              <a:rPr lang="zh-CN" altLang="en-US" dirty="0"/>
              <a:t> </a:t>
            </a:r>
            <a:r>
              <a:rPr lang="en-US" altLang="zh-CN" dirty="0"/>
              <a:t>branch</a:t>
            </a:r>
            <a:r>
              <a:rPr lang="zh-CN" altLang="en-US" dirty="0"/>
              <a:t>为目标，将包括目标地址的</a:t>
            </a:r>
            <a:r>
              <a:rPr lang="en-US" altLang="zh-CN" dirty="0"/>
              <a:t>Cache</a:t>
            </a:r>
            <a:r>
              <a:rPr lang="zh-CN" altLang="en-US" dirty="0"/>
              <a:t> 进行</a:t>
            </a:r>
            <a:r>
              <a:rPr lang="en-US" altLang="zh-CN" dirty="0"/>
              <a:t>Flush</a:t>
            </a:r>
            <a:r>
              <a:rPr lang="zh-CN" altLang="en-US" dirty="0"/>
              <a:t>，引起</a:t>
            </a:r>
            <a:r>
              <a:rPr lang="en-US" altLang="zh-CN" dirty="0"/>
              <a:t>victim</a:t>
            </a:r>
            <a:r>
              <a:rPr lang="zh-CN" altLang="en-US" dirty="0"/>
              <a:t>代码进行预测执行；</a:t>
            </a:r>
          </a:p>
          <a:p>
            <a:pPr marL="285750" indent="-285750">
              <a:lnSpc>
                <a:spcPct val="125000"/>
              </a:lnSpc>
              <a:buFont typeface="Arial" charset="0"/>
              <a:buChar char="•"/>
            </a:pPr>
            <a:r>
              <a:rPr lang="zh-CN" altLang="en-US" dirty="0"/>
              <a:t>预测会依据</a:t>
            </a:r>
            <a:r>
              <a:rPr lang="en-US" altLang="zh-CN" dirty="0"/>
              <a:t>BTB(Branch Target Buffer)</a:t>
            </a:r>
            <a:r>
              <a:rPr lang="zh-CN" altLang="en-US" dirty="0"/>
              <a:t>的内容，如果预先对</a:t>
            </a:r>
            <a:r>
              <a:rPr lang="en-US" altLang="zh-CN" dirty="0"/>
              <a:t>BTB</a:t>
            </a:r>
            <a:r>
              <a:rPr lang="zh-CN" altLang="en-US" dirty="0"/>
              <a:t>的内容进行操纵，那么会使得程序跳转到攻击者给定的目标</a:t>
            </a:r>
            <a:r>
              <a:rPr lang="en-US" altLang="zh-CN" dirty="0"/>
              <a:t>(gadgets)</a:t>
            </a:r>
            <a:endParaRPr lang="zh-CN" altLang="en-US" dirty="0"/>
          </a:p>
          <a:p>
            <a:pPr marL="285750" indent="-285750">
              <a:lnSpc>
                <a:spcPct val="125000"/>
              </a:lnSpc>
              <a:buFont typeface="Arial" charset="0"/>
              <a:buChar char="•"/>
            </a:pPr>
            <a:endParaRPr lang="en-US" dirty="0"/>
          </a:p>
          <a:p>
            <a:pPr>
              <a:lnSpc>
                <a:spcPct val="125000"/>
              </a:lnSpc>
            </a:pPr>
            <a:endParaRPr lang="en-US" dirty="0"/>
          </a:p>
          <a:p>
            <a:pPr>
              <a:lnSpc>
                <a:spcPct val="125000"/>
              </a:lnSpc>
            </a:pPr>
            <a:endParaRPr lang="en-US" dirty="0"/>
          </a:p>
        </p:txBody>
      </p:sp>
      <p:sp>
        <p:nvSpPr>
          <p:cNvPr id="3" name="Slide Number Placeholder 2"/>
          <p:cNvSpPr>
            <a:spLocks noGrp="1"/>
          </p:cNvSpPr>
          <p:nvPr>
            <p:ph type="sldNum" sz="quarter" idx="12"/>
          </p:nvPr>
        </p:nvSpPr>
        <p:spPr/>
        <p:txBody>
          <a:bodyPr/>
          <a:lstStyle/>
          <a:p>
            <a:fld id="{47B4C697-F0A0-9443-9354-6C912ECA3582}" type="slidenum">
              <a:rPr lang="en-US" smtClean="0"/>
              <a:t>120</a:t>
            </a:fld>
            <a:endParaRPr lang="en-US" dirty="0"/>
          </a:p>
        </p:txBody>
      </p:sp>
      <p:pic>
        <p:nvPicPr>
          <p:cNvPr id="7" name="Picture 6"/>
          <p:cNvPicPr>
            <a:picLocks noChangeAspect="1"/>
          </p:cNvPicPr>
          <p:nvPr/>
        </p:nvPicPr>
        <p:blipFill>
          <a:blip r:embed="rId3"/>
          <a:stretch>
            <a:fillRect/>
          </a:stretch>
        </p:blipFill>
        <p:spPr>
          <a:xfrm>
            <a:off x="4138314" y="3639101"/>
            <a:ext cx="4317246" cy="2853773"/>
          </a:xfrm>
          <a:prstGeom prst="rect">
            <a:avLst/>
          </a:prstGeom>
        </p:spPr>
      </p:pic>
      <p:pic>
        <p:nvPicPr>
          <p:cNvPr id="8" name="Picture 7"/>
          <p:cNvPicPr>
            <a:picLocks noChangeAspect="1"/>
          </p:cNvPicPr>
          <p:nvPr/>
        </p:nvPicPr>
        <p:blipFill>
          <a:blip r:embed="rId4"/>
          <a:stretch>
            <a:fillRect/>
          </a:stretch>
        </p:blipFill>
        <p:spPr>
          <a:xfrm>
            <a:off x="329504" y="3937001"/>
            <a:ext cx="3402410" cy="2419350"/>
          </a:xfrm>
          <a:prstGeom prst="rect">
            <a:avLst/>
          </a:prstGeom>
        </p:spPr>
      </p:pic>
      <p:sp>
        <p:nvSpPr>
          <p:cNvPr id="4" name="矩形 3">
            <a:extLst>
              <a:ext uri="{FF2B5EF4-FFF2-40B4-BE49-F238E27FC236}">
                <a16:creationId xmlns:a16="http://schemas.microsoft.com/office/drawing/2014/main" id="{D6D5C5EA-454D-4142-907A-F777182FB068}"/>
              </a:ext>
            </a:extLst>
          </p:cNvPr>
          <p:cNvSpPr/>
          <p:nvPr/>
        </p:nvSpPr>
        <p:spPr>
          <a:xfrm>
            <a:off x="925551" y="6550223"/>
            <a:ext cx="7292898" cy="276999"/>
          </a:xfrm>
          <a:prstGeom prst="rect">
            <a:avLst/>
          </a:prstGeom>
        </p:spPr>
        <p:txBody>
          <a:bodyPr wrap="square">
            <a:spAutoFit/>
          </a:bodyPr>
          <a:lstStyle/>
          <a:p>
            <a:pPr algn="ctr"/>
            <a:r>
              <a:rPr lang="en-US" altLang="zh-CN" sz="1200" dirty="0">
                <a:solidFill>
                  <a:srgbClr val="333333"/>
                </a:solidFill>
                <a:latin typeface="Monospaced Number"/>
              </a:rPr>
              <a:t>Exploiting Branch Target Injection, Google Project Zero</a:t>
            </a:r>
            <a:endParaRPr lang="zh-CN" altLang="en-US" sz="1200" dirty="0"/>
          </a:p>
        </p:txBody>
      </p:sp>
    </p:spTree>
    <p:extLst>
      <p:ext uri="{BB962C8B-B14F-4D97-AF65-F5344CB8AC3E}">
        <p14:creationId xmlns:p14="http://schemas.microsoft.com/office/powerpoint/2010/main" val="70298059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800" dirty="0"/>
              <a:t>Variant</a:t>
            </a:r>
            <a:r>
              <a:rPr lang="zh-CN" altLang="en-US" sz="3800" dirty="0"/>
              <a:t> </a:t>
            </a:r>
            <a:r>
              <a:rPr lang="en-US" altLang="zh-CN" sz="3800" dirty="0"/>
              <a:t>2: </a:t>
            </a:r>
            <a:r>
              <a:rPr lang="zh-CN" altLang="en-US" sz="3800" dirty="0"/>
              <a:t>间接分支攻击</a:t>
            </a:r>
            <a:r>
              <a:rPr lang="en-US" altLang="zh-CN" sz="3800" dirty="0"/>
              <a:t>(Indirect</a:t>
            </a:r>
            <a:r>
              <a:rPr lang="zh-CN" altLang="en-US" sz="3800" dirty="0"/>
              <a:t> </a:t>
            </a:r>
            <a:r>
              <a:rPr lang="en-US" sz="3800" dirty="0"/>
              <a:t>branch attack)</a:t>
            </a:r>
          </a:p>
        </p:txBody>
      </p:sp>
      <p:sp>
        <p:nvSpPr>
          <p:cNvPr id="3" name="Content Placeholder 2"/>
          <p:cNvSpPr>
            <a:spLocks noGrp="1"/>
          </p:cNvSpPr>
          <p:nvPr>
            <p:ph idx="1"/>
          </p:nvPr>
        </p:nvSpPr>
        <p:spPr>
          <a:xfrm>
            <a:off x="628650" y="1690689"/>
            <a:ext cx="7886700" cy="4351338"/>
          </a:xfrm>
        </p:spPr>
        <p:txBody>
          <a:bodyPr>
            <a:normAutofit/>
          </a:bodyPr>
          <a:lstStyle/>
          <a:p>
            <a:pPr>
              <a:lnSpc>
                <a:spcPct val="125000"/>
              </a:lnSpc>
            </a:pPr>
            <a:r>
              <a:rPr lang="zh-CN" altLang="en-US" sz="2000" dirty="0"/>
              <a:t>分支预测器在攻击者控制的</a:t>
            </a:r>
            <a:r>
              <a:rPr lang="en-US" altLang="zh-CN" sz="2000" dirty="0"/>
              <a:t>context</a:t>
            </a:r>
            <a:r>
              <a:rPr lang="zh-CN" altLang="en-US" sz="2000" dirty="0"/>
              <a:t> </a:t>
            </a:r>
            <a:r>
              <a:rPr lang="en-US" altLang="zh-CN" sz="2000" dirty="0"/>
              <a:t>A</a:t>
            </a:r>
            <a:r>
              <a:rPr lang="zh-CN" altLang="en-US" sz="2000" dirty="0"/>
              <a:t>中被（错误的）训练。</a:t>
            </a:r>
          </a:p>
          <a:p>
            <a:pPr>
              <a:lnSpc>
                <a:spcPct val="125000"/>
              </a:lnSpc>
            </a:pPr>
            <a:r>
              <a:rPr lang="zh-CN" altLang="en-US" sz="2000" dirty="0"/>
              <a:t>在</a:t>
            </a:r>
            <a:r>
              <a:rPr lang="en-US" altLang="zh-CN" sz="2000" dirty="0"/>
              <a:t>context</a:t>
            </a:r>
            <a:r>
              <a:rPr lang="zh-CN" altLang="en-US" sz="2000" dirty="0"/>
              <a:t> </a:t>
            </a:r>
            <a:r>
              <a:rPr lang="en-US" altLang="zh-CN" sz="2000" dirty="0"/>
              <a:t>B</a:t>
            </a:r>
            <a:r>
              <a:rPr lang="zh-CN" altLang="en-US" sz="2000" dirty="0"/>
              <a:t>中，分支预测器根据来自</a:t>
            </a:r>
            <a:r>
              <a:rPr lang="en-US" altLang="zh-CN" sz="2000" dirty="0"/>
              <a:t>context</a:t>
            </a:r>
            <a:r>
              <a:rPr lang="zh-CN" altLang="en-US" sz="2000" dirty="0"/>
              <a:t> </a:t>
            </a:r>
            <a:r>
              <a:rPr lang="en-US" altLang="zh-CN" sz="2000" dirty="0"/>
              <a:t>A</a:t>
            </a:r>
            <a:r>
              <a:rPr lang="zh-CN" altLang="en-US" sz="2000" dirty="0"/>
              <a:t>的训练数据进行预测，导致在</a:t>
            </a:r>
            <a:r>
              <a:rPr lang="en-US" altLang="zh-CN" sz="2000" dirty="0"/>
              <a:t>attacker</a:t>
            </a:r>
            <a:r>
              <a:rPr lang="zh-CN" altLang="en-US" sz="2000" dirty="0"/>
              <a:t>选择的地址进行推测执行，该地址对应于</a:t>
            </a:r>
            <a:r>
              <a:rPr lang="en-US" altLang="zh-CN" sz="2000" dirty="0"/>
              <a:t>victim</a:t>
            </a:r>
            <a:r>
              <a:rPr lang="zh-CN" altLang="en-US" sz="2000" dirty="0"/>
              <a:t>地址空间中的</a:t>
            </a:r>
            <a:r>
              <a:rPr lang="en-US" altLang="zh-CN" sz="2000" dirty="0" err="1">
                <a:solidFill>
                  <a:srgbClr val="FF0000"/>
                </a:solidFill>
              </a:rPr>
              <a:t>Spectre</a:t>
            </a:r>
            <a:r>
              <a:rPr lang="zh-CN" altLang="en-US" sz="2000" dirty="0"/>
              <a:t> </a:t>
            </a:r>
            <a:r>
              <a:rPr lang="en-US" altLang="zh-CN" sz="2000" dirty="0">
                <a:solidFill>
                  <a:srgbClr val="FF0000"/>
                </a:solidFill>
              </a:rPr>
              <a:t>gadget</a:t>
            </a:r>
            <a:r>
              <a:rPr lang="zh-CN" altLang="en-US" sz="2000" dirty="0"/>
              <a:t>的位置。</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6331" y="3999749"/>
            <a:ext cx="4315308" cy="1805568"/>
          </a:xfrm>
          <a:prstGeom prst="rect">
            <a:avLst/>
          </a:prstGeom>
        </p:spPr>
      </p:pic>
      <p:sp>
        <p:nvSpPr>
          <p:cNvPr id="5" name="Slide Number Placeholder 4"/>
          <p:cNvSpPr>
            <a:spLocks noGrp="1"/>
          </p:cNvSpPr>
          <p:nvPr>
            <p:ph type="sldNum" sz="quarter" idx="12"/>
          </p:nvPr>
        </p:nvSpPr>
        <p:spPr/>
        <p:txBody>
          <a:bodyPr/>
          <a:lstStyle/>
          <a:p>
            <a:fld id="{47B4C697-F0A0-9443-9354-6C912ECA3582}" type="slidenum">
              <a:rPr lang="en-US" smtClean="0"/>
              <a:t>121</a:t>
            </a:fld>
            <a:endParaRPr lang="en-US"/>
          </a:p>
        </p:txBody>
      </p:sp>
      <p:pic>
        <p:nvPicPr>
          <p:cNvPr id="1026" name="Picture 2" descr="Spectre v1/v2 attacks. The speculative execution window is marked by the red dotted block. &quot;Branch resolution&quot; marks the completion of the delayed authorization, initiated by the conditional or indirect branch instruction. &quot;Load S&quot; (secretaccessing) and &quot;Load R&quot; (secret-sending) are unauthorized memory accesses if they bypass &quot;Branch resolution&quot; (softwaredefined authorization).">
            <a:extLst>
              <a:ext uri="{FF2B5EF4-FFF2-40B4-BE49-F238E27FC236}">
                <a16:creationId xmlns:a16="http://schemas.microsoft.com/office/drawing/2014/main" id="{C7343E1C-4A59-4C2C-B08E-5E502E5179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88403" y="3117283"/>
            <a:ext cx="3920699" cy="32594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5083288"/>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800" dirty="0"/>
              <a:t>Variant</a:t>
            </a:r>
            <a:r>
              <a:rPr lang="zh-CN" altLang="en-US" sz="3800" dirty="0"/>
              <a:t> </a:t>
            </a:r>
            <a:r>
              <a:rPr lang="en-US" altLang="zh-CN" sz="3800" dirty="0"/>
              <a:t>2: </a:t>
            </a:r>
            <a:r>
              <a:rPr lang="zh-CN" altLang="en-US" sz="3800" dirty="0"/>
              <a:t>间接分支攻击</a:t>
            </a:r>
            <a:r>
              <a:rPr lang="en-US" altLang="zh-CN" sz="3800" dirty="0"/>
              <a:t>(Indirect</a:t>
            </a:r>
            <a:r>
              <a:rPr lang="zh-CN" altLang="en-US" sz="3800" dirty="0"/>
              <a:t> </a:t>
            </a:r>
            <a:r>
              <a:rPr lang="en-US" sz="3800" dirty="0"/>
              <a:t>branch attack)</a:t>
            </a:r>
          </a:p>
        </p:txBody>
      </p:sp>
      <p:sp>
        <p:nvSpPr>
          <p:cNvPr id="5" name="TextBox 4"/>
          <p:cNvSpPr txBox="1"/>
          <p:nvPr/>
        </p:nvSpPr>
        <p:spPr>
          <a:xfrm>
            <a:off x="711775" y="1640589"/>
            <a:ext cx="4731489" cy="400110"/>
          </a:xfrm>
          <a:prstGeom prst="rect">
            <a:avLst/>
          </a:prstGeom>
          <a:noFill/>
        </p:spPr>
        <p:txBody>
          <a:bodyPr wrap="square" rtlCol="0">
            <a:spAutoFit/>
          </a:bodyPr>
          <a:lstStyle/>
          <a:p>
            <a:r>
              <a:rPr lang="en-US" altLang="zh-CN" sz="2000" dirty="0"/>
              <a:t>Haswell</a:t>
            </a:r>
            <a:r>
              <a:rPr lang="zh-CN" altLang="en-US" sz="2000" dirty="0"/>
              <a:t>的分支预测机制：</a:t>
            </a:r>
            <a:endParaRPr lang="en-US" sz="2000" dirty="0"/>
          </a:p>
        </p:txBody>
      </p:sp>
      <p:sp>
        <p:nvSpPr>
          <p:cNvPr id="6" name="TextBox 5"/>
          <p:cNvSpPr txBox="1"/>
          <p:nvPr/>
        </p:nvSpPr>
        <p:spPr>
          <a:xfrm>
            <a:off x="711775" y="2084919"/>
            <a:ext cx="3168848" cy="2144754"/>
          </a:xfrm>
          <a:prstGeom prst="rect">
            <a:avLst/>
          </a:prstGeom>
          <a:noFill/>
        </p:spPr>
        <p:txBody>
          <a:bodyPr wrap="square" rtlCol="0">
            <a:spAutoFit/>
          </a:bodyPr>
          <a:lstStyle/>
          <a:p>
            <a:pPr marL="342900" indent="-342900">
              <a:lnSpc>
                <a:spcPct val="125000"/>
              </a:lnSpc>
              <a:buFont typeface="Arial" charset="0"/>
              <a:buChar char="•"/>
            </a:pPr>
            <a:r>
              <a:rPr lang="zh-CN" altLang="en-US" dirty="0"/>
              <a:t>通用分支预测器（</a:t>
            </a:r>
            <a:r>
              <a:rPr lang="en-US" altLang="zh-CN" dirty="0"/>
              <a:t>Generic Branch Predictor</a:t>
            </a:r>
            <a:r>
              <a:rPr lang="zh-CN" altLang="en-US" dirty="0"/>
              <a:t>）</a:t>
            </a:r>
            <a:endParaRPr lang="en-US" altLang="zh-CN" dirty="0"/>
          </a:p>
          <a:p>
            <a:pPr marL="342900" indent="-342900">
              <a:lnSpc>
                <a:spcPct val="125000"/>
              </a:lnSpc>
              <a:buFont typeface="Arial" charset="0"/>
              <a:buChar char="•"/>
            </a:pPr>
            <a:r>
              <a:rPr lang="zh-CN" altLang="en-US" dirty="0"/>
              <a:t>间接分支预测器（</a:t>
            </a:r>
            <a:r>
              <a:rPr lang="en-US" altLang="zh-CN" dirty="0"/>
              <a:t>Indirect Branch Predictor</a:t>
            </a:r>
            <a:r>
              <a:rPr lang="zh-CN" altLang="en-US" dirty="0"/>
              <a:t>）</a:t>
            </a:r>
          </a:p>
          <a:p>
            <a:pPr marL="342900" indent="-342900">
              <a:lnSpc>
                <a:spcPct val="125000"/>
              </a:lnSpc>
              <a:buFont typeface="Arial" charset="0"/>
              <a:buChar char="•"/>
            </a:pPr>
            <a:r>
              <a:rPr lang="zh-CN" altLang="en-US" dirty="0"/>
              <a:t>函数返回地址预测器（</a:t>
            </a:r>
            <a:r>
              <a:rPr lang="en-US" altLang="zh-CN" dirty="0"/>
              <a:t>Return Predictor </a:t>
            </a:r>
            <a:r>
              <a:rPr lang="zh-CN" altLang="en-US" dirty="0"/>
              <a:t>）</a:t>
            </a:r>
            <a:endParaRPr lang="en-US" dirty="0"/>
          </a:p>
        </p:txBody>
      </p:sp>
      <p:sp>
        <p:nvSpPr>
          <p:cNvPr id="3" name="Slide Number Placeholder 2"/>
          <p:cNvSpPr>
            <a:spLocks noGrp="1"/>
          </p:cNvSpPr>
          <p:nvPr>
            <p:ph type="sldNum" sz="quarter" idx="12"/>
          </p:nvPr>
        </p:nvSpPr>
        <p:spPr/>
        <p:txBody>
          <a:bodyPr/>
          <a:lstStyle/>
          <a:p>
            <a:fld id="{47B4C697-F0A0-9443-9354-6C912ECA3582}" type="slidenum">
              <a:rPr lang="en-US" smtClean="0"/>
              <a:t>122</a:t>
            </a:fld>
            <a:endParaRPr lang="en-US"/>
          </a:p>
        </p:txBody>
      </p:sp>
      <p:pic>
        <p:nvPicPr>
          <p:cNvPr id="2050" name="Picture 2" descr="https://xzfile.aliyuncs.com/media/upload/picture/20190911193346-04820ae0-d488-1.jpg">
            <a:extLst>
              <a:ext uri="{FF2B5EF4-FFF2-40B4-BE49-F238E27FC236}">
                <a16:creationId xmlns:a16="http://schemas.microsoft.com/office/drawing/2014/main" id="{17180AB8-2744-48BF-B0E6-FE2C0A1467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26857" y="1307008"/>
            <a:ext cx="3468206" cy="235219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xzfile.aliyuncs.com/media/upload/picture/20190911193607-58919cfe-d488-1.jpg">
            <a:extLst>
              <a:ext uri="{FF2B5EF4-FFF2-40B4-BE49-F238E27FC236}">
                <a16:creationId xmlns:a16="http://schemas.microsoft.com/office/drawing/2014/main" id="{1C7F7569-AA24-43F4-BDDE-BD69EC7CDB2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97082" y="3856807"/>
            <a:ext cx="3721736" cy="2264395"/>
          </a:xfrm>
          <a:prstGeom prst="rect">
            <a:avLst/>
          </a:prstGeom>
          <a:noFill/>
          <a:extLst>
            <a:ext uri="{909E8E84-426E-40DD-AFC4-6F175D3DCCD1}">
              <a14:hiddenFill xmlns:a14="http://schemas.microsoft.com/office/drawing/2010/main">
                <a:solidFill>
                  <a:srgbClr val="FFFFFF"/>
                </a:solidFill>
              </a14:hiddenFill>
            </a:ext>
          </a:extLst>
        </p:spPr>
      </p:pic>
      <p:sp>
        <p:nvSpPr>
          <p:cNvPr id="21" name="矩形 20">
            <a:extLst>
              <a:ext uri="{FF2B5EF4-FFF2-40B4-BE49-F238E27FC236}">
                <a16:creationId xmlns:a16="http://schemas.microsoft.com/office/drawing/2014/main" id="{003A16F1-0504-490D-8E7A-D6EB539387DF}"/>
              </a:ext>
            </a:extLst>
          </p:cNvPr>
          <p:cNvSpPr/>
          <p:nvPr/>
        </p:nvSpPr>
        <p:spPr>
          <a:xfrm>
            <a:off x="3680193" y="6393900"/>
            <a:ext cx="1996829" cy="276999"/>
          </a:xfrm>
          <a:prstGeom prst="rect">
            <a:avLst/>
          </a:prstGeom>
        </p:spPr>
        <p:txBody>
          <a:bodyPr wrap="none">
            <a:spAutoFit/>
          </a:bodyPr>
          <a:lstStyle/>
          <a:p>
            <a:r>
              <a:rPr lang="en-US" altLang="zh-CN" sz="1200" dirty="0">
                <a:hlinkClick r:id="rId5"/>
              </a:rPr>
              <a:t>https://xz.aliyun.com/t/6332</a:t>
            </a:r>
            <a:endParaRPr lang="zh-CN" altLang="en-US" sz="1200" dirty="0"/>
          </a:p>
        </p:txBody>
      </p:sp>
    </p:spTree>
    <p:extLst>
      <p:ext uri="{BB962C8B-B14F-4D97-AF65-F5344CB8AC3E}">
        <p14:creationId xmlns:p14="http://schemas.microsoft.com/office/powerpoint/2010/main" val="127925059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err="1"/>
              <a:t>Spectre</a:t>
            </a:r>
            <a:r>
              <a:rPr lang="zh-CN" altLang="en-US" dirty="0"/>
              <a:t>攻击演示</a:t>
            </a:r>
            <a:br>
              <a:rPr lang="en-US" altLang="zh-CN" dirty="0"/>
            </a:br>
            <a:r>
              <a:rPr lang="en-US" altLang="zh-CN" sz="2000" dirty="0"/>
              <a:t>[https://www.youtube.com/watch?v=0kHFvUcQsWQ]</a:t>
            </a:r>
            <a:endParaRPr lang="zh-CN" altLang="en-US" sz="2000" dirty="0"/>
          </a:p>
        </p:txBody>
      </p:sp>
      <p:pic>
        <p:nvPicPr>
          <p:cNvPr id="4" name="Hands-on Demo - Spectre Vulnerability (CVE-2017-5753) Exploit POC (online-video-cutter.com)">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787431" y="1864895"/>
            <a:ext cx="7727920" cy="4347198"/>
          </a:xfrm>
        </p:spPr>
      </p:pic>
    </p:spTree>
    <p:extLst>
      <p:ext uri="{BB962C8B-B14F-4D97-AF65-F5344CB8AC3E}">
        <p14:creationId xmlns:p14="http://schemas.microsoft.com/office/powerpoint/2010/main" val="159759212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err="1"/>
              <a:t>Spectre</a:t>
            </a:r>
            <a:r>
              <a:rPr lang="en-US" altLang="zh-CN" dirty="0"/>
              <a:t>: </a:t>
            </a:r>
            <a:r>
              <a:rPr lang="zh-CN" altLang="en-US" dirty="0"/>
              <a:t>举例</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78543" y="2964307"/>
            <a:ext cx="5779407" cy="3392044"/>
          </a:xfr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2486" y="1690689"/>
            <a:ext cx="4065168" cy="1138247"/>
          </a:xfrm>
          <a:prstGeom prst="rect">
            <a:avLst/>
          </a:prstGeom>
        </p:spPr>
      </p:pic>
      <p:sp>
        <p:nvSpPr>
          <p:cNvPr id="7" name="TextBox 6"/>
          <p:cNvSpPr txBox="1"/>
          <p:nvPr/>
        </p:nvSpPr>
        <p:spPr>
          <a:xfrm>
            <a:off x="6551839" y="3135085"/>
            <a:ext cx="1869621" cy="369332"/>
          </a:xfrm>
          <a:prstGeom prst="rect">
            <a:avLst/>
          </a:prstGeom>
          <a:noFill/>
        </p:spPr>
        <p:txBody>
          <a:bodyPr wrap="square" rtlCol="0">
            <a:spAutoFit/>
          </a:bodyPr>
          <a:lstStyle/>
          <a:p>
            <a:r>
              <a:rPr lang="zh-CN" altLang="en-US" dirty="0"/>
              <a:t>预测执行</a:t>
            </a:r>
            <a:endParaRPr lang="en-US" dirty="0"/>
          </a:p>
        </p:txBody>
      </p:sp>
      <p:sp>
        <p:nvSpPr>
          <p:cNvPr id="8" name="灯片编号占位符 7">
            <a:extLst>
              <a:ext uri="{FF2B5EF4-FFF2-40B4-BE49-F238E27FC236}">
                <a16:creationId xmlns:a16="http://schemas.microsoft.com/office/drawing/2014/main" id="{767B1900-344B-4813-9707-99AB0C91ED57}"/>
              </a:ext>
            </a:extLst>
          </p:cNvPr>
          <p:cNvSpPr>
            <a:spLocks noGrp="1"/>
          </p:cNvSpPr>
          <p:nvPr>
            <p:ph type="sldNum" sz="quarter" idx="12"/>
          </p:nvPr>
        </p:nvSpPr>
        <p:spPr/>
        <p:txBody>
          <a:bodyPr/>
          <a:lstStyle/>
          <a:p>
            <a:fld id="{338037BC-B682-3544-96CF-7DD01678259C}" type="slidenum">
              <a:rPr lang="en-US" smtClean="0"/>
              <a:t>124</a:t>
            </a:fld>
            <a:endParaRPr lang="en-US"/>
          </a:p>
        </p:txBody>
      </p:sp>
    </p:spTree>
    <p:extLst>
      <p:ext uri="{BB962C8B-B14F-4D97-AF65-F5344CB8AC3E}">
        <p14:creationId xmlns:p14="http://schemas.microsoft.com/office/powerpoint/2010/main" val="392431921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err="1"/>
              <a:t>Spectre</a:t>
            </a:r>
            <a:r>
              <a:rPr lang="en-US" altLang="zh-CN" dirty="0"/>
              <a:t>: </a:t>
            </a:r>
            <a:r>
              <a:rPr lang="zh-CN" altLang="en-US" dirty="0"/>
              <a:t>举例</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66367" y="1690689"/>
            <a:ext cx="6811265" cy="4351338"/>
          </a:xfrm>
        </p:spPr>
      </p:pic>
      <p:sp>
        <p:nvSpPr>
          <p:cNvPr id="6" name="TextBox 5"/>
          <p:cNvSpPr txBox="1"/>
          <p:nvPr/>
        </p:nvSpPr>
        <p:spPr>
          <a:xfrm>
            <a:off x="6457950" y="2563586"/>
            <a:ext cx="1519682" cy="369332"/>
          </a:xfrm>
          <a:prstGeom prst="rect">
            <a:avLst/>
          </a:prstGeom>
          <a:noFill/>
        </p:spPr>
        <p:txBody>
          <a:bodyPr wrap="square" rtlCol="0">
            <a:spAutoFit/>
          </a:bodyPr>
          <a:lstStyle/>
          <a:p>
            <a:r>
              <a:rPr lang="zh-CN" altLang="en-US"/>
              <a:t>受限区域</a:t>
            </a:r>
            <a:endParaRPr lang="en-US" dirty="0"/>
          </a:p>
        </p:txBody>
      </p:sp>
      <p:sp>
        <p:nvSpPr>
          <p:cNvPr id="7" name="TextBox 6"/>
          <p:cNvSpPr txBox="1"/>
          <p:nvPr/>
        </p:nvSpPr>
        <p:spPr>
          <a:xfrm>
            <a:off x="6457950" y="4459969"/>
            <a:ext cx="1519682" cy="369332"/>
          </a:xfrm>
          <a:prstGeom prst="rect">
            <a:avLst/>
          </a:prstGeom>
          <a:noFill/>
        </p:spPr>
        <p:txBody>
          <a:bodyPr wrap="square" rtlCol="0">
            <a:spAutoFit/>
          </a:bodyPr>
          <a:lstStyle/>
          <a:p>
            <a:r>
              <a:rPr lang="zh-CN" altLang="en-US" dirty="0"/>
              <a:t>非受限区域</a:t>
            </a:r>
            <a:endParaRPr lang="en-US" dirty="0"/>
          </a:p>
        </p:txBody>
      </p:sp>
      <p:sp>
        <p:nvSpPr>
          <p:cNvPr id="8" name="灯片编号占位符 7">
            <a:extLst>
              <a:ext uri="{FF2B5EF4-FFF2-40B4-BE49-F238E27FC236}">
                <a16:creationId xmlns:a16="http://schemas.microsoft.com/office/drawing/2014/main" id="{01D5080A-0392-46A3-8F16-385AB14046A7}"/>
              </a:ext>
            </a:extLst>
          </p:cNvPr>
          <p:cNvSpPr>
            <a:spLocks noGrp="1"/>
          </p:cNvSpPr>
          <p:nvPr>
            <p:ph type="sldNum" sz="quarter" idx="12"/>
          </p:nvPr>
        </p:nvSpPr>
        <p:spPr/>
        <p:txBody>
          <a:bodyPr/>
          <a:lstStyle/>
          <a:p>
            <a:fld id="{338037BC-B682-3544-96CF-7DD01678259C}" type="slidenum">
              <a:rPr lang="en-US" smtClean="0"/>
              <a:t>125</a:t>
            </a:fld>
            <a:endParaRPr lang="en-US"/>
          </a:p>
        </p:txBody>
      </p:sp>
    </p:spTree>
    <p:extLst>
      <p:ext uri="{BB962C8B-B14F-4D97-AF65-F5344CB8AC3E}">
        <p14:creationId xmlns:p14="http://schemas.microsoft.com/office/powerpoint/2010/main" val="245262628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err="1"/>
              <a:t>Spectre</a:t>
            </a:r>
            <a:r>
              <a:rPr lang="en-US" altLang="zh-CN" dirty="0"/>
              <a:t>: </a:t>
            </a:r>
            <a:r>
              <a:rPr lang="zh-CN" altLang="en-US" dirty="0"/>
              <a:t>举例</a:t>
            </a:r>
            <a:endParaRPr lang="en-US" dirty="0"/>
          </a:p>
        </p:txBody>
      </p:sp>
      <p:pic>
        <p:nvPicPr>
          <p:cNvPr id="8" name="Content Placeholder 7"/>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43050" y="1690689"/>
            <a:ext cx="6057900" cy="3771900"/>
          </a:xfrm>
        </p:spPr>
      </p:pic>
      <p:sp>
        <p:nvSpPr>
          <p:cNvPr id="5" name="灯片编号占位符 4">
            <a:extLst>
              <a:ext uri="{FF2B5EF4-FFF2-40B4-BE49-F238E27FC236}">
                <a16:creationId xmlns:a16="http://schemas.microsoft.com/office/drawing/2014/main" id="{907A854C-5F71-4CA2-8F92-97EA25D19685}"/>
              </a:ext>
            </a:extLst>
          </p:cNvPr>
          <p:cNvSpPr>
            <a:spLocks noGrp="1"/>
          </p:cNvSpPr>
          <p:nvPr>
            <p:ph type="sldNum" sz="quarter" idx="12"/>
          </p:nvPr>
        </p:nvSpPr>
        <p:spPr/>
        <p:txBody>
          <a:bodyPr/>
          <a:lstStyle/>
          <a:p>
            <a:fld id="{338037BC-B682-3544-96CF-7DD01678259C}" type="slidenum">
              <a:rPr lang="en-US" smtClean="0"/>
              <a:t>126</a:t>
            </a:fld>
            <a:endParaRPr lang="en-US"/>
          </a:p>
        </p:txBody>
      </p:sp>
    </p:spTree>
    <p:extLst>
      <p:ext uri="{BB962C8B-B14F-4D97-AF65-F5344CB8AC3E}">
        <p14:creationId xmlns:p14="http://schemas.microsoft.com/office/powerpoint/2010/main" val="384575103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err="1"/>
              <a:t>Spectre</a:t>
            </a:r>
            <a:r>
              <a:rPr lang="en-US" altLang="zh-CN" dirty="0"/>
              <a:t>: </a:t>
            </a:r>
            <a:r>
              <a:rPr lang="zh-CN" altLang="en-US" dirty="0"/>
              <a:t>举例</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9265" y="1417410"/>
            <a:ext cx="7555464" cy="4938941"/>
          </a:xfrm>
        </p:spPr>
      </p:pic>
      <p:sp>
        <p:nvSpPr>
          <p:cNvPr id="7" name="TextBox 6"/>
          <p:cNvSpPr txBox="1"/>
          <p:nvPr/>
        </p:nvSpPr>
        <p:spPr>
          <a:xfrm>
            <a:off x="6547317" y="2491819"/>
            <a:ext cx="1295810" cy="369332"/>
          </a:xfrm>
          <a:prstGeom prst="rect">
            <a:avLst/>
          </a:prstGeom>
          <a:noFill/>
        </p:spPr>
        <p:txBody>
          <a:bodyPr wrap="square" rtlCol="0">
            <a:spAutoFit/>
          </a:bodyPr>
          <a:lstStyle/>
          <a:p>
            <a:r>
              <a:rPr lang="zh-CN" altLang="en-US"/>
              <a:t>分支预测</a:t>
            </a:r>
            <a:endParaRPr lang="en-US" dirty="0"/>
          </a:p>
        </p:txBody>
      </p:sp>
      <p:cxnSp>
        <p:nvCxnSpPr>
          <p:cNvPr id="9" name="Shape 233"/>
          <p:cNvCxnSpPr/>
          <p:nvPr/>
        </p:nvCxnSpPr>
        <p:spPr>
          <a:xfrm flipH="1">
            <a:off x="5700481" y="2676485"/>
            <a:ext cx="681218" cy="4403"/>
          </a:xfrm>
          <a:prstGeom prst="straightConnector1">
            <a:avLst/>
          </a:prstGeom>
          <a:noFill/>
          <a:ln w="9525" cap="flat" cmpd="sng">
            <a:solidFill>
              <a:srgbClr val="FF0000"/>
            </a:solidFill>
            <a:prstDash val="solid"/>
            <a:round/>
            <a:headEnd type="none" w="lg" len="lg"/>
            <a:tailEnd type="triangle" w="lg" len="lg"/>
          </a:ln>
        </p:spPr>
      </p:cxnSp>
      <p:sp>
        <p:nvSpPr>
          <p:cNvPr id="10" name="TextBox 9"/>
          <p:cNvSpPr txBox="1"/>
          <p:nvPr/>
        </p:nvSpPr>
        <p:spPr>
          <a:xfrm>
            <a:off x="6879783" y="3882324"/>
            <a:ext cx="1295810" cy="369332"/>
          </a:xfrm>
          <a:prstGeom prst="rect">
            <a:avLst/>
          </a:prstGeom>
          <a:noFill/>
        </p:spPr>
        <p:txBody>
          <a:bodyPr wrap="square" rtlCol="0">
            <a:spAutoFit/>
          </a:bodyPr>
          <a:lstStyle/>
          <a:p>
            <a:r>
              <a:rPr lang="zh-CN" altLang="en-US" dirty="0"/>
              <a:t>预测执行</a:t>
            </a:r>
            <a:endParaRPr lang="en-US" dirty="0"/>
          </a:p>
        </p:txBody>
      </p:sp>
      <p:cxnSp>
        <p:nvCxnSpPr>
          <p:cNvPr id="11" name="Shape 233"/>
          <p:cNvCxnSpPr/>
          <p:nvPr/>
        </p:nvCxnSpPr>
        <p:spPr>
          <a:xfrm flipH="1">
            <a:off x="6032947" y="4066990"/>
            <a:ext cx="681218" cy="4403"/>
          </a:xfrm>
          <a:prstGeom prst="straightConnector1">
            <a:avLst/>
          </a:prstGeom>
          <a:noFill/>
          <a:ln w="9525" cap="flat" cmpd="sng">
            <a:solidFill>
              <a:srgbClr val="FF0000"/>
            </a:solidFill>
            <a:prstDash val="solid"/>
            <a:round/>
            <a:headEnd type="none" w="lg" len="lg"/>
            <a:tailEnd type="triangle" w="lg" len="lg"/>
          </a:ln>
        </p:spPr>
      </p:cxnSp>
      <p:sp>
        <p:nvSpPr>
          <p:cNvPr id="12" name="TextBox 11"/>
          <p:cNvSpPr txBox="1"/>
          <p:nvPr/>
        </p:nvSpPr>
        <p:spPr>
          <a:xfrm>
            <a:off x="6062903" y="3083544"/>
            <a:ext cx="1780224" cy="369332"/>
          </a:xfrm>
          <a:prstGeom prst="rect">
            <a:avLst/>
          </a:prstGeom>
          <a:noFill/>
        </p:spPr>
        <p:txBody>
          <a:bodyPr wrap="square" rtlCol="0">
            <a:spAutoFit/>
          </a:bodyPr>
          <a:lstStyle/>
          <a:p>
            <a:r>
              <a:rPr lang="en-US" altLang="zh-CN" dirty="0"/>
              <a:t>Flush</a:t>
            </a:r>
            <a:r>
              <a:rPr lang="zh-CN" altLang="en-US" dirty="0"/>
              <a:t> </a:t>
            </a:r>
            <a:r>
              <a:rPr lang="en-US" altLang="zh-CN" dirty="0" err="1"/>
              <a:t>buffer_size</a:t>
            </a:r>
            <a:r>
              <a:rPr lang="zh-CN" altLang="en-US" dirty="0"/>
              <a:t> </a:t>
            </a:r>
            <a:endParaRPr lang="en-US" dirty="0"/>
          </a:p>
        </p:txBody>
      </p:sp>
      <p:cxnSp>
        <p:nvCxnSpPr>
          <p:cNvPr id="13" name="Shape 233"/>
          <p:cNvCxnSpPr/>
          <p:nvPr/>
        </p:nvCxnSpPr>
        <p:spPr>
          <a:xfrm flipH="1">
            <a:off x="5216067" y="3300868"/>
            <a:ext cx="681218" cy="4403"/>
          </a:xfrm>
          <a:prstGeom prst="straightConnector1">
            <a:avLst/>
          </a:prstGeom>
          <a:noFill/>
          <a:ln w="9525" cap="flat" cmpd="sng">
            <a:solidFill>
              <a:srgbClr val="FF0000"/>
            </a:solidFill>
            <a:prstDash val="solid"/>
            <a:round/>
            <a:headEnd type="none" w="lg" len="lg"/>
            <a:tailEnd type="triangle" w="lg" len="lg"/>
          </a:ln>
        </p:spPr>
      </p:cxnSp>
      <p:sp>
        <p:nvSpPr>
          <p:cNvPr id="3" name="TextBox 2"/>
          <p:cNvSpPr txBox="1"/>
          <p:nvPr/>
        </p:nvSpPr>
        <p:spPr>
          <a:xfrm>
            <a:off x="7905714" y="2958994"/>
            <a:ext cx="1238286" cy="923330"/>
          </a:xfrm>
          <a:prstGeom prst="rect">
            <a:avLst/>
          </a:prstGeom>
          <a:noFill/>
        </p:spPr>
        <p:txBody>
          <a:bodyPr wrap="square" rtlCol="0">
            <a:spAutoFit/>
          </a:bodyPr>
          <a:lstStyle/>
          <a:p>
            <a:r>
              <a:rPr lang="zh-CN" altLang="en-US" dirty="0"/>
              <a:t>为什么需要</a:t>
            </a:r>
            <a:r>
              <a:rPr lang="en-US" altLang="zh-CN" dirty="0"/>
              <a:t>flush </a:t>
            </a:r>
            <a:r>
              <a:rPr lang="en-US" altLang="zh-CN" dirty="0" err="1"/>
              <a:t>buffer_size</a:t>
            </a:r>
            <a:r>
              <a:rPr lang="en-US" altLang="zh-CN" dirty="0"/>
              <a:t>?</a:t>
            </a:r>
            <a:endParaRPr lang="en-US" dirty="0"/>
          </a:p>
        </p:txBody>
      </p:sp>
      <p:sp>
        <p:nvSpPr>
          <p:cNvPr id="8" name="灯片编号占位符 7">
            <a:extLst>
              <a:ext uri="{FF2B5EF4-FFF2-40B4-BE49-F238E27FC236}">
                <a16:creationId xmlns:a16="http://schemas.microsoft.com/office/drawing/2014/main" id="{ED1D133B-5000-4A86-A09B-74681C769CB0}"/>
              </a:ext>
            </a:extLst>
          </p:cNvPr>
          <p:cNvSpPr>
            <a:spLocks noGrp="1"/>
          </p:cNvSpPr>
          <p:nvPr>
            <p:ph type="sldNum" sz="quarter" idx="12"/>
          </p:nvPr>
        </p:nvSpPr>
        <p:spPr/>
        <p:txBody>
          <a:bodyPr/>
          <a:lstStyle/>
          <a:p>
            <a:fld id="{338037BC-B682-3544-96CF-7DD01678259C}" type="slidenum">
              <a:rPr lang="en-US" smtClean="0"/>
              <a:t>127</a:t>
            </a:fld>
            <a:endParaRPr lang="en-US"/>
          </a:p>
        </p:txBody>
      </p:sp>
      <p:cxnSp>
        <p:nvCxnSpPr>
          <p:cNvPr id="6" name="直接连接符 5">
            <a:extLst>
              <a:ext uri="{FF2B5EF4-FFF2-40B4-BE49-F238E27FC236}">
                <a16:creationId xmlns:a16="http://schemas.microsoft.com/office/drawing/2014/main" id="{AE4FF4BE-95A9-4166-9428-B8B698C87679}"/>
              </a:ext>
            </a:extLst>
          </p:cNvPr>
          <p:cNvCxnSpPr>
            <a:cxnSpLocks/>
          </p:cNvCxnSpPr>
          <p:nvPr/>
        </p:nvCxnSpPr>
        <p:spPr>
          <a:xfrm>
            <a:off x="592851" y="3388808"/>
            <a:ext cx="2512088"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9279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sz="4000" dirty="0"/>
              <a:t>Mitigations-</a:t>
            </a:r>
            <a:r>
              <a:rPr lang="en-US" altLang="zh-CN" sz="4000" dirty="0" err="1"/>
              <a:t>Spectre</a:t>
            </a:r>
            <a:endParaRPr lang="en-US" sz="4000" dirty="0"/>
          </a:p>
        </p:txBody>
      </p:sp>
      <p:sp>
        <p:nvSpPr>
          <p:cNvPr id="3" name="Content Placeholder 2"/>
          <p:cNvSpPr>
            <a:spLocks noGrp="1"/>
          </p:cNvSpPr>
          <p:nvPr>
            <p:ph idx="1"/>
          </p:nvPr>
        </p:nvSpPr>
        <p:spPr>
          <a:xfrm>
            <a:off x="626810" y="1541833"/>
            <a:ext cx="7886700" cy="4351338"/>
          </a:xfrm>
        </p:spPr>
        <p:txBody>
          <a:bodyPr>
            <a:normAutofit/>
          </a:bodyPr>
          <a:lstStyle/>
          <a:p>
            <a:pPr>
              <a:lnSpc>
                <a:spcPct val="110000"/>
              </a:lnSpc>
            </a:pPr>
            <a:r>
              <a:rPr lang="zh-CN" altLang="en-US" sz="2400" dirty="0"/>
              <a:t>禁止预测执行</a:t>
            </a:r>
          </a:p>
          <a:p>
            <a:pPr lvl="1">
              <a:lnSpc>
                <a:spcPct val="110000"/>
              </a:lnSpc>
            </a:pPr>
            <a:r>
              <a:rPr lang="zh-CN" altLang="en-US" sz="2000" dirty="0"/>
              <a:t>显著的性能降级</a:t>
            </a:r>
          </a:p>
          <a:p>
            <a:pPr lvl="1">
              <a:lnSpc>
                <a:spcPct val="110000"/>
              </a:lnSpc>
            </a:pPr>
            <a:r>
              <a:rPr lang="zh-CN" altLang="en-US" sz="2000" dirty="0"/>
              <a:t>处理器不支持显式的禁止</a:t>
            </a:r>
          </a:p>
          <a:p>
            <a:pPr>
              <a:lnSpc>
                <a:spcPct val="110000"/>
              </a:lnSpc>
            </a:pPr>
            <a:r>
              <a:rPr lang="zh-CN" altLang="en-US" sz="2400" dirty="0"/>
              <a:t>使用</a:t>
            </a:r>
            <a:r>
              <a:rPr lang="en-US" altLang="zh-CN" sz="2400" dirty="0"/>
              <a:t>serializing/speculation</a:t>
            </a:r>
            <a:r>
              <a:rPr lang="zh-CN" altLang="en-US" sz="2400" dirty="0"/>
              <a:t> </a:t>
            </a:r>
            <a:r>
              <a:rPr lang="en-US" altLang="zh-CN" sz="2400" dirty="0"/>
              <a:t>blocking</a:t>
            </a:r>
            <a:r>
              <a:rPr lang="zh-CN" altLang="en-US" sz="2400" dirty="0"/>
              <a:t>指令，</a:t>
            </a:r>
            <a:r>
              <a:rPr lang="en-US" altLang="zh-CN" sz="2400" dirty="0" err="1">
                <a:latin typeface="Courier New" charset="0"/>
                <a:ea typeface="Courier New" charset="0"/>
                <a:cs typeface="Courier New" charset="0"/>
              </a:rPr>
              <a:t>lfence</a:t>
            </a:r>
            <a:endParaRPr lang="zh-CN" altLang="en-US" sz="2400" dirty="0">
              <a:latin typeface="Courier New" charset="0"/>
              <a:ea typeface="Courier New" charset="0"/>
              <a:cs typeface="Courier New" charset="0"/>
            </a:endParaRPr>
          </a:p>
          <a:p>
            <a:pPr>
              <a:lnSpc>
                <a:spcPct val="110000"/>
              </a:lnSpc>
            </a:pPr>
            <a:r>
              <a:rPr lang="en-US" altLang="zh-CN" sz="2400" dirty="0" err="1"/>
              <a:t>Retpoline</a:t>
            </a:r>
            <a:r>
              <a:rPr lang="zh-CN" altLang="en-US" sz="2400" dirty="0"/>
              <a:t>软件编程技术</a:t>
            </a:r>
            <a:endParaRPr lang="en-US" altLang="zh-CN" sz="2400" dirty="0"/>
          </a:p>
        </p:txBody>
      </p:sp>
      <p:pic>
        <p:nvPicPr>
          <p:cNvPr id="4" name="Picture 3"/>
          <p:cNvPicPr>
            <a:picLocks noChangeAspect="1"/>
          </p:cNvPicPr>
          <p:nvPr/>
        </p:nvPicPr>
        <p:blipFill>
          <a:blip r:embed="rId3"/>
          <a:stretch>
            <a:fillRect/>
          </a:stretch>
        </p:blipFill>
        <p:spPr>
          <a:xfrm>
            <a:off x="295215" y="4247707"/>
            <a:ext cx="4000193" cy="2190308"/>
          </a:xfrm>
          <a:prstGeom prst="rect">
            <a:avLst/>
          </a:prstGeom>
        </p:spPr>
      </p:pic>
      <p:pic>
        <p:nvPicPr>
          <p:cNvPr id="5" name="Picture 4"/>
          <p:cNvPicPr>
            <a:picLocks noChangeAspect="1"/>
          </p:cNvPicPr>
          <p:nvPr/>
        </p:nvPicPr>
        <p:blipFill>
          <a:blip r:embed="rId4"/>
          <a:stretch>
            <a:fillRect/>
          </a:stretch>
        </p:blipFill>
        <p:spPr>
          <a:xfrm>
            <a:off x="4193148" y="3356149"/>
            <a:ext cx="4805289" cy="3423339"/>
          </a:xfrm>
          <a:prstGeom prst="rect">
            <a:avLst/>
          </a:prstGeom>
        </p:spPr>
      </p:pic>
      <p:sp>
        <p:nvSpPr>
          <p:cNvPr id="7" name="Slide Number Placeholder 6"/>
          <p:cNvSpPr>
            <a:spLocks noGrp="1"/>
          </p:cNvSpPr>
          <p:nvPr>
            <p:ph type="sldNum" sz="quarter" idx="12"/>
          </p:nvPr>
        </p:nvSpPr>
        <p:spPr/>
        <p:txBody>
          <a:bodyPr/>
          <a:lstStyle/>
          <a:p>
            <a:fld id="{47B4C697-F0A0-9443-9354-6C912ECA3582}" type="slidenum">
              <a:rPr lang="en-US" smtClean="0"/>
              <a:t>128</a:t>
            </a:fld>
            <a:endParaRPr lang="en-US"/>
          </a:p>
        </p:txBody>
      </p:sp>
      <p:sp>
        <p:nvSpPr>
          <p:cNvPr id="8" name="矩形 7">
            <a:extLst>
              <a:ext uri="{FF2B5EF4-FFF2-40B4-BE49-F238E27FC236}">
                <a16:creationId xmlns:a16="http://schemas.microsoft.com/office/drawing/2014/main" id="{8D69B3C8-0B39-4D31-8A67-4912A51F81FC}"/>
              </a:ext>
            </a:extLst>
          </p:cNvPr>
          <p:cNvSpPr/>
          <p:nvPr/>
        </p:nvSpPr>
        <p:spPr>
          <a:xfrm>
            <a:off x="5503432" y="5429181"/>
            <a:ext cx="1359592" cy="192554"/>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53355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sz="4000" dirty="0"/>
              <a:t>Mitigations-</a:t>
            </a:r>
            <a:r>
              <a:rPr lang="en-US" altLang="zh-CN" sz="4000" dirty="0" err="1"/>
              <a:t>Spectre</a:t>
            </a:r>
            <a:endParaRPr lang="en-US" sz="4000" dirty="0"/>
          </a:p>
        </p:txBody>
      </p:sp>
      <p:sp>
        <p:nvSpPr>
          <p:cNvPr id="4" name="TextBox 3"/>
          <p:cNvSpPr txBox="1"/>
          <p:nvPr/>
        </p:nvSpPr>
        <p:spPr>
          <a:xfrm>
            <a:off x="1619695" y="1580117"/>
            <a:ext cx="3211033" cy="1006429"/>
          </a:xfrm>
          <a:prstGeom prst="rect">
            <a:avLst/>
          </a:prstGeom>
          <a:noFill/>
        </p:spPr>
        <p:txBody>
          <a:bodyPr wrap="square" rtlCol="0">
            <a:spAutoFit/>
          </a:bodyPr>
          <a:lstStyle/>
          <a:p>
            <a:pPr>
              <a:lnSpc>
                <a:spcPct val="110000"/>
              </a:lnSpc>
            </a:pPr>
            <a:r>
              <a:rPr lang="en-US" altLang="zh-CN" dirty="0">
                <a:latin typeface="Courier New" charset="0"/>
                <a:ea typeface="Courier New" charset="0"/>
                <a:cs typeface="Courier New" charset="0"/>
              </a:rPr>
              <a:t>cmp </a:t>
            </a:r>
            <a:r>
              <a:rPr lang="en-US" dirty="0" err="1">
                <a:latin typeface="Courier New" charset="0"/>
                <a:ea typeface="Courier New" charset="0"/>
                <a:cs typeface="Courier New" charset="0"/>
              </a:rPr>
              <a:t>eax</a:t>
            </a:r>
            <a:r>
              <a:rPr lang="en-US" dirty="0">
                <a:latin typeface="Courier New" charset="0"/>
                <a:ea typeface="Courier New" charset="0"/>
                <a:cs typeface="Courier New" charset="0"/>
              </a:rPr>
              <a:t>, [</a:t>
            </a:r>
            <a:r>
              <a:rPr lang="en-US" dirty="0" err="1">
                <a:latin typeface="Courier New" charset="0"/>
                <a:ea typeface="Courier New" charset="0"/>
                <a:cs typeface="Courier New" charset="0"/>
              </a:rPr>
              <a:t>buffer_top</a:t>
            </a:r>
            <a:r>
              <a:rPr lang="en-US" dirty="0">
                <a:latin typeface="Courier New" charset="0"/>
                <a:ea typeface="Courier New" charset="0"/>
                <a:cs typeface="Courier New" charset="0"/>
              </a:rPr>
              <a:t>] </a:t>
            </a:r>
          </a:p>
          <a:p>
            <a:pPr>
              <a:lnSpc>
                <a:spcPct val="110000"/>
              </a:lnSpc>
            </a:pPr>
            <a:r>
              <a:rPr lang="en-US" dirty="0">
                <a:latin typeface="Courier New" charset="0"/>
                <a:ea typeface="Courier New" charset="0"/>
                <a:cs typeface="Courier New" charset="0"/>
              </a:rPr>
              <a:t>ja </a:t>
            </a:r>
            <a:r>
              <a:rPr lang="en-US" dirty="0" err="1">
                <a:latin typeface="Courier New" charset="0"/>
                <a:ea typeface="Courier New" charset="0"/>
                <a:cs typeface="Courier New" charset="0"/>
              </a:rPr>
              <a:t>out_of_bounds</a:t>
            </a:r>
            <a:r>
              <a:rPr lang="en-US" dirty="0">
                <a:latin typeface="Courier New" charset="0"/>
                <a:ea typeface="Courier New" charset="0"/>
                <a:cs typeface="Courier New" charset="0"/>
              </a:rPr>
              <a:t> </a:t>
            </a:r>
          </a:p>
          <a:p>
            <a:pPr>
              <a:lnSpc>
                <a:spcPct val="110000"/>
              </a:lnSpc>
            </a:pPr>
            <a:r>
              <a:rPr lang="en-US" dirty="0" err="1">
                <a:latin typeface="Courier New" charset="0"/>
                <a:ea typeface="Courier New" charset="0"/>
                <a:cs typeface="Courier New" charset="0"/>
              </a:rPr>
              <a:t>mov</a:t>
            </a:r>
            <a:r>
              <a:rPr lang="en-US" dirty="0">
                <a:latin typeface="Courier New" charset="0"/>
                <a:ea typeface="Courier New" charset="0"/>
                <a:cs typeface="Courier New" charset="0"/>
              </a:rPr>
              <a:t> </a:t>
            </a:r>
            <a:r>
              <a:rPr lang="en-US" dirty="0" err="1">
                <a:latin typeface="Courier New" charset="0"/>
                <a:ea typeface="Courier New" charset="0"/>
                <a:cs typeface="Courier New" charset="0"/>
              </a:rPr>
              <a:t>ebx</a:t>
            </a:r>
            <a:r>
              <a:rPr lang="en-US" dirty="0">
                <a:latin typeface="Courier New" charset="0"/>
                <a:ea typeface="Courier New" charset="0"/>
                <a:cs typeface="Courier New" charset="0"/>
              </a:rPr>
              <a:t>, [</a:t>
            </a:r>
            <a:r>
              <a:rPr lang="en-US" dirty="0" err="1">
                <a:latin typeface="Courier New" charset="0"/>
                <a:ea typeface="Courier New" charset="0"/>
                <a:cs typeface="Courier New" charset="0"/>
              </a:rPr>
              <a:t>eax</a:t>
            </a:r>
            <a:r>
              <a:rPr lang="en-US" dirty="0">
                <a:latin typeface="Courier New" charset="0"/>
                <a:ea typeface="Courier New" charset="0"/>
                <a:cs typeface="Courier New" charset="0"/>
              </a:rPr>
              <a:t>] </a:t>
            </a:r>
          </a:p>
        </p:txBody>
      </p:sp>
      <p:sp>
        <p:nvSpPr>
          <p:cNvPr id="5" name="TextBox 4"/>
          <p:cNvSpPr txBox="1"/>
          <p:nvPr/>
        </p:nvSpPr>
        <p:spPr>
          <a:xfrm>
            <a:off x="5039835" y="1456023"/>
            <a:ext cx="3211033" cy="1169551"/>
          </a:xfrm>
          <a:prstGeom prst="rect">
            <a:avLst/>
          </a:prstGeom>
          <a:noFill/>
        </p:spPr>
        <p:txBody>
          <a:bodyPr wrap="square" rtlCol="0">
            <a:spAutoFit/>
          </a:bodyPr>
          <a:lstStyle/>
          <a:p>
            <a:pPr>
              <a:lnSpc>
                <a:spcPct val="110000"/>
              </a:lnSpc>
            </a:pPr>
            <a:r>
              <a:rPr lang="en-US" altLang="zh-CN" sz="1600" dirty="0">
                <a:latin typeface="Courier New" charset="0"/>
                <a:ea typeface="Courier New" charset="0"/>
                <a:cs typeface="Courier New" charset="0"/>
              </a:rPr>
              <a:t>cmp </a:t>
            </a:r>
            <a:r>
              <a:rPr lang="en-US" sz="1600" dirty="0" err="1">
                <a:latin typeface="Courier New" charset="0"/>
                <a:ea typeface="Courier New" charset="0"/>
                <a:cs typeface="Courier New" charset="0"/>
              </a:rPr>
              <a:t>eax</a:t>
            </a:r>
            <a:r>
              <a:rPr lang="en-US" sz="1600" dirty="0">
                <a:latin typeface="Courier New" charset="0"/>
                <a:ea typeface="Courier New" charset="0"/>
                <a:cs typeface="Courier New" charset="0"/>
              </a:rPr>
              <a:t>, [</a:t>
            </a:r>
            <a:r>
              <a:rPr lang="en-US" sz="1600" dirty="0" err="1">
                <a:latin typeface="Courier New" charset="0"/>
                <a:ea typeface="Courier New" charset="0"/>
                <a:cs typeface="Courier New" charset="0"/>
              </a:rPr>
              <a:t>buffer_top</a:t>
            </a:r>
            <a:r>
              <a:rPr lang="en-US" sz="1600" dirty="0">
                <a:latin typeface="Courier New" charset="0"/>
                <a:ea typeface="Courier New" charset="0"/>
                <a:cs typeface="Courier New" charset="0"/>
              </a:rPr>
              <a:t>] </a:t>
            </a:r>
          </a:p>
          <a:p>
            <a:pPr>
              <a:lnSpc>
                <a:spcPct val="110000"/>
              </a:lnSpc>
            </a:pPr>
            <a:r>
              <a:rPr lang="en-US" sz="1600" dirty="0">
                <a:latin typeface="Courier New" charset="0"/>
                <a:ea typeface="Courier New" charset="0"/>
                <a:cs typeface="Courier New" charset="0"/>
              </a:rPr>
              <a:t>ja </a:t>
            </a:r>
            <a:r>
              <a:rPr lang="en-US" sz="1600" dirty="0" err="1">
                <a:latin typeface="Courier New" charset="0"/>
                <a:ea typeface="Courier New" charset="0"/>
                <a:cs typeface="Courier New" charset="0"/>
              </a:rPr>
              <a:t>out_of_bounds</a:t>
            </a:r>
            <a:r>
              <a:rPr lang="en-US" sz="1600" dirty="0">
                <a:latin typeface="Courier New" charset="0"/>
                <a:ea typeface="Courier New" charset="0"/>
                <a:cs typeface="Courier New" charset="0"/>
              </a:rPr>
              <a:t> </a:t>
            </a:r>
          </a:p>
          <a:p>
            <a:pPr>
              <a:lnSpc>
                <a:spcPct val="110000"/>
              </a:lnSpc>
            </a:pPr>
            <a:r>
              <a:rPr lang="en-US" sz="1600" dirty="0" err="1">
                <a:solidFill>
                  <a:srgbClr val="FF0000"/>
                </a:solidFill>
                <a:latin typeface="Courier New" charset="0"/>
                <a:ea typeface="Courier New" charset="0"/>
                <a:cs typeface="Courier New" charset="0"/>
              </a:rPr>
              <a:t>lfence</a:t>
            </a:r>
            <a:endParaRPr lang="en-US" sz="1600" dirty="0">
              <a:solidFill>
                <a:srgbClr val="FF0000"/>
              </a:solidFill>
              <a:latin typeface="Courier New" charset="0"/>
              <a:ea typeface="Courier New" charset="0"/>
              <a:cs typeface="Courier New" charset="0"/>
            </a:endParaRPr>
          </a:p>
          <a:p>
            <a:pPr>
              <a:lnSpc>
                <a:spcPct val="110000"/>
              </a:lnSpc>
            </a:pPr>
            <a:r>
              <a:rPr lang="en-US" sz="1600" dirty="0" err="1">
                <a:latin typeface="Courier New" charset="0"/>
                <a:ea typeface="Courier New" charset="0"/>
                <a:cs typeface="Courier New" charset="0"/>
              </a:rPr>
              <a:t>mov</a:t>
            </a:r>
            <a:r>
              <a:rPr lang="en-US" sz="1600" dirty="0">
                <a:latin typeface="Courier New" charset="0"/>
                <a:ea typeface="Courier New" charset="0"/>
                <a:cs typeface="Courier New" charset="0"/>
              </a:rPr>
              <a:t> </a:t>
            </a:r>
            <a:r>
              <a:rPr lang="en-US" sz="1600" dirty="0" err="1">
                <a:latin typeface="Courier New" charset="0"/>
                <a:ea typeface="Courier New" charset="0"/>
                <a:cs typeface="Courier New" charset="0"/>
              </a:rPr>
              <a:t>ebx</a:t>
            </a:r>
            <a:r>
              <a:rPr lang="en-US" sz="1600" dirty="0">
                <a:latin typeface="Courier New" charset="0"/>
                <a:ea typeface="Courier New" charset="0"/>
                <a:cs typeface="Courier New" charset="0"/>
              </a:rPr>
              <a:t>, [</a:t>
            </a:r>
            <a:r>
              <a:rPr lang="en-US" sz="1600" dirty="0" err="1">
                <a:latin typeface="Courier New" charset="0"/>
                <a:ea typeface="Courier New" charset="0"/>
                <a:cs typeface="Courier New" charset="0"/>
              </a:rPr>
              <a:t>eax</a:t>
            </a:r>
            <a:r>
              <a:rPr lang="en-US" sz="1600" dirty="0">
                <a:latin typeface="Courier New" charset="0"/>
                <a:ea typeface="Courier New" charset="0"/>
                <a:cs typeface="Courier New" charset="0"/>
              </a:rPr>
              <a:t>] </a:t>
            </a:r>
          </a:p>
        </p:txBody>
      </p:sp>
      <p:sp>
        <p:nvSpPr>
          <p:cNvPr id="6" name="TextBox 5"/>
          <p:cNvSpPr txBox="1"/>
          <p:nvPr/>
        </p:nvSpPr>
        <p:spPr>
          <a:xfrm>
            <a:off x="440164" y="6014429"/>
            <a:ext cx="8420987" cy="261610"/>
          </a:xfrm>
          <a:prstGeom prst="rect">
            <a:avLst/>
          </a:prstGeom>
          <a:noFill/>
        </p:spPr>
        <p:txBody>
          <a:bodyPr wrap="square" rtlCol="0">
            <a:spAutoFit/>
          </a:bodyPr>
          <a:lstStyle/>
          <a:p>
            <a:r>
              <a:rPr lang="en-US" sz="1100" dirty="0"/>
              <a:t>https://</a:t>
            </a:r>
            <a:r>
              <a:rPr lang="en-US" sz="1100" dirty="0" err="1"/>
              <a:t>developer.amd.com</a:t>
            </a:r>
            <a:r>
              <a:rPr lang="en-US" sz="1100" dirty="0"/>
              <a:t>/</a:t>
            </a:r>
            <a:r>
              <a:rPr lang="en-US" sz="1100" dirty="0" err="1"/>
              <a:t>wp</a:t>
            </a:r>
            <a:r>
              <a:rPr lang="en-US" sz="1100" dirty="0"/>
              <a:t>-content/resources/Managing-Speculation-on-AMD-</a:t>
            </a:r>
            <a:r>
              <a:rPr lang="en-US" sz="1100" dirty="0" err="1"/>
              <a:t>Processors.pdf</a:t>
            </a:r>
            <a:endParaRPr lang="en-US" sz="1100" dirty="0"/>
          </a:p>
        </p:txBody>
      </p:sp>
      <p:sp>
        <p:nvSpPr>
          <p:cNvPr id="7" name="TextBox 6"/>
          <p:cNvSpPr txBox="1"/>
          <p:nvPr/>
        </p:nvSpPr>
        <p:spPr>
          <a:xfrm>
            <a:off x="1619696" y="2982589"/>
            <a:ext cx="3211033" cy="369332"/>
          </a:xfrm>
          <a:prstGeom prst="rect">
            <a:avLst/>
          </a:prstGeom>
          <a:noFill/>
        </p:spPr>
        <p:txBody>
          <a:bodyPr wrap="square" rtlCol="0">
            <a:spAutoFit/>
          </a:bodyPr>
          <a:lstStyle/>
          <a:p>
            <a:r>
              <a:rPr lang="mr-IN" dirty="0" err="1">
                <a:latin typeface="Courier New" charset="0"/>
                <a:ea typeface="Courier New" charset="0"/>
                <a:cs typeface="Courier New" charset="0"/>
              </a:rPr>
              <a:t>jmp</a:t>
            </a:r>
            <a:r>
              <a:rPr lang="mr-IN" dirty="0">
                <a:latin typeface="Courier New" charset="0"/>
                <a:ea typeface="Courier New" charset="0"/>
                <a:cs typeface="Courier New" charset="0"/>
              </a:rPr>
              <a:t> *[</a:t>
            </a:r>
            <a:r>
              <a:rPr lang="mr-IN" dirty="0" err="1">
                <a:latin typeface="Courier New" charset="0"/>
                <a:ea typeface="Courier New" charset="0"/>
                <a:cs typeface="Courier New" charset="0"/>
              </a:rPr>
              <a:t>eax</a:t>
            </a:r>
            <a:r>
              <a:rPr lang="mr-IN" dirty="0">
                <a:latin typeface="Courier New" charset="0"/>
                <a:ea typeface="Courier New" charset="0"/>
                <a:cs typeface="Courier New" charset="0"/>
              </a:rPr>
              <a:t>] </a:t>
            </a:r>
            <a:r>
              <a:rPr lang="en-US" dirty="0">
                <a:latin typeface="Courier New" charset="0"/>
                <a:ea typeface="Courier New" charset="0"/>
                <a:cs typeface="Courier New" charset="0"/>
              </a:rPr>
              <a:t> </a:t>
            </a:r>
          </a:p>
        </p:txBody>
      </p:sp>
      <p:sp>
        <p:nvSpPr>
          <p:cNvPr id="3" name="TextBox 2"/>
          <p:cNvSpPr txBox="1"/>
          <p:nvPr/>
        </p:nvSpPr>
        <p:spPr>
          <a:xfrm>
            <a:off x="4650657" y="2781539"/>
            <a:ext cx="2349796" cy="898708"/>
          </a:xfrm>
          <a:prstGeom prst="rect">
            <a:avLst/>
          </a:prstGeom>
          <a:noFill/>
        </p:spPr>
        <p:txBody>
          <a:bodyPr wrap="square" rtlCol="0">
            <a:spAutoFit/>
          </a:bodyPr>
          <a:lstStyle>
            <a:defPPr>
              <a:defRPr lang="en-US"/>
            </a:defPPr>
            <a:lvl1pPr>
              <a:lnSpc>
                <a:spcPct val="110000"/>
              </a:lnSpc>
              <a:defRPr>
                <a:latin typeface="Courier New" charset="0"/>
                <a:ea typeface="Courier New" charset="0"/>
                <a:cs typeface="Courier New" charset="0"/>
              </a:defRPr>
            </a:lvl1pPr>
          </a:lstStyle>
          <a:p>
            <a:r>
              <a:rPr lang="de-DE" sz="1600" dirty="0" err="1"/>
              <a:t>mov</a:t>
            </a:r>
            <a:r>
              <a:rPr lang="de-DE" sz="1600" dirty="0"/>
              <a:t> </a:t>
            </a:r>
            <a:r>
              <a:rPr lang="de-DE" sz="1600" dirty="0" err="1"/>
              <a:t>eax</a:t>
            </a:r>
            <a:r>
              <a:rPr lang="de-DE" sz="1600" dirty="0"/>
              <a:t>, [</a:t>
            </a:r>
            <a:r>
              <a:rPr lang="de-DE" sz="1600" dirty="0" err="1"/>
              <a:t>eax</a:t>
            </a:r>
            <a:r>
              <a:rPr lang="de-DE" sz="1600" dirty="0"/>
              <a:t>] </a:t>
            </a:r>
          </a:p>
          <a:p>
            <a:r>
              <a:rPr lang="de-DE" sz="1600" dirty="0" err="1">
                <a:solidFill>
                  <a:srgbClr val="FF0000"/>
                </a:solidFill>
              </a:rPr>
              <a:t>lfence</a:t>
            </a:r>
            <a:r>
              <a:rPr lang="de-DE" sz="1600" dirty="0"/>
              <a:t> </a:t>
            </a:r>
          </a:p>
          <a:p>
            <a:r>
              <a:rPr lang="de-DE" sz="1600" dirty="0" err="1"/>
              <a:t>jmp</a:t>
            </a:r>
            <a:r>
              <a:rPr lang="de-DE" sz="1600" dirty="0"/>
              <a:t> *</a:t>
            </a:r>
            <a:r>
              <a:rPr lang="de-DE" sz="1600" dirty="0" err="1"/>
              <a:t>eax</a:t>
            </a:r>
            <a:r>
              <a:rPr lang="de-DE" sz="1600" dirty="0"/>
              <a:t> </a:t>
            </a:r>
          </a:p>
        </p:txBody>
      </p:sp>
      <p:sp>
        <p:nvSpPr>
          <p:cNvPr id="8" name="TextBox 7"/>
          <p:cNvSpPr txBox="1"/>
          <p:nvPr/>
        </p:nvSpPr>
        <p:spPr>
          <a:xfrm>
            <a:off x="70439" y="1856133"/>
            <a:ext cx="1116419" cy="369332"/>
          </a:xfrm>
          <a:prstGeom prst="rect">
            <a:avLst/>
          </a:prstGeom>
          <a:noFill/>
        </p:spPr>
        <p:txBody>
          <a:bodyPr wrap="square" rtlCol="0">
            <a:spAutoFit/>
          </a:bodyPr>
          <a:lstStyle/>
          <a:p>
            <a:r>
              <a:rPr lang="en-US"/>
              <a:t>Variant 1</a:t>
            </a:r>
          </a:p>
        </p:txBody>
      </p:sp>
      <p:sp>
        <p:nvSpPr>
          <p:cNvPr id="9" name="TextBox 8"/>
          <p:cNvSpPr txBox="1"/>
          <p:nvPr/>
        </p:nvSpPr>
        <p:spPr>
          <a:xfrm>
            <a:off x="70439" y="3018114"/>
            <a:ext cx="1116419" cy="369332"/>
          </a:xfrm>
          <a:prstGeom prst="rect">
            <a:avLst/>
          </a:prstGeom>
          <a:noFill/>
        </p:spPr>
        <p:txBody>
          <a:bodyPr wrap="square" rtlCol="0">
            <a:spAutoFit/>
          </a:bodyPr>
          <a:lstStyle/>
          <a:p>
            <a:r>
              <a:rPr lang="en-US" dirty="0"/>
              <a:t>Variant 2</a:t>
            </a:r>
          </a:p>
        </p:txBody>
      </p:sp>
      <p:sp>
        <p:nvSpPr>
          <p:cNvPr id="11" name="TextBox 10"/>
          <p:cNvSpPr txBox="1"/>
          <p:nvPr/>
        </p:nvSpPr>
        <p:spPr>
          <a:xfrm>
            <a:off x="1619696" y="4343804"/>
            <a:ext cx="3211033" cy="369332"/>
          </a:xfrm>
          <a:prstGeom prst="rect">
            <a:avLst/>
          </a:prstGeom>
          <a:noFill/>
        </p:spPr>
        <p:txBody>
          <a:bodyPr wrap="square" rtlCol="0">
            <a:spAutoFit/>
          </a:bodyPr>
          <a:lstStyle/>
          <a:p>
            <a:r>
              <a:rPr lang="mr-IN" dirty="0" err="1">
                <a:latin typeface="Courier New" charset="0"/>
                <a:ea typeface="Courier New" charset="0"/>
                <a:cs typeface="Courier New" charset="0"/>
              </a:rPr>
              <a:t>jmp</a:t>
            </a:r>
            <a:r>
              <a:rPr lang="mr-IN" dirty="0">
                <a:latin typeface="Courier New" charset="0"/>
                <a:ea typeface="Courier New" charset="0"/>
                <a:cs typeface="Courier New" charset="0"/>
              </a:rPr>
              <a:t> *[</a:t>
            </a:r>
            <a:r>
              <a:rPr lang="mr-IN" dirty="0" err="1">
                <a:latin typeface="Courier New" charset="0"/>
                <a:ea typeface="Courier New" charset="0"/>
                <a:cs typeface="Courier New" charset="0"/>
              </a:rPr>
              <a:t>eax</a:t>
            </a:r>
            <a:r>
              <a:rPr lang="mr-IN" dirty="0">
                <a:latin typeface="Courier New" charset="0"/>
                <a:ea typeface="Courier New" charset="0"/>
                <a:cs typeface="Courier New" charset="0"/>
              </a:rPr>
              <a:t>] </a:t>
            </a:r>
            <a:r>
              <a:rPr lang="en-US" dirty="0">
                <a:latin typeface="Courier New" charset="0"/>
                <a:ea typeface="Courier New" charset="0"/>
                <a:cs typeface="Courier New" charset="0"/>
              </a:rPr>
              <a:t> </a:t>
            </a:r>
          </a:p>
        </p:txBody>
      </p:sp>
      <p:sp>
        <p:nvSpPr>
          <p:cNvPr id="12" name="TextBox 11"/>
          <p:cNvSpPr txBox="1"/>
          <p:nvPr/>
        </p:nvSpPr>
        <p:spPr>
          <a:xfrm>
            <a:off x="4572000" y="3861407"/>
            <a:ext cx="4635107" cy="1982081"/>
          </a:xfrm>
          <a:prstGeom prst="rect">
            <a:avLst/>
          </a:prstGeom>
          <a:noFill/>
        </p:spPr>
        <p:txBody>
          <a:bodyPr wrap="square" rtlCol="0">
            <a:spAutoFit/>
          </a:bodyPr>
          <a:lstStyle>
            <a:defPPr>
              <a:defRPr lang="en-US"/>
            </a:defPPr>
            <a:lvl1pPr>
              <a:lnSpc>
                <a:spcPct val="110000"/>
              </a:lnSpc>
              <a:defRPr>
                <a:latin typeface="Courier New" charset="0"/>
                <a:ea typeface="Courier New" charset="0"/>
                <a:cs typeface="Courier New" charset="0"/>
              </a:defRPr>
            </a:lvl1pPr>
          </a:lstStyle>
          <a:p>
            <a:r>
              <a:rPr lang="en-US" altLang="zh-CN" sz="1600" dirty="0">
                <a:solidFill>
                  <a:srgbClr val="FF0000"/>
                </a:solidFill>
              </a:rPr>
              <a:t>c</a:t>
            </a:r>
            <a:r>
              <a:rPr lang="en-US" sz="1600" dirty="0">
                <a:solidFill>
                  <a:srgbClr val="FF0000"/>
                </a:solidFill>
              </a:rPr>
              <a:t>all </a:t>
            </a:r>
            <a:r>
              <a:rPr lang="en-US" altLang="zh-CN" sz="1600" dirty="0">
                <a:solidFill>
                  <a:srgbClr val="FF0000"/>
                </a:solidFill>
              </a:rPr>
              <a:t>l</a:t>
            </a:r>
            <a:r>
              <a:rPr lang="en-US" sz="1600" dirty="0">
                <a:solidFill>
                  <a:srgbClr val="FF0000"/>
                </a:solidFill>
              </a:rPr>
              <a:t>5 </a:t>
            </a:r>
            <a:endParaRPr lang="zh-CN" altLang="en-US" sz="1600" dirty="0">
              <a:solidFill>
                <a:srgbClr val="FF0000"/>
              </a:solidFill>
            </a:endParaRPr>
          </a:p>
          <a:p>
            <a:r>
              <a:rPr lang="en-US" sz="1600" dirty="0"/>
              <a:t>l2: pause  </a:t>
            </a:r>
            <a:endParaRPr lang="zh-CN" altLang="en-US" sz="1600" dirty="0"/>
          </a:p>
          <a:p>
            <a:r>
              <a:rPr lang="en-US" sz="1600" dirty="0" err="1"/>
              <a:t>lfence</a:t>
            </a:r>
            <a:r>
              <a:rPr lang="en-US" sz="1600" dirty="0"/>
              <a:t> </a:t>
            </a:r>
          </a:p>
          <a:p>
            <a:r>
              <a:rPr lang="en-US" sz="1600" dirty="0" err="1"/>
              <a:t>jmp</a:t>
            </a:r>
            <a:r>
              <a:rPr lang="en-US" sz="1600" dirty="0"/>
              <a:t> l2 </a:t>
            </a:r>
          </a:p>
          <a:p>
            <a:r>
              <a:rPr lang="en-US" sz="1600" dirty="0"/>
              <a:t>l5: add </a:t>
            </a:r>
            <a:r>
              <a:rPr lang="en-US" sz="1600" dirty="0" err="1"/>
              <a:t>rsp</a:t>
            </a:r>
            <a:r>
              <a:rPr lang="en-US" sz="1600" dirty="0"/>
              <a:t>, 8 </a:t>
            </a:r>
            <a:endParaRPr lang="zh-CN" altLang="en-US" sz="1600" dirty="0"/>
          </a:p>
          <a:p>
            <a:r>
              <a:rPr lang="en-US" sz="1600" dirty="0"/>
              <a:t>push [</a:t>
            </a:r>
            <a:r>
              <a:rPr lang="en-US" sz="1600" dirty="0" err="1"/>
              <a:t>eax</a:t>
            </a:r>
            <a:r>
              <a:rPr lang="en-US" sz="1600" dirty="0"/>
              <a:t>]; </a:t>
            </a:r>
            <a:r>
              <a:rPr lang="en-US" altLang="zh-CN" sz="1600" i="1" dirty="0">
                <a:solidFill>
                  <a:srgbClr val="FF0000"/>
                </a:solidFill>
              </a:rPr>
              <a:t>put true target on stack</a:t>
            </a:r>
            <a:r>
              <a:rPr lang="en-US" sz="1600" i="1" dirty="0">
                <a:solidFill>
                  <a:srgbClr val="FF0000"/>
                </a:solidFill>
              </a:rPr>
              <a:t> </a:t>
            </a:r>
          </a:p>
          <a:p>
            <a:r>
              <a:rPr lang="en-US" sz="1600" dirty="0">
                <a:solidFill>
                  <a:srgbClr val="FF0000"/>
                </a:solidFill>
              </a:rPr>
              <a:t>ret</a:t>
            </a:r>
            <a:r>
              <a:rPr lang="en-US" sz="1600" dirty="0"/>
              <a:t> </a:t>
            </a:r>
            <a:endParaRPr lang="en-US" sz="1600" dirty="0">
              <a:effectLst/>
            </a:endParaRPr>
          </a:p>
        </p:txBody>
      </p:sp>
      <p:sp>
        <p:nvSpPr>
          <p:cNvPr id="13" name="TextBox 12"/>
          <p:cNvSpPr txBox="1"/>
          <p:nvPr/>
        </p:nvSpPr>
        <p:spPr>
          <a:xfrm>
            <a:off x="70439" y="4357027"/>
            <a:ext cx="1116419" cy="369332"/>
          </a:xfrm>
          <a:prstGeom prst="rect">
            <a:avLst/>
          </a:prstGeom>
          <a:noFill/>
        </p:spPr>
        <p:txBody>
          <a:bodyPr wrap="square" rtlCol="0">
            <a:spAutoFit/>
          </a:bodyPr>
          <a:lstStyle/>
          <a:p>
            <a:r>
              <a:rPr lang="en-US" dirty="0"/>
              <a:t>Variant 2</a:t>
            </a:r>
          </a:p>
        </p:txBody>
      </p:sp>
      <p:sp>
        <p:nvSpPr>
          <p:cNvPr id="14" name="TextBox 13"/>
          <p:cNvSpPr txBox="1"/>
          <p:nvPr/>
        </p:nvSpPr>
        <p:spPr>
          <a:xfrm>
            <a:off x="440164" y="6239791"/>
            <a:ext cx="7670063" cy="769441"/>
          </a:xfrm>
          <a:prstGeom prst="rect">
            <a:avLst/>
          </a:prstGeom>
          <a:noFill/>
        </p:spPr>
        <p:txBody>
          <a:bodyPr wrap="square" rtlCol="0">
            <a:spAutoFit/>
          </a:bodyPr>
          <a:lstStyle/>
          <a:p>
            <a:r>
              <a:rPr lang="en-US" sz="1100" dirty="0" err="1"/>
              <a:t>Retpoline</a:t>
            </a:r>
            <a:r>
              <a:rPr lang="en-US" sz="1100" dirty="0"/>
              <a:t>: A Branch Target Injection Mitigation. Technical Report 337131-003, 2018</a:t>
            </a:r>
          </a:p>
          <a:p>
            <a:r>
              <a:rPr lang="en-US" altLang="zh-CN" sz="1100" dirty="0">
                <a:hlinkClick r:id="rId2"/>
              </a:rPr>
              <a:t>https://software.intel.com/security-software-guidance/api-app/sites/default/files/Retpoline-A-Branch-Target-Injection-Mitigation.pdf?source=techstories.org</a:t>
            </a:r>
            <a:r>
              <a:rPr lang="en-US" sz="1100" dirty="0"/>
              <a:t> </a:t>
            </a:r>
          </a:p>
          <a:p>
            <a:endParaRPr lang="en-US" sz="1100" dirty="0"/>
          </a:p>
        </p:txBody>
      </p:sp>
      <p:sp>
        <p:nvSpPr>
          <p:cNvPr id="15" name="Slide Number Placeholder 14"/>
          <p:cNvSpPr>
            <a:spLocks noGrp="1"/>
          </p:cNvSpPr>
          <p:nvPr>
            <p:ph type="sldNum" sz="quarter" idx="12"/>
          </p:nvPr>
        </p:nvSpPr>
        <p:spPr/>
        <p:txBody>
          <a:bodyPr/>
          <a:lstStyle/>
          <a:p>
            <a:fld id="{47B4C697-F0A0-9443-9354-6C912ECA3582}" type="slidenum">
              <a:rPr lang="en-US" smtClean="0"/>
              <a:t>129</a:t>
            </a:fld>
            <a:endParaRPr lang="en-US"/>
          </a:p>
        </p:txBody>
      </p:sp>
      <p:sp>
        <p:nvSpPr>
          <p:cNvPr id="10" name="矩形 9">
            <a:extLst>
              <a:ext uri="{FF2B5EF4-FFF2-40B4-BE49-F238E27FC236}">
                <a16:creationId xmlns:a16="http://schemas.microsoft.com/office/drawing/2014/main" id="{649B6E4F-099B-4650-9880-300BE27CCAC3}"/>
              </a:ext>
            </a:extLst>
          </p:cNvPr>
          <p:cNvSpPr/>
          <p:nvPr/>
        </p:nvSpPr>
        <p:spPr>
          <a:xfrm>
            <a:off x="5472671" y="5817669"/>
            <a:ext cx="3388480" cy="261610"/>
          </a:xfrm>
          <a:prstGeom prst="rect">
            <a:avLst/>
          </a:prstGeom>
        </p:spPr>
        <p:txBody>
          <a:bodyPr wrap="square">
            <a:spAutoFit/>
          </a:bodyPr>
          <a:lstStyle/>
          <a:p>
            <a:r>
              <a:rPr lang="en-US" altLang="zh-CN" sz="1100" dirty="0">
                <a:hlinkClick r:id="rId3"/>
              </a:rPr>
              <a:t>https://support.google.com/faqs/answer/7625886</a:t>
            </a:r>
            <a:endParaRPr lang="zh-CN" altLang="en-US" sz="1100" dirty="0"/>
          </a:p>
        </p:txBody>
      </p:sp>
    </p:spTree>
    <p:extLst>
      <p:ext uri="{BB962C8B-B14F-4D97-AF65-F5344CB8AC3E}">
        <p14:creationId xmlns:p14="http://schemas.microsoft.com/office/powerpoint/2010/main" val="322094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7" grpId="0"/>
      <p:bldP spid="3" grpId="0"/>
      <p:bldP spid="8" grpId="0"/>
      <p:bldP spid="9" grpId="0"/>
      <p:bldP spid="11" grpId="0"/>
      <p:bldP spid="12" grpId="0"/>
      <p:bldP spid="1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4356" y="477732"/>
            <a:ext cx="7886700" cy="1325563"/>
          </a:xfrm>
        </p:spPr>
        <p:txBody>
          <a:bodyPr>
            <a:normAutofit/>
          </a:bodyPr>
          <a:lstStyle/>
          <a:p>
            <a:r>
              <a:rPr lang="zh-CN" altLang="en-US" sz="3800" dirty="0"/>
              <a:t>特权程序的类型</a:t>
            </a:r>
            <a:endParaRPr lang="en-US" sz="3800" dirty="0"/>
          </a:p>
        </p:txBody>
      </p:sp>
      <p:sp>
        <p:nvSpPr>
          <p:cNvPr id="3" name="Content Placeholder 2"/>
          <p:cNvSpPr>
            <a:spLocks noGrp="1"/>
          </p:cNvSpPr>
          <p:nvPr>
            <p:ph idx="1"/>
          </p:nvPr>
        </p:nvSpPr>
        <p:spPr>
          <a:xfrm>
            <a:off x="564356" y="1803295"/>
            <a:ext cx="8015288" cy="3364706"/>
          </a:xfrm>
        </p:spPr>
        <p:txBody>
          <a:bodyPr>
            <a:normAutofit fontScale="92500" lnSpcReduction="10000"/>
          </a:bodyPr>
          <a:lstStyle/>
          <a:p>
            <a:pPr>
              <a:lnSpc>
                <a:spcPct val="120000"/>
              </a:lnSpc>
            </a:pPr>
            <a:r>
              <a:rPr lang="zh-CN" altLang="en-US" dirty="0"/>
              <a:t>守护进程（</a:t>
            </a:r>
            <a:r>
              <a:rPr lang="en-US" dirty="0"/>
              <a:t>Daemons</a:t>
            </a:r>
            <a:r>
              <a:rPr lang="zh-CN" altLang="en-US" dirty="0"/>
              <a:t>）</a:t>
            </a:r>
            <a:endParaRPr lang="en-US" dirty="0"/>
          </a:p>
          <a:p>
            <a:pPr lvl="1">
              <a:lnSpc>
                <a:spcPct val="120000"/>
              </a:lnSpc>
            </a:pPr>
            <a:r>
              <a:rPr lang="zh-CN" altLang="en-US" dirty="0"/>
              <a:t>后台运行的计算机程序</a:t>
            </a:r>
          </a:p>
          <a:p>
            <a:pPr lvl="1">
              <a:lnSpc>
                <a:spcPct val="120000"/>
              </a:lnSpc>
            </a:pPr>
            <a:r>
              <a:rPr lang="zh-CN" altLang="en-US" dirty="0"/>
              <a:t>需要作为</a:t>
            </a:r>
            <a:r>
              <a:rPr lang="en-US" altLang="zh-CN" dirty="0"/>
              <a:t>root</a:t>
            </a:r>
            <a:r>
              <a:rPr lang="zh-CN" altLang="en-US" dirty="0"/>
              <a:t>或其它特权用户运行</a:t>
            </a:r>
            <a:endParaRPr lang="en-US" dirty="0"/>
          </a:p>
          <a:p>
            <a:pPr marL="0" indent="0">
              <a:lnSpc>
                <a:spcPct val="120000"/>
              </a:lnSpc>
              <a:buNone/>
            </a:pPr>
            <a:endParaRPr lang="en-US" dirty="0"/>
          </a:p>
          <a:p>
            <a:pPr>
              <a:lnSpc>
                <a:spcPct val="120000"/>
              </a:lnSpc>
            </a:pPr>
            <a:r>
              <a:rPr lang="en-US" dirty="0"/>
              <a:t>Set-UID </a:t>
            </a:r>
            <a:r>
              <a:rPr lang="zh-CN" altLang="en-US" dirty="0"/>
              <a:t>程序</a:t>
            </a:r>
            <a:endParaRPr lang="en-US" dirty="0"/>
          </a:p>
          <a:p>
            <a:pPr lvl="1">
              <a:lnSpc>
                <a:spcPct val="120000"/>
              </a:lnSpc>
            </a:pPr>
            <a:r>
              <a:rPr lang="zh-CN" altLang="en-US" dirty="0"/>
              <a:t>用特殊位标记的程序</a:t>
            </a:r>
          </a:p>
          <a:p>
            <a:pPr lvl="1">
              <a:lnSpc>
                <a:spcPct val="120000"/>
              </a:lnSpc>
            </a:pPr>
            <a:r>
              <a:rPr lang="zh-CN" altLang="en-US" dirty="0"/>
              <a:t>在</a:t>
            </a:r>
            <a:r>
              <a:rPr lang="en-US" altLang="zh-CN" dirty="0"/>
              <a:t>UNIX</a:t>
            </a:r>
            <a:r>
              <a:rPr lang="zh-CN" altLang="en-US" dirty="0"/>
              <a:t>系统中广泛使用</a:t>
            </a:r>
            <a:endParaRPr lang="en-US" dirty="0"/>
          </a:p>
        </p:txBody>
      </p:sp>
      <p:sp>
        <p:nvSpPr>
          <p:cNvPr id="4" name="Slide Number Placeholder 3"/>
          <p:cNvSpPr>
            <a:spLocks noGrp="1"/>
          </p:cNvSpPr>
          <p:nvPr>
            <p:ph type="sldNum" sz="quarter" idx="12"/>
          </p:nvPr>
        </p:nvSpPr>
        <p:spPr/>
        <p:txBody>
          <a:bodyPr/>
          <a:lstStyle/>
          <a:p>
            <a:fld id="{00780DAD-2A45-D745-9FCF-2020F1F33388}" type="slidenum">
              <a:rPr lang="en-US" smtClean="0"/>
              <a:t>13</a:t>
            </a:fld>
            <a:endParaRPr lang="en-US"/>
          </a:p>
        </p:txBody>
      </p:sp>
    </p:spTree>
    <p:extLst>
      <p:ext uri="{BB962C8B-B14F-4D97-AF65-F5344CB8AC3E}">
        <p14:creationId xmlns:p14="http://schemas.microsoft.com/office/powerpoint/2010/main" val="95750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sz="4000" dirty="0"/>
              <a:t>Mitigations-</a:t>
            </a:r>
            <a:r>
              <a:rPr lang="en-US" altLang="zh-CN" sz="4000" dirty="0" err="1"/>
              <a:t>Spectre</a:t>
            </a:r>
            <a:endParaRPr lang="en-US" sz="4000" dirty="0"/>
          </a:p>
        </p:txBody>
      </p:sp>
      <p:sp>
        <p:nvSpPr>
          <p:cNvPr id="3" name="Content Placeholder 2"/>
          <p:cNvSpPr>
            <a:spLocks noGrp="1"/>
          </p:cNvSpPr>
          <p:nvPr>
            <p:ph idx="1"/>
          </p:nvPr>
        </p:nvSpPr>
        <p:spPr/>
        <p:txBody>
          <a:bodyPr>
            <a:normAutofit/>
          </a:bodyPr>
          <a:lstStyle/>
          <a:p>
            <a:pPr>
              <a:lnSpc>
                <a:spcPct val="125000"/>
              </a:lnSpc>
            </a:pPr>
            <a:r>
              <a:rPr lang="en-US" altLang="zh-CN" sz="2400" dirty="0"/>
              <a:t>CPU</a:t>
            </a:r>
            <a:r>
              <a:rPr lang="zh-CN" altLang="en-US" sz="2400" dirty="0"/>
              <a:t>的新特性，</a:t>
            </a:r>
            <a:r>
              <a:rPr lang="en-US" sz="2400" dirty="0"/>
              <a:t>Indirect Branch Control (IBC) </a:t>
            </a:r>
            <a:endParaRPr lang="zh-CN" altLang="en-US" sz="2400" dirty="0"/>
          </a:p>
          <a:p>
            <a:pPr lvl="1">
              <a:lnSpc>
                <a:spcPct val="125000"/>
              </a:lnSpc>
            </a:pPr>
            <a:r>
              <a:rPr lang="en-US" sz="2000" dirty="0"/>
              <a:t>Indirect Branch Restricted Speculation (IBRS): </a:t>
            </a:r>
            <a:r>
              <a:rPr lang="zh-CN" altLang="en-US" sz="2000" dirty="0"/>
              <a:t>限制对间接分支的预测；</a:t>
            </a:r>
            <a:endParaRPr lang="en-US" sz="2000" dirty="0"/>
          </a:p>
          <a:p>
            <a:pPr lvl="1">
              <a:lnSpc>
                <a:spcPct val="125000"/>
              </a:lnSpc>
            </a:pPr>
            <a:r>
              <a:rPr lang="en-US" sz="2000" dirty="0"/>
              <a:t>Single Thread Indirect Branch Predictors (STIBP): </a:t>
            </a:r>
            <a:r>
              <a:rPr lang="zh-CN" altLang="en-US" sz="2000" dirty="0"/>
              <a:t>防止间接分支预测被同级</a:t>
            </a:r>
            <a:r>
              <a:rPr lang="en-US" sz="2000" dirty="0" err="1"/>
              <a:t>Hyperthread</a:t>
            </a:r>
            <a:r>
              <a:rPr lang="zh-CN" altLang="en-US" sz="2000" dirty="0"/>
              <a:t>控制；</a:t>
            </a:r>
            <a:endParaRPr lang="en-US" sz="2000" dirty="0"/>
          </a:p>
          <a:p>
            <a:pPr lvl="1">
              <a:lnSpc>
                <a:spcPct val="125000"/>
              </a:lnSpc>
            </a:pPr>
            <a:r>
              <a:rPr lang="en-US" sz="2000" dirty="0"/>
              <a:t>Indirect Branch Predictor Barrier (IBPB): </a:t>
            </a:r>
            <a:r>
              <a:rPr lang="zh-CN" altLang="en-US" sz="2000" dirty="0"/>
              <a:t>确保先期代码的行为不会控制以后的间接分支预测；</a:t>
            </a:r>
          </a:p>
        </p:txBody>
      </p:sp>
      <p:sp>
        <p:nvSpPr>
          <p:cNvPr id="4" name="TextBox 3"/>
          <p:cNvSpPr txBox="1"/>
          <p:nvPr/>
        </p:nvSpPr>
        <p:spPr>
          <a:xfrm>
            <a:off x="255182" y="5967432"/>
            <a:ext cx="8281433" cy="276999"/>
          </a:xfrm>
          <a:prstGeom prst="rect">
            <a:avLst/>
          </a:prstGeom>
          <a:noFill/>
        </p:spPr>
        <p:txBody>
          <a:bodyPr wrap="square" rtlCol="0">
            <a:spAutoFit/>
          </a:bodyPr>
          <a:lstStyle/>
          <a:p>
            <a:r>
              <a:rPr lang="en-US" sz="1200" dirty="0"/>
              <a:t>https://</a:t>
            </a:r>
            <a:r>
              <a:rPr lang="en-US" sz="1200" dirty="0" err="1"/>
              <a:t>newsroom.intel.com</a:t>
            </a:r>
            <a:r>
              <a:rPr lang="en-US" sz="1200" dirty="0"/>
              <a:t>/</a:t>
            </a:r>
            <a:r>
              <a:rPr lang="en-US" sz="1200" dirty="0" err="1"/>
              <a:t>wp</a:t>
            </a:r>
            <a:r>
              <a:rPr lang="en-US" sz="1200" dirty="0"/>
              <a:t>-content/uploads/sites/11/2018/01/Intel-Analysis-of-Speculative-Execution-Side-</a:t>
            </a:r>
            <a:r>
              <a:rPr lang="en-US" sz="1200" dirty="0" err="1"/>
              <a:t>Channels.pdf</a:t>
            </a:r>
            <a:endParaRPr lang="en-US" sz="1200" dirty="0"/>
          </a:p>
        </p:txBody>
      </p:sp>
      <p:sp>
        <p:nvSpPr>
          <p:cNvPr id="5" name="TextBox 4"/>
          <p:cNvSpPr txBox="1"/>
          <p:nvPr/>
        </p:nvSpPr>
        <p:spPr>
          <a:xfrm>
            <a:off x="297713" y="6311899"/>
            <a:ext cx="8238902" cy="461665"/>
          </a:xfrm>
          <a:prstGeom prst="rect">
            <a:avLst/>
          </a:prstGeom>
          <a:noFill/>
        </p:spPr>
        <p:txBody>
          <a:bodyPr wrap="square" rtlCol="0">
            <a:spAutoFit/>
          </a:bodyPr>
          <a:lstStyle/>
          <a:p>
            <a:r>
              <a:rPr lang="en-US" sz="1200" dirty="0"/>
              <a:t>Intel microcode revision guidance, https://</a:t>
            </a:r>
            <a:r>
              <a:rPr lang="en-US" sz="1200" dirty="0" err="1"/>
              <a:t>www.intel.com</a:t>
            </a:r>
            <a:r>
              <a:rPr lang="en-US" sz="1200" dirty="0"/>
              <a:t>/content/dam/www/public/us/en/documents/sa00115-microcode-update-guidance.pdf</a:t>
            </a:r>
          </a:p>
        </p:txBody>
      </p:sp>
      <p:sp>
        <p:nvSpPr>
          <p:cNvPr id="6" name="Slide Number Placeholder 5"/>
          <p:cNvSpPr>
            <a:spLocks noGrp="1"/>
          </p:cNvSpPr>
          <p:nvPr>
            <p:ph type="sldNum" sz="quarter" idx="12"/>
          </p:nvPr>
        </p:nvSpPr>
        <p:spPr/>
        <p:txBody>
          <a:bodyPr/>
          <a:lstStyle/>
          <a:p>
            <a:fld id="{47B4C697-F0A0-9443-9354-6C912ECA3582}" type="slidenum">
              <a:rPr lang="en-US" smtClean="0"/>
              <a:t>130</a:t>
            </a:fld>
            <a:endParaRPr lang="en-US"/>
          </a:p>
        </p:txBody>
      </p:sp>
    </p:spTree>
    <p:extLst>
      <p:ext uri="{BB962C8B-B14F-4D97-AF65-F5344CB8AC3E}">
        <p14:creationId xmlns:p14="http://schemas.microsoft.com/office/powerpoint/2010/main" val="10554244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zh-CN" altLang="en-US" sz="4000" dirty="0"/>
              <a:t>更多的攻击</a:t>
            </a:r>
            <a:endParaRPr lang="en-US" sz="4000"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22444" y="1534927"/>
            <a:ext cx="5930712" cy="4351338"/>
          </a:xfrm>
        </p:spPr>
      </p:pic>
      <p:sp>
        <p:nvSpPr>
          <p:cNvPr id="5" name="TextBox 4"/>
          <p:cNvSpPr txBox="1"/>
          <p:nvPr/>
        </p:nvSpPr>
        <p:spPr>
          <a:xfrm>
            <a:off x="574721" y="6214212"/>
            <a:ext cx="7994558" cy="307777"/>
          </a:xfrm>
          <a:prstGeom prst="rect">
            <a:avLst/>
          </a:prstGeom>
          <a:noFill/>
        </p:spPr>
        <p:txBody>
          <a:bodyPr wrap="square" rtlCol="0">
            <a:spAutoFit/>
          </a:bodyPr>
          <a:lstStyle/>
          <a:p>
            <a:r>
              <a:rPr lang="en-US" sz="1400" dirty="0"/>
              <a:t>A Systematic Evaluation of Transient Execution Attacks and Defenses</a:t>
            </a:r>
            <a:r>
              <a:rPr lang="zh-CN" altLang="en-US" sz="1400" dirty="0"/>
              <a:t> </a:t>
            </a:r>
            <a:r>
              <a:rPr lang="en-US" altLang="zh-CN" sz="1400" dirty="0"/>
              <a:t>(</a:t>
            </a:r>
            <a:r>
              <a:rPr lang="mr-IN" sz="1400" dirty="0" err="1"/>
              <a:t>https</a:t>
            </a:r>
            <a:r>
              <a:rPr lang="mr-IN" sz="1400" dirty="0"/>
              <a:t>://</a:t>
            </a:r>
            <a:r>
              <a:rPr lang="mr-IN" sz="1400" dirty="0" err="1"/>
              <a:t>arxiv.org</a:t>
            </a:r>
            <a:r>
              <a:rPr lang="mr-IN" sz="1400" dirty="0"/>
              <a:t>/</a:t>
            </a:r>
            <a:r>
              <a:rPr lang="mr-IN" sz="1400" dirty="0" err="1"/>
              <a:t>pdf</a:t>
            </a:r>
            <a:r>
              <a:rPr lang="mr-IN" sz="1400" dirty="0"/>
              <a:t>/1811.05441</a:t>
            </a:r>
            <a:r>
              <a:rPr lang="en-US" altLang="zh-CN" sz="1400" dirty="0"/>
              <a:t>)</a:t>
            </a:r>
            <a:r>
              <a:rPr lang="en-US" sz="1400" dirty="0"/>
              <a:t> </a:t>
            </a:r>
          </a:p>
        </p:txBody>
      </p:sp>
      <p:sp>
        <p:nvSpPr>
          <p:cNvPr id="3" name="Slide Number Placeholder 2"/>
          <p:cNvSpPr>
            <a:spLocks noGrp="1"/>
          </p:cNvSpPr>
          <p:nvPr>
            <p:ph type="sldNum" sz="quarter" idx="12"/>
          </p:nvPr>
        </p:nvSpPr>
        <p:spPr/>
        <p:txBody>
          <a:bodyPr/>
          <a:lstStyle/>
          <a:p>
            <a:fld id="{47B4C697-F0A0-9443-9354-6C912ECA3582}" type="slidenum">
              <a:rPr lang="en-US" smtClean="0"/>
              <a:t>131</a:t>
            </a:fld>
            <a:endParaRPr lang="en-US" dirty="0"/>
          </a:p>
        </p:txBody>
      </p:sp>
      <p:sp>
        <p:nvSpPr>
          <p:cNvPr id="6" name="TextBox 5"/>
          <p:cNvSpPr txBox="1"/>
          <p:nvPr/>
        </p:nvSpPr>
        <p:spPr>
          <a:xfrm>
            <a:off x="6832600" y="2034150"/>
            <a:ext cx="2540000" cy="1169551"/>
          </a:xfrm>
          <a:prstGeom prst="rect">
            <a:avLst/>
          </a:prstGeom>
          <a:noFill/>
        </p:spPr>
        <p:txBody>
          <a:bodyPr wrap="square" rtlCol="0">
            <a:spAutoFit/>
          </a:bodyPr>
          <a:lstStyle/>
          <a:p>
            <a:r>
              <a:rPr lang="en-US" sz="1400" dirty="0">
                <a:latin typeface="+mj-lt"/>
              </a:rPr>
              <a:t>PHT: branch taken/not taken</a:t>
            </a:r>
          </a:p>
          <a:p>
            <a:endParaRPr lang="en-US" altLang="zh-CN" sz="1400" dirty="0">
              <a:latin typeface="+mj-lt"/>
            </a:endParaRPr>
          </a:p>
          <a:p>
            <a:r>
              <a:rPr lang="en-US" altLang="zh-CN" sz="1400" dirty="0">
                <a:latin typeface="+mj-lt"/>
              </a:rPr>
              <a:t>BTB: call/jump destination</a:t>
            </a:r>
          </a:p>
          <a:p>
            <a:endParaRPr lang="en-US" sz="1400" dirty="0">
              <a:latin typeface="+mj-lt"/>
            </a:endParaRPr>
          </a:p>
          <a:p>
            <a:r>
              <a:rPr lang="en-US" sz="1400" dirty="0">
                <a:latin typeface="+mj-lt"/>
              </a:rPr>
              <a:t>RSB: return destination</a:t>
            </a:r>
          </a:p>
        </p:txBody>
      </p:sp>
    </p:spTree>
    <p:extLst>
      <p:ext uri="{BB962C8B-B14F-4D97-AF65-F5344CB8AC3E}">
        <p14:creationId xmlns:p14="http://schemas.microsoft.com/office/powerpoint/2010/main" val="2011277008"/>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Meltdown</a:t>
            </a:r>
            <a:r>
              <a:rPr lang="zh-CN" altLang="en-US" dirty="0"/>
              <a:t>和</a:t>
            </a:r>
            <a:r>
              <a:rPr lang="en-US" altLang="zh-CN" dirty="0" err="1"/>
              <a:t>Spectre</a:t>
            </a:r>
            <a:r>
              <a:rPr lang="zh-CN" altLang="en-US" dirty="0"/>
              <a:t>影响分析</a:t>
            </a:r>
          </a:p>
        </p:txBody>
      </p:sp>
      <p:sp>
        <p:nvSpPr>
          <p:cNvPr id="3" name="内容占位符 2"/>
          <p:cNvSpPr>
            <a:spLocks noGrp="1"/>
          </p:cNvSpPr>
          <p:nvPr>
            <p:ph idx="1"/>
          </p:nvPr>
        </p:nvSpPr>
        <p:spPr>
          <a:xfrm>
            <a:off x="628650" y="1690688"/>
            <a:ext cx="8091604" cy="4258953"/>
          </a:xfrm>
        </p:spPr>
        <p:txBody>
          <a:bodyPr>
            <a:normAutofit fontScale="92500"/>
          </a:bodyPr>
          <a:lstStyle/>
          <a:p>
            <a:pPr>
              <a:lnSpc>
                <a:spcPct val="125000"/>
              </a:lnSpc>
            </a:pPr>
            <a:r>
              <a:rPr lang="zh-CN" altLang="en-US" dirty="0"/>
              <a:t>导致各种数据泄露</a:t>
            </a:r>
            <a:endParaRPr lang="en-US" altLang="zh-CN" dirty="0"/>
          </a:p>
          <a:p>
            <a:pPr lvl="1">
              <a:lnSpc>
                <a:spcPct val="125000"/>
              </a:lnSpc>
            </a:pPr>
            <a:r>
              <a:rPr lang="zh-CN" altLang="en-US" dirty="0"/>
              <a:t>操作系统底层的运行信息，包括密钥数据</a:t>
            </a:r>
            <a:endParaRPr lang="en-US" altLang="zh-CN" dirty="0"/>
          </a:p>
          <a:p>
            <a:pPr lvl="1">
              <a:lnSpc>
                <a:spcPct val="125000"/>
              </a:lnSpc>
            </a:pPr>
            <a:r>
              <a:rPr lang="zh-CN" altLang="en-US" dirty="0"/>
              <a:t>云计算环境，共用硬件的虚拟机，可以读取其它租户的隐私信息（例如，租用阿里云虚拟机，就可以知道其它虚拟机在运行什么）</a:t>
            </a:r>
            <a:endParaRPr lang="en-US" altLang="zh-CN" dirty="0"/>
          </a:p>
          <a:p>
            <a:pPr lvl="1">
              <a:lnSpc>
                <a:spcPct val="125000"/>
              </a:lnSpc>
            </a:pPr>
            <a:r>
              <a:rPr lang="zh-CN" altLang="en-US" dirty="0"/>
              <a:t>浏览器恶意脚本，读取用户的帐号</a:t>
            </a:r>
            <a:r>
              <a:rPr lang="en-US" altLang="zh-CN" dirty="0"/>
              <a:t>/</a:t>
            </a:r>
            <a:r>
              <a:rPr lang="zh-CN" altLang="en-US" dirty="0"/>
              <a:t>口令、邮箱等隐私信息</a:t>
            </a:r>
            <a:endParaRPr lang="en-US" altLang="zh-CN" dirty="0"/>
          </a:p>
          <a:p>
            <a:pPr lvl="1">
              <a:lnSpc>
                <a:spcPct val="125000"/>
              </a:lnSpc>
            </a:pPr>
            <a:r>
              <a:rPr lang="en-US" altLang="zh-CN" dirty="0"/>
              <a:t>……</a:t>
            </a:r>
          </a:p>
          <a:p>
            <a:pPr>
              <a:lnSpc>
                <a:spcPct val="125000"/>
              </a:lnSpc>
            </a:pPr>
            <a:r>
              <a:rPr lang="zh-CN" altLang="en-US" dirty="0"/>
              <a:t>程序之间的数据访问隔离，形同虚设</a:t>
            </a:r>
            <a:endParaRPr lang="en-US" altLang="zh-CN" dirty="0"/>
          </a:p>
        </p:txBody>
      </p:sp>
      <p:sp>
        <p:nvSpPr>
          <p:cNvPr id="6" name="灯片编号占位符 5">
            <a:extLst>
              <a:ext uri="{FF2B5EF4-FFF2-40B4-BE49-F238E27FC236}">
                <a16:creationId xmlns:a16="http://schemas.microsoft.com/office/drawing/2014/main" id="{A6128790-A56D-4144-BA5F-BE0D02436549}"/>
              </a:ext>
            </a:extLst>
          </p:cNvPr>
          <p:cNvSpPr>
            <a:spLocks noGrp="1"/>
          </p:cNvSpPr>
          <p:nvPr>
            <p:ph type="sldNum" sz="quarter" idx="12"/>
          </p:nvPr>
        </p:nvSpPr>
        <p:spPr/>
        <p:txBody>
          <a:bodyPr/>
          <a:lstStyle/>
          <a:p>
            <a:fld id="{338037BC-B682-3544-96CF-7DD01678259C}" type="slidenum">
              <a:rPr lang="en-US" smtClean="0"/>
              <a:t>132</a:t>
            </a:fld>
            <a:endParaRPr lang="en-US"/>
          </a:p>
        </p:txBody>
      </p:sp>
    </p:spTree>
    <p:extLst>
      <p:ext uri="{BB962C8B-B14F-4D97-AF65-F5344CB8AC3E}">
        <p14:creationId xmlns:p14="http://schemas.microsoft.com/office/powerpoint/2010/main" val="66943833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zh-CN" altLang="en-US" dirty="0"/>
              <a:t>思考</a:t>
            </a:r>
            <a:endParaRPr lang="en-US" dirty="0"/>
          </a:p>
        </p:txBody>
      </p:sp>
      <p:sp>
        <p:nvSpPr>
          <p:cNvPr id="3" name="Content Placeholder 2"/>
          <p:cNvSpPr>
            <a:spLocks noGrp="1"/>
          </p:cNvSpPr>
          <p:nvPr>
            <p:ph idx="1"/>
          </p:nvPr>
        </p:nvSpPr>
        <p:spPr/>
        <p:txBody>
          <a:bodyPr>
            <a:normAutofit/>
          </a:bodyPr>
          <a:lstStyle/>
          <a:p>
            <a:pPr>
              <a:lnSpc>
                <a:spcPct val="125000"/>
              </a:lnSpc>
            </a:pPr>
            <a:r>
              <a:rPr lang="en-US" altLang="zh-CN" sz="2400" dirty="0"/>
              <a:t>1.</a:t>
            </a:r>
            <a:r>
              <a:rPr lang="zh-CN" altLang="en-US" sz="2400" dirty="0"/>
              <a:t> 理解</a:t>
            </a:r>
            <a:r>
              <a:rPr lang="en-US" altLang="zh-CN" sz="2400" dirty="0" err="1"/>
              <a:t>dirtyCOW</a:t>
            </a:r>
            <a:r>
              <a:rPr lang="zh-CN" altLang="en-US" sz="2400" dirty="0"/>
              <a:t>的攻击原理，并思考</a:t>
            </a:r>
            <a:r>
              <a:rPr lang="en-US" altLang="zh-CN" sz="2400" dirty="0" err="1"/>
              <a:t>dirtyCOW</a:t>
            </a:r>
            <a:r>
              <a:rPr lang="zh-CN" altLang="en-US" sz="2400" dirty="0"/>
              <a:t>攻击有哪些后果？</a:t>
            </a:r>
          </a:p>
          <a:p>
            <a:pPr>
              <a:lnSpc>
                <a:spcPct val="125000"/>
              </a:lnSpc>
            </a:pPr>
            <a:r>
              <a:rPr lang="en-US" altLang="zh-CN" sz="2400" dirty="0"/>
              <a:t>2.</a:t>
            </a:r>
            <a:r>
              <a:rPr lang="zh-CN" altLang="en-US" sz="2400" dirty="0"/>
              <a:t> 调研并理解其它 </a:t>
            </a:r>
            <a:r>
              <a:rPr lang="en-US" sz="2400" dirty="0">
                <a:sym typeface="Wingdings" pitchFamily="2" charset="2"/>
              </a:rPr>
              <a:t>side-channel attacks </a:t>
            </a:r>
            <a:r>
              <a:rPr lang="zh-CN" altLang="en-US" sz="2400" dirty="0">
                <a:sym typeface="Wingdings" pitchFamily="2" charset="2"/>
              </a:rPr>
              <a:t>方法；</a:t>
            </a:r>
          </a:p>
          <a:p>
            <a:pPr>
              <a:lnSpc>
                <a:spcPct val="125000"/>
              </a:lnSpc>
            </a:pPr>
            <a:r>
              <a:rPr lang="en-US" altLang="zh-CN" sz="2400" dirty="0">
                <a:sym typeface="Wingdings" pitchFamily="2" charset="2"/>
              </a:rPr>
              <a:t>3.</a:t>
            </a:r>
            <a:r>
              <a:rPr lang="zh-CN" altLang="en-US" sz="2400" dirty="0">
                <a:sym typeface="Wingdings" pitchFamily="2" charset="2"/>
              </a:rPr>
              <a:t> 理解</a:t>
            </a:r>
            <a:r>
              <a:rPr lang="en-US" altLang="zh-CN" sz="2400" dirty="0">
                <a:sym typeface="Wingdings" pitchFamily="2" charset="2"/>
              </a:rPr>
              <a:t>Meltdown</a:t>
            </a:r>
            <a:r>
              <a:rPr lang="zh-CN" altLang="en-US" sz="2400" dirty="0">
                <a:sym typeface="Wingdings" pitchFamily="2" charset="2"/>
              </a:rPr>
              <a:t>的攻击原理；</a:t>
            </a:r>
            <a:endParaRPr lang="en-US" altLang="zh-CN" sz="2400" dirty="0">
              <a:sym typeface="Wingdings" pitchFamily="2" charset="2"/>
            </a:endParaRPr>
          </a:p>
          <a:p>
            <a:pPr>
              <a:lnSpc>
                <a:spcPct val="125000"/>
              </a:lnSpc>
            </a:pPr>
            <a:r>
              <a:rPr lang="en-US" altLang="zh-CN" sz="2400" dirty="0">
                <a:sym typeface="Wingdings" pitchFamily="2" charset="2"/>
              </a:rPr>
              <a:t>4. </a:t>
            </a:r>
            <a:r>
              <a:rPr lang="zh-CN" altLang="en-US" sz="2400" dirty="0">
                <a:sym typeface="Wingdings" pitchFamily="2" charset="2"/>
              </a:rPr>
              <a:t>理解防御</a:t>
            </a:r>
            <a:r>
              <a:rPr lang="en-US" altLang="zh-CN" sz="2400" dirty="0">
                <a:sym typeface="Wingdings" pitchFamily="2" charset="2"/>
              </a:rPr>
              <a:t>Meltdown</a:t>
            </a:r>
            <a:r>
              <a:rPr lang="zh-CN" altLang="en-US" sz="2400" dirty="0">
                <a:sym typeface="Wingdings" pitchFamily="2" charset="2"/>
              </a:rPr>
              <a:t>攻击的方法；</a:t>
            </a:r>
            <a:endParaRPr lang="zh-CN" altLang="en-US" sz="2400" dirty="0"/>
          </a:p>
          <a:p>
            <a:pPr>
              <a:lnSpc>
                <a:spcPct val="125000"/>
              </a:lnSpc>
            </a:pPr>
            <a:r>
              <a:rPr lang="en-US" altLang="zh-CN" sz="2400" dirty="0"/>
              <a:t>5.</a:t>
            </a:r>
            <a:r>
              <a:rPr lang="zh-CN" altLang="en-US" sz="2400" dirty="0"/>
              <a:t> 理解</a:t>
            </a:r>
            <a:r>
              <a:rPr lang="en-US" altLang="zh-CN" sz="2400" dirty="0" err="1"/>
              <a:t>Spectre</a:t>
            </a:r>
            <a:r>
              <a:rPr lang="zh-CN" altLang="en-US" sz="2400" dirty="0"/>
              <a:t>的攻击原理；</a:t>
            </a:r>
          </a:p>
          <a:p>
            <a:pPr>
              <a:lnSpc>
                <a:spcPct val="125000"/>
              </a:lnSpc>
            </a:pPr>
            <a:endParaRPr lang="en-US" sz="2400" dirty="0"/>
          </a:p>
        </p:txBody>
      </p:sp>
      <p:sp>
        <p:nvSpPr>
          <p:cNvPr id="6" name="灯片编号占位符 5">
            <a:extLst>
              <a:ext uri="{FF2B5EF4-FFF2-40B4-BE49-F238E27FC236}">
                <a16:creationId xmlns:a16="http://schemas.microsoft.com/office/drawing/2014/main" id="{B6A244D8-0C7A-4C1C-B043-0777229D151B}"/>
              </a:ext>
            </a:extLst>
          </p:cNvPr>
          <p:cNvSpPr>
            <a:spLocks noGrp="1"/>
          </p:cNvSpPr>
          <p:nvPr>
            <p:ph type="sldNum" sz="quarter" idx="12"/>
          </p:nvPr>
        </p:nvSpPr>
        <p:spPr/>
        <p:txBody>
          <a:bodyPr/>
          <a:lstStyle/>
          <a:p>
            <a:fld id="{338037BC-B682-3544-96CF-7DD01678259C}" type="slidenum">
              <a:rPr lang="en-US" smtClean="0"/>
              <a:t>133</a:t>
            </a:fld>
            <a:endParaRPr lang="en-US"/>
          </a:p>
        </p:txBody>
      </p:sp>
    </p:spTree>
    <p:extLst>
      <p:ext uri="{BB962C8B-B14F-4D97-AF65-F5344CB8AC3E}">
        <p14:creationId xmlns:p14="http://schemas.microsoft.com/office/powerpoint/2010/main" val="4009039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429520"/>
            <a:ext cx="7886700" cy="1325563"/>
          </a:xfrm>
        </p:spPr>
        <p:txBody>
          <a:bodyPr>
            <a:normAutofit/>
          </a:bodyPr>
          <a:lstStyle/>
          <a:p>
            <a:r>
              <a:rPr lang="en-US" sz="3800" dirty="0"/>
              <a:t>Set-UID </a:t>
            </a:r>
            <a:r>
              <a:rPr lang="zh-CN" altLang="en-US" sz="3800" dirty="0"/>
              <a:t>概念</a:t>
            </a:r>
            <a:endParaRPr lang="en-US" sz="3800" dirty="0"/>
          </a:p>
        </p:txBody>
      </p:sp>
      <p:sp>
        <p:nvSpPr>
          <p:cNvPr id="3" name="Content Placeholder 2"/>
          <p:cNvSpPr>
            <a:spLocks noGrp="1"/>
          </p:cNvSpPr>
          <p:nvPr>
            <p:ph idx="1"/>
          </p:nvPr>
        </p:nvSpPr>
        <p:spPr>
          <a:xfrm>
            <a:off x="628650" y="1755083"/>
            <a:ext cx="7886700" cy="3263504"/>
          </a:xfrm>
        </p:spPr>
        <p:txBody>
          <a:bodyPr>
            <a:normAutofit/>
          </a:bodyPr>
          <a:lstStyle/>
          <a:p>
            <a:pPr marL="514350" indent="-342900">
              <a:lnSpc>
                <a:spcPct val="150000"/>
              </a:lnSpc>
              <a:spcBef>
                <a:spcPts val="0"/>
              </a:spcBef>
            </a:pPr>
            <a:r>
              <a:rPr lang="zh-CN" altLang="en-US" dirty="0"/>
              <a:t>允许</a:t>
            </a:r>
            <a:r>
              <a:rPr lang="zh-CN" altLang="en-US" dirty="0">
                <a:solidFill>
                  <a:srgbClr val="FF0000"/>
                </a:solidFill>
              </a:rPr>
              <a:t>用户</a:t>
            </a:r>
            <a:r>
              <a:rPr lang="zh-CN" altLang="en-US" dirty="0"/>
              <a:t>使用</a:t>
            </a:r>
            <a:r>
              <a:rPr lang="zh-CN" altLang="en-US" dirty="0">
                <a:solidFill>
                  <a:srgbClr val="FF0000"/>
                </a:solidFill>
              </a:rPr>
              <a:t>程序所有者</a:t>
            </a:r>
            <a:r>
              <a:rPr lang="zh-CN" altLang="en-US" dirty="0"/>
              <a:t>的权限运行程序</a:t>
            </a:r>
          </a:p>
          <a:p>
            <a:pPr marL="514350" indent="-342900">
              <a:lnSpc>
                <a:spcPct val="150000"/>
              </a:lnSpc>
              <a:spcBef>
                <a:spcPts val="0"/>
              </a:spcBef>
            </a:pPr>
            <a:r>
              <a:rPr lang="zh-CN" altLang="en-US" dirty="0"/>
              <a:t>允许用户使用临时提升的权限运行程序</a:t>
            </a:r>
            <a:endParaRPr lang="en-US" altLang="zh-CN" dirty="0"/>
          </a:p>
          <a:p>
            <a:pPr marL="514350" indent="-342900">
              <a:lnSpc>
                <a:spcPct val="150000"/>
              </a:lnSpc>
              <a:spcBef>
                <a:spcPts val="0"/>
              </a:spcBef>
            </a:pPr>
            <a:r>
              <a:rPr lang="en" dirty="0"/>
              <a:t>Example: </a:t>
            </a:r>
            <a:r>
              <a:rPr lang="en" dirty="0" err="1">
                <a:latin typeface="Consolas"/>
                <a:ea typeface="Consolas"/>
                <a:cs typeface="Consolas"/>
                <a:sym typeface="Consolas"/>
              </a:rPr>
              <a:t>passwd</a:t>
            </a:r>
            <a:r>
              <a:rPr lang="en" dirty="0">
                <a:latin typeface="Consolas"/>
                <a:ea typeface="Consolas"/>
                <a:cs typeface="Consolas"/>
                <a:sym typeface="Consolas"/>
              </a:rPr>
              <a:t> </a:t>
            </a:r>
            <a:r>
              <a:rPr lang="zh-CN" altLang="en-US" dirty="0">
                <a:latin typeface="Consolas"/>
                <a:ea typeface="Consolas"/>
                <a:cs typeface="Consolas"/>
                <a:sym typeface="Consolas"/>
              </a:rPr>
              <a:t>程序</a:t>
            </a:r>
            <a:endParaRPr lang="en" dirty="0">
              <a:ea typeface="Consolas"/>
              <a:cs typeface="Consolas"/>
              <a:sym typeface="Consolas"/>
            </a:endParaRPr>
          </a:p>
          <a:p>
            <a:pPr marL="514350" indent="-342900">
              <a:lnSpc>
                <a:spcPct val="150000"/>
              </a:lnSpc>
              <a:spcBef>
                <a:spcPts val="0"/>
              </a:spcBef>
            </a:pPr>
            <a:endParaRPr lang="en" sz="825" dirty="0">
              <a:ea typeface="Consolas"/>
              <a:cs typeface="Consolas"/>
              <a:sym typeface="Consolas"/>
            </a:endParaRPr>
          </a:p>
          <a:p>
            <a:pPr marL="342900" indent="0">
              <a:lnSpc>
                <a:spcPct val="100000"/>
              </a:lnSpc>
              <a:spcBef>
                <a:spcPts val="0"/>
              </a:spcBef>
              <a:spcAft>
                <a:spcPts val="750"/>
              </a:spcAft>
              <a:buNone/>
            </a:pPr>
            <a:r>
              <a:rPr lang="en" sz="975" dirty="0">
                <a:latin typeface="Consolas"/>
                <a:ea typeface="Consolas"/>
                <a:cs typeface="Consolas"/>
                <a:sym typeface="Consolas"/>
              </a:rPr>
              <a:t>	</a:t>
            </a:r>
            <a:r>
              <a:rPr lang="en" sz="1500" dirty="0">
                <a:latin typeface="Consolas"/>
                <a:ea typeface="Consolas"/>
                <a:cs typeface="Consolas"/>
                <a:sym typeface="Consolas"/>
              </a:rPr>
              <a:t>$ ls -l /usr/bin/passwd</a:t>
            </a:r>
          </a:p>
          <a:p>
            <a:pPr marL="342900" indent="0">
              <a:lnSpc>
                <a:spcPct val="100000"/>
              </a:lnSpc>
              <a:spcBef>
                <a:spcPts val="0"/>
              </a:spcBef>
              <a:spcAft>
                <a:spcPts val="750"/>
              </a:spcAft>
              <a:buNone/>
            </a:pPr>
            <a:r>
              <a:rPr lang="en" sz="1500" dirty="0">
                <a:latin typeface="Consolas"/>
                <a:ea typeface="Consolas"/>
                <a:cs typeface="Consolas"/>
                <a:sym typeface="Consolas"/>
              </a:rPr>
              <a:t>	-rw</a:t>
            </a:r>
            <a:r>
              <a:rPr lang="en" sz="1500" b="1" dirty="0">
                <a:solidFill>
                  <a:srgbClr val="FF0000"/>
                </a:solidFill>
                <a:latin typeface="Consolas"/>
                <a:ea typeface="Consolas"/>
                <a:cs typeface="Consolas"/>
                <a:sym typeface="Consolas"/>
              </a:rPr>
              <a:t>s</a:t>
            </a:r>
            <a:r>
              <a:rPr lang="en" sz="1500" dirty="0">
                <a:latin typeface="Consolas"/>
                <a:ea typeface="Consolas"/>
                <a:cs typeface="Consolas"/>
                <a:sym typeface="Consolas"/>
              </a:rPr>
              <a:t>r-xr-x 1 </a:t>
            </a:r>
            <a:r>
              <a:rPr lang="en" sz="1500" b="1" dirty="0">
                <a:solidFill>
                  <a:srgbClr val="FF0000"/>
                </a:solidFill>
                <a:latin typeface="Consolas"/>
                <a:ea typeface="Consolas"/>
                <a:cs typeface="Consolas"/>
                <a:sym typeface="Consolas"/>
              </a:rPr>
              <a:t>root</a:t>
            </a:r>
            <a:r>
              <a:rPr lang="en" sz="1500" dirty="0">
                <a:latin typeface="Consolas"/>
                <a:ea typeface="Consolas"/>
                <a:cs typeface="Consolas"/>
                <a:sym typeface="Consolas"/>
              </a:rPr>
              <a:t> root 41284 Sep 12  2012 </a:t>
            </a:r>
            <a:r>
              <a:rPr lang="en" sz="1500" b="1" dirty="0">
                <a:solidFill>
                  <a:srgbClr val="FF0000"/>
                </a:solidFill>
                <a:latin typeface="Consolas"/>
                <a:ea typeface="Consolas"/>
                <a:cs typeface="Consolas"/>
                <a:sym typeface="Consolas"/>
              </a:rPr>
              <a:t>/usr/bin/passwd</a:t>
            </a:r>
          </a:p>
        </p:txBody>
      </p:sp>
      <p:sp>
        <p:nvSpPr>
          <p:cNvPr id="4" name="Slide Number Placeholder 3"/>
          <p:cNvSpPr>
            <a:spLocks noGrp="1"/>
          </p:cNvSpPr>
          <p:nvPr>
            <p:ph type="sldNum" sz="quarter" idx="12"/>
          </p:nvPr>
        </p:nvSpPr>
        <p:spPr/>
        <p:txBody>
          <a:bodyPr/>
          <a:lstStyle/>
          <a:p>
            <a:fld id="{00780DAD-2A45-D745-9FCF-2020F1F33388}" type="slidenum">
              <a:rPr lang="en-US" smtClean="0"/>
              <a:t>14</a:t>
            </a:fld>
            <a:endParaRPr lang="en-US"/>
          </a:p>
        </p:txBody>
      </p:sp>
    </p:spTree>
    <p:extLst>
      <p:ext uri="{BB962C8B-B14F-4D97-AF65-F5344CB8AC3E}">
        <p14:creationId xmlns:p14="http://schemas.microsoft.com/office/powerpoint/2010/main" val="2872340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800" dirty="0"/>
              <a:t>Set-UID </a:t>
            </a:r>
            <a:r>
              <a:rPr lang="zh-CN" altLang="en-US" sz="3800" dirty="0"/>
              <a:t>概念</a:t>
            </a:r>
            <a:endParaRPr lang="en-US" sz="3800" dirty="0"/>
          </a:p>
        </p:txBody>
      </p:sp>
      <p:sp>
        <p:nvSpPr>
          <p:cNvPr id="3" name="Content Placeholder 2"/>
          <p:cNvSpPr>
            <a:spLocks noGrp="1"/>
          </p:cNvSpPr>
          <p:nvPr>
            <p:ph idx="1"/>
          </p:nvPr>
        </p:nvSpPr>
        <p:spPr>
          <a:xfrm>
            <a:off x="628650" y="1523263"/>
            <a:ext cx="7886700" cy="4833087"/>
          </a:xfrm>
        </p:spPr>
        <p:txBody>
          <a:bodyPr>
            <a:normAutofit fontScale="85000" lnSpcReduction="20000"/>
          </a:bodyPr>
          <a:lstStyle/>
          <a:p>
            <a:pPr marL="514350" indent="-342900">
              <a:lnSpc>
                <a:spcPct val="140000"/>
              </a:lnSpc>
              <a:spcBef>
                <a:spcPts val="0"/>
              </a:spcBef>
              <a:spcAft>
                <a:spcPts val="900"/>
              </a:spcAft>
            </a:pPr>
            <a:r>
              <a:rPr lang="zh-CN" altLang="en-US" dirty="0"/>
              <a:t>每个进程都有两个</a:t>
            </a:r>
            <a:r>
              <a:rPr lang="en-US" dirty="0"/>
              <a:t>User IDs</a:t>
            </a:r>
          </a:p>
          <a:p>
            <a:pPr marL="514350" indent="-342900">
              <a:lnSpc>
                <a:spcPct val="140000"/>
              </a:lnSpc>
              <a:spcBef>
                <a:spcPts val="0"/>
              </a:spcBef>
              <a:spcAft>
                <a:spcPts val="900"/>
              </a:spcAft>
            </a:pPr>
            <a:r>
              <a:rPr lang="en-US" b="1" dirty="0"/>
              <a:t>Real UID (RUID)</a:t>
            </a:r>
            <a:r>
              <a:rPr lang="en-US" dirty="0"/>
              <a:t>: </a:t>
            </a:r>
            <a:r>
              <a:rPr lang="zh-CN" altLang="en-US" dirty="0"/>
              <a:t>标识进程的真正所有者</a:t>
            </a:r>
            <a:r>
              <a:rPr lang="en-US" dirty="0"/>
              <a:t>	</a:t>
            </a:r>
          </a:p>
          <a:p>
            <a:pPr marL="514350" indent="-342900">
              <a:lnSpc>
                <a:spcPct val="140000"/>
              </a:lnSpc>
              <a:spcBef>
                <a:spcPts val="0"/>
              </a:spcBef>
              <a:spcAft>
                <a:spcPts val="900"/>
              </a:spcAft>
            </a:pPr>
            <a:r>
              <a:rPr lang="en-US" b="1" dirty="0"/>
              <a:t>Effective UID (EUID)</a:t>
            </a:r>
            <a:r>
              <a:rPr lang="en-US" dirty="0"/>
              <a:t>: </a:t>
            </a:r>
            <a:r>
              <a:rPr lang="zh-CN" altLang="en-US" dirty="0"/>
              <a:t>标识进程的特权</a:t>
            </a:r>
            <a:endParaRPr lang="en-US" dirty="0"/>
          </a:p>
          <a:p>
            <a:pPr marL="857250" lvl="1" indent="-342900">
              <a:lnSpc>
                <a:spcPct val="140000"/>
              </a:lnSpc>
              <a:spcBef>
                <a:spcPts val="0"/>
              </a:spcBef>
              <a:spcAft>
                <a:spcPts val="900"/>
              </a:spcAft>
            </a:pPr>
            <a:r>
              <a:rPr lang="zh-CN" altLang="en-US" dirty="0"/>
              <a:t>访问控制基于</a:t>
            </a:r>
            <a:r>
              <a:rPr lang="en-US" altLang="zh-CN" dirty="0"/>
              <a:t>EUID</a:t>
            </a:r>
            <a:endParaRPr lang="en-US" dirty="0"/>
          </a:p>
          <a:p>
            <a:pPr marL="514350" indent="-342900">
              <a:lnSpc>
                <a:spcPct val="140000"/>
              </a:lnSpc>
              <a:spcBef>
                <a:spcPts val="0"/>
              </a:spcBef>
              <a:spcAft>
                <a:spcPts val="900"/>
              </a:spcAft>
            </a:pPr>
            <a:r>
              <a:rPr lang="zh-CN" altLang="en-US" dirty="0"/>
              <a:t>当普通程序执行时</a:t>
            </a:r>
            <a:r>
              <a:rPr lang="en-US" dirty="0"/>
              <a:t>, </a:t>
            </a:r>
            <a:r>
              <a:rPr lang="en-US" dirty="0">
                <a:solidFill>
                  <a:srgbClr val="C00000"/>
                </a:solidFill>
              </a:rPr>
              <a:t>RUID = EUID</a:t>
            </a:r>
            <a:r>
              <a:rPr lang="en-US" dirty="0"/>
              <a:t>, </a:t>
            </a:r>
            <a:r>
              <a:rPr lang="zh-CN" altLang="en-US" dirty="0"/>
              <a:t>它们都等于运行该程序的用户的</a:t>
            </a:r>
            <a:r>
              <a:rPr lang="en-US" altLang="zh-CN" dirty="0"/>
              <a:t>ID</a:t>
            </a:r>
            <a:endParaRPr lang="zh-CN" altLang="en-US" dirty="0"/>
          </a:p>
          <a:p>
            <a:pPr marL="514350" indent="-342900">
              <a:lnSpc>
                <a:spcPct val="140000"/>
              </a:lnSpc>
              <a:spcBef>
                <a:spcPts val="0"/>
              </a:spcBef>
              <a:spcAft>
                <a:spcPts val="900"/>
              </a:spcAft>
            </a:pPr>
            <a:r>
              <a:rPr lang="zh-CN" altLang="en-US" dirty="0"/>
              <a:t>当</a:t>
            </a:r>
            <a:r>
              <a:rPr lang="en-US" dirty="0"/>
              <a:t>Set-UID </a:t>
            </a:r>
            <a:r>
              <a:rPr lang="zh-CN" altLang="en-US" dirty="0"/>
              <a:t>程序执行时</a:t>
            </a:r>
            <a:r>
              <a:rPr lang="en-US" dirty="0"/>
              <a:t>, </a:t>
            </a:r>
            <a:r>
              <a:rPr lang="en-US" dirty="0">
                <a:solidFill>
                  <a:srgbClr val="C00000"/>
                </a:solidFill>
              </a:rPr>
              <a:t>RUID ≠ EUID</a:t>
            </a:r>
            <a:r>
              <a:rPr lang="en-US" dirty="0"/>
              <a:t>. </a:t>
            </a:r>
            <a:r>
              <a:rPr lang="en-US" altLang="zh-CN" dirty="0"/>
              <a:t>RUID</a:t>
            </a:r>
            <a:r>
              <a:rPr lang="zh-CN" altLang="en-US" dirty="0"/>
              <a:t>仍等于用户的</a:t>
            </a:r>
            <a:r>
              <a:rPr lang="en-US" altLang="zh-CN" dirty="0"/>
              <a:t>ID</a:t>
            </a:r>
            <a:r>
              <a:rPr lang="zh-CN" altLang="en-US" dirty="0"/>
              <a:t>，但</a:t>
            </a:r>
            <a:r>
              <a:rPr lang="en-US" altLang="zh-CN" dirty="0"/>
              <a:t>EUID</a:t>
            </a:r>
            <a:r>
              <a:rPr lang="zh-CN" altLang="en-US" dirty="0"/>
              <a:t>等于程序拥有者</a:t>
            </a:r>
            <a:r>
              <a:rPr lang="en-US" altLang="zh-CN" dirty="0"/>
              <a:t>(owner)</a:t>
            </a:r>
            <a:r>
              <a:rPr lang="zh-CN" altLang="en-US" dirty="0"/>
              <a:t>的</a:t>
            </a:r>
            <a:r>
              <a:rPr lang="en-US" altLang="zh-CN" dirty="0"/>
              <a:t>ID</a:t>
            </a:r>
            <a:endParaRPr lang="zh-CN" altLang="en-US" dirty="0"/>
          </a:p>
          <a:p>
            <a:pPr marL="857250" lvl="1" indent="-342900">
              <a:lnSpc>
                <a:spcPct val="140000"/>
              </a:lnSpc>
              <a:spcBef>
                <a:spcPts val="0"/>
              </a:spcBef>
              <a:spcAft>
                <a:spcPts val="900"/>
              </a:spcAft>
            </a:pPr>
            <a:r>
              <a:rPr lang="zh-CN" altLang="en-US" dirty="0"/>
              <a:t>如果程序由</a:t>
            </a:r>
            <a:r>
              <a:rPr lang="en-US" altLang="zh-CN" dirty="0"/>
              <a:t>root</a:t>
            </a:r>
            <a:r>
              <a:rPr lang="zh-CN" altLang="en-US" dirty="0"/>
              <a:t>拥有，程序将以</a:t>
            </a:r>
            <a:r>
              <a:rPr lang="en-US" altLang="zh-CN" dirty="0"/>
              <a:t>root</a:t>
            </a:r>
            <a:r>
              <a:rPr lang="zh-CN" altLang="en-US" dirty="0"/>
              <a:t>权限运行</a:t>
            </a:r>
            <a:endParaRPr lang="en-US" altLang="zh-CN" dirty="0"/>
          </a:p>
        </p:txBody>
      </p:sp>
      <p:sp>
        <p:nvSpPr>
          <p:cNvPr id="4" name="Slide Number Placeholder 3"/>
          <p:cNvSpPr>
            <a:spLocks noGrp="1"/>
          </p:cNvSpPr>
          <p:nvPr>
            <p:ph type="sldNum" sz="quarter" idx="12"/>
          </p:nvPr>
        </p:nvSpPr>
        <p:spPr/>
        <p:txBody>
          <a:bodyPr/>
          <a:lstStyle/>
          <a:p>
            <a:fld id="{00780DAD-2A45-D745-9FCF-2020F1F33388}" type="slidenum">
              <a:rPr lang="en-US" smtClean="0"/>
              <a:t>15</a:t>
            </a:fld>
            <a:endParaRPr lang="en-US"/>
          </a:p>
        </p:txBody>
      </p:sp>
    </p:spTree>
    <p:extLst>
      <p:ext uri="{BB962C8B-B14F-4D97-AF65-F5344CB8AC3E}">
        <p14:creationId xmlns:p14="http://schemas.microsoft.com/office/powerpoint/2010/main" val="21463857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5558" y="580566"/>
            <a:ext cx="7886700" cy="994172"/>
          </a:xfrm>
        </p:spPr>
        <p:txBody>
          <a:bodyPr>
            <a:normAutofit/>
          </a:bodyPr>
          <a:lstStyle/>
          <a:p>
            <a:r>
              <a:rPr lang="zh-CN" altLang="en-US" sz="3800" dirty="0"/>
              <a:t>将程序转换为</a:t>
            </a:r>
            <a:r>
              <a:rPr lang="en-US" sz="3800" dirty="0"/>
              <a:t>Set-UID</a:t>
            </a:r>
          </a:p>
        </p:txBody>
      </p:sp>
      <p:sp>
        <p:nvSpPr>
          <p:cNvPr id="3" name="Content Placeholder 2"/>
          <p:cNvSpPr>
            <a:spLocks noGrp="1"/>
          </p:cNvSpPr>
          <p:nvPr>
            <p:ph idx="1"/>
          </p:nvPr>
        </p:nvSpPr>
        <p:spPr>
          <a:xfrm>
            <a:off x="505558" y="1923253"/>
            <a:ext cx="2475035" cy="3791718"/>
          </a:xfrm>
        </p:spPr>
        <p:txBody>
          <a:bodyPr>
            <a:normAutofit fontScale="55000" lnSpcReduction="20000"/>
          </a:bodyPr>
          <a:lstStyle/>
          <a:p>
            <a:pPr>
              <a:lnSpc>
                <a:spcPct val="130000"/>
              </a:lnSpc>
            </a:pPr>
            <a:r>
              <a:rPr lang="zh-CN" altLang="en-US" sz="4200" dirty="0"/>
              <a:t>把文件所有者变更为</a:t>
            </a:r>
            <a:r>
              <a:rPr lang="en-US" sz="4200" dirty="0"/>
              <a:t>root :</a:t>
            </a:r>
          </a:p>
          <a:p>
            <a:pPr marL="0" indent="0">
              <a:lnSpc>
                <a:spcPct val="130000"/>
              </a:lnSpc>
              <a:buNone/>
            </a:pPr>
            <a:endParaRPr lang="en-US" sz="4200" dirty="0"/>
          </a:p>
          <a:p>
            <a:pPr>
              <a:lnSpc>
                <a:spcPct val="130000"/>
              </a:lnSpc>
            </a:pPr>
            <a:r>
              <a:rPr lang="zh-CN" altLang="en-US" sz="4200" dirty="0"/>
              <a:t>设置</a:t>
            </a:r>
            <a:r>
              <a:rPr lang="en-US" sz="4200" dirty="0"/>
              <a:t>Set-UID</a:t>
            </a:r>
            <a:r>
              <a:rPr lang="zh-CN" altLang="en-US" sz="4200" dirty="0"/>
              <a:t>前</a:t>
            </a:r>
            <a:r>
              <a:rPr lang="en-US" sz="4200" dirty="0"/>
              <a:t>:</a:t>
            </a:r>
          </a:p>
          <a:p>
            <a:pPr marL="0" indent="0">
              <a:lnSpc>
                <a:spcPct val="130000"/>
              </a:lnSpc>
              <a:buNone/>
            </a:pPr>
            <a:endParaRPr lang="en-US" sz="4200" dirty="0"/>
          </a:p>
          <a:p>
            <a:pPr>
              <a:lnSpc>
                <a:spcPct val="130000"/>
              </a:lnSpc>
            </a:pPr>
            <a:r>
              <a:rPr lang="zh-CN" altLang="en-US" sz="4200" dirty="0"/>
              <a:t>设置</a:t>
            </a:r>
            <a:r>
              <a:rPr lang="en-US" sz="4200" dirty="0"/>
              <a:t>Set-UID</a:t>
            </a:r>
            <a:r>
              <a:rPr lang="zh-CN" altLang="en-US" sz="4200" dirty="0"/>
              <a:t>后</a:t>
            </a:r>
            <a:r>
              <a:rPr lang="en-US" sz="4200" dirty="0"/>
              <a:t>:</a:t>
            </a:r>
          </a:p>
          <a:p>
            <a:endParaRPr lang="en-US" dirty="0"/>
          </a:p>
          <a:p>
            <a:endParaRPr lang="en-US" dirty="0"/>
          </a:p>
          <a:p>
            <a:endParaRPr lang="en-US" dirty="0"/>
          </a:p>
        </p:txBody>
      </p:sp>
      <p:pic>
        <p:nvPicPr>
          <p:cNvPr id="7" name="Picture 6">
            <a:extLst>
              <a:ext uri="{FF2B5EF4-FFF2-40B4-BE49-F238E27FC236}">
                <a16:creationId xmlns:a16="http://schemas.microsoft.com/office/drawing/2014/main" id="{FFA23F8F-0EF5-42C9-83C1-B504B1FBB4A1}"/>
              </a:ext>
            </a:extLst>
          </p:cNvPr>
          <p:cNvPicPr>
            <a:picLocks noChangeAspect="1"/>
          </p:cNvPicPr>
          <p:nvPr/>
        </p:nvPicPr>
        <p:blipFill rotWithShape="1">
          <a:blip r:embed="rId3"/>
          <a:srcRect l="28175" t="18730" r="45833" b="72222"/>
          <a:stretch/>
        </p:blipFill>
        <p:spPr>
          <a:xfrm>
            <a:off x="3141984" y="1936696"/>
            <a:ext cx="4859649" cy="1057253"/>
          </a:xfrm>
          <a:prstGeom prst="rect">
            <a:avLst/>
          </a:prstGeom>
        </p:spPr>
      </p:pic>
      <p:pic>
        <p:nvPicPr>
          <p:cNvPr id="8" name="Picture 7">
            <a:extLst>
              <a:ext uri="{FF2B5EF4-FFF2-40B4-BE49-F238E27FC236}">
                <a16:creationId xmlns:a16="http://schemas.microsoft.com/office/drawing/2014/main" id="{94DB3C6B-76B4-4E02-9A8B-65E7C524B88A}"/>
              </a:ext>
            </a:extLst>
          </p:cNvPr>
          <p:cNvPicPr>
            <a:picLocks noChangeAspect="1"/>
          </p:cNvPicPr>
          <p:nvPr/>
        </p:nvPicPr>
        <p:blipFill rotWithShape="1">
          <a:blip r:embed="rId4"/>
          <a:srcRect l="28075" t="18889" r="51290" b="75714"/>
          <a:stretch/>
        </p:blipFill>
        <p:spPr>
          <a:xfrm>
            <a:off x="3141984" y="3208916"/>
            <a:ext cx="3732967" cy="610196"/>
          </a:xfrm>
          <a:prstGeom prst="rect">
            <a:avLst/>
          </a:prstGeom>
        </p:spPr>
      </p:pic>
      <p:pic>
        <p:nvPicPr>
          <p:cNvPr id="9" name="Picture 8">
            <a:extLst>
              <a:ext uri="{FF2B5EF4-FFF2-40B4-BE49-F238E27FC236}">
                <a16:creationId xmlns:a16="http://schemas.microsoft.com/office/drawing/2014/main" id="{62787623-C6CF-40CA-A95C-2652C77BD041}"/>
              </a:ext>
            </a:extLst>
          </p:cNvPr>
          <p:cNvPicPr>
            <a:picLocks noChangeAspect="1"/>
          </p:cNvPicPr>
          <p:nvPr/>
        </p:nvPicPr>
        <p:blipFill rotWithShape="1">
          <a:blip r:embed="rId5"/>
          <a:srcRect l="27976" t="20159" r="49207" b="67506"/>
          <a:stretch/>
        </p:blipFill>
        <p:spPr>
          <a:xfrm>
            <a:off x="3166797" y="4209299"/>
            <a:ext cx="4308201" cy="1455681"/>
          </a:xfrm>
          <a:prstGeom prst="rect">
            <a:avLst/>
          </a:prstGeom>
        </p:spPr>
      </p:pic>
      <p:sp>
        <p:nvSpPr>
          <p:cNvPr id="4" name="Slide Number Placeholder 3"/>
          <p:cNvSpPr>
            <a:spLocks noGrp="1"/>
          </p:cNvSpPr>
          <p:nvPr>
            <p:ph type="sldNum" sz="quarter" idx="12"/>
          </p:nvPr>
        </p:nvSpPr>
        <p:spPr/>
        <p:txBody>
          <a:bodyPr/>
          <a:lstStyle/>
          <a:p>
            <a:fld id="{00780DAD-2A45-D745-9FCF-2020F1F33388}" type="slidenum">
              <a:rPr lang="en-US" smtClean="0"/>
              <a:t>16</a:t>
            </a:fld>
            <a:endParaRPr lang="en-US"/>
          </a:p>
        </p:txBody>
      </p:sp>
    </p:spTree>
    <p:extLst>
      <p:ext uri="{BB962C8B-B14F-4D97-AF65-F5344CB8AC3E}">
        <p14:creationId xmlns:p14="http://schemas.microsoft.com/office/powerpoint/2010/main" val="15381651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2584" y="685247"/>
            <a:ext cx="7886700" cy="994172"/>
          </a:xfrm>
        </p:spPr>
        <p:txBody>
          <a:bodyPr>
            <a:normAutofit/>
          </a:bodyPr>
          <a:lstStyle/>
          <a:p>
            <a:r>
              <a:rPr lang="en-US" sz="3800" dirty="0"/>
              <a:t>Set-UID</a:t>
            </a:r>
            <a:r>
              <a:rPr lang="zh-CN" altLang="en-US" sz="3800" dirty="0"/>
              <a:t>的安全性</a:t>
            </a:r>
            <a:r>
              <a:rPr lang="en-US" sz="3800" dirty="0"/>
              <a:t>?</a:t>
            </a:r>
          </a:p>
        </p:txBody>
      </p:sp>
      <p:sp>
        <p:nvSpPr>
          <p:cNvPr id="3" name="Content Placeholder 2"/>
          <p:cNvSpPr>
            <a:spLocks noGrp="1"/>
          </p:cNvSpPr>
          <p:nvPr>
            <p:ph idx="1"/>
          </p:nvPr>
        </p:nvSpPr>
        <p:spPr>
          <a:xfrm>
            <a:off x="552584" y="1929574"/>
            <a:ext cx="8038832" cy="3545141"/>
          </a:xfrm>
        </p:spPr>
        <p:txBody>
          <a:bodyPr>
            <a:normAutofit fontScale="92500" lnSpcReduction="20000"/>
          </a:bodyPr>
          <a:lstStyle/>
          <a:p>
            <a:pPr>
              <a:lnSpc>
                <a:spcPct val="135000"/>
              </a:lnSpc>
            </a:pPr>
            <a:r>
              <a:rPr lang="zh-CN" altLang="en-US" dirty="0"/>
              <a:t>允许普通用户提升权限</a:t>
            </a:r>
          </a:p>
          <a:p>
            <a:pPr lvl="1">
              <a:lnSpc>
                <a:spcPct val="135000"/>
              </a:lnSpc>
            </a:pPr>
            <a:r>
              <a:rPr lang="zh-CN" altLang="en-US" dirty="0"/>
              <a:t>这不同于直接给予特权（</a:t>
            </a:r>
            <a:r>
              <a:rPr lang="en-US" altLang="zh-CN" dirty="0" err="1"/>
              <a:t>sudo</a:t>
            </a:r>
            <a:r>
              <a:rPr lang="zh-CN" altLang="en-US" dirty="0"/>
              <a:t>命令）</a:t>
            </a:r>
          </a:p>
          <a:p>
            <a:pPr lvl="1">
              <a:lnSpc>
                <a:spcPct val="135000"/>
              </a:lnSpc>
            </a:pPr>
            <a:r>
              <a:rPr lang="zh-CN" altLang="en-US" dirty="0"/>
              <a:t>用户的行为是受限制的</a:t>
            </a:r>
            <a:endParaRPr lang="en-US" dirty="0"/>
          </a:p>
          <a:p>
            <a:pPr>
              <a:lnSpc>
                <a:spcPct val="135000"/>
              </a:lnSpc>
            </a:pPr>
            <a:endParaRPr lang="en-US" dirty="0"/>
          </a:p>
          <a:p>
            <a:pPr>
              <a:lnSpc>
                <a:spcPct val="135000"/>
              </a:lnSpc>
            </a:pPr>
            <a:r>
              <a:rPr lang="zh-CN" altLang="en-US" dirty="0"/>
              <a:t>将某些程序转换为</a:t>
            </a:r>
            <a:r>
              <a:rPr lang="en-US" altLang="zh-CN" dirty="0"/>
              <a:t>Set-UID</a:t>
            </a:r>
            <a:r>
              <a:rPr lang="zh-CN" altLang="en-US" dirty="0"/>
              <a:t>是不安全的</a:t>
            </a:r>
          </a:p>
          <a:p>
            <a:pPr lvl="1">
              <a:lnSpc>
                <a:spcPct val="135000"/>
              </a:lnSpc>
            </a:pPr>
            <a:r>
              <a:rPr lang="en-US" dirty="0"/>
              <a:t>Example: /bin/</a:t>
            </a:r>
            <a:r>
              <a:rPr lang="en-US" dirty="0" err="1"/>
              <a:t>sh</a:t>
            </a:r>
            <a:endParaRPr lang="en-US" dirty="0"/>
          </a:p>
          <a:p>
            <a:pPr lvl="1">
              <a:lnSpc>
                <a:spcPct val="135000"/>
              </a:lnSpc>
            </a:pPr>
            <a:r>
              <a:rPr lang="en-US" dirty="0"/>
              <a:t>Example: vi</a:t>
            </a:r>
          </a:p>
        </p:txBody>
      </p:sp>
      <p:sp>
        <p:nvSpPr>
          <p:cNvPr id="4" name="Slide Number Placeholder 3"/>
          <p:cNvSpPr>
            <a:spLocks noGrp="1"/>
          </p:cNvSpPr>
          <p:nvPr>
            <p:ph type="sldNum" sz="quarter" idx="12"/>
          </p:nvPr>
        </p:nvSpPr>
        <p:spPr/>
        <p:txBody>
          <a:bodyPr/>
          <a:lstStyle/>
          <a:p>
            <a:fld id="{00780DAD-2A45-D745-9FCF-2020F1F33388}" type="slidenum">
              <a:rPr lang="en-US" smtClean="0"/>
              <a:t>17</a:t>
            </a:fld>
            <a:endParaRPr lang="en-US"/>
          </a:p>
        </p:txBody>
      </p:sp>
    </p:spTree>
    <p:extLst>
      <p:ext uri="{BB962C8B-B14F-4D97-AF65-F5344CB8AC3E}">
        <p14:creationId xmlns:p14="http://schemas.microsoft.com/office/powerpoint/2010/main" val="3018391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Shape 86"/>
          <p:cNvSpPr txBox="1">
            <a:spLocks noGrp="1"/>
          </p:cNvSpPr>
          <p:nvPr>
            <p:ph type="title"/>
          </p:nvPr>
        </p:nvSpPr>
        <p:spPr>
          <a:xfrm>
            <a:off x="316300" y="657174"/>
            <a:ext cx="8520600" cy="572700"/>
          </a:xfrm>
          <a:prstGeom prst="rect">
            <a:avLst/>
          </a:prstGeom>
        </p:spPr>
        <p:txBody>
          <a:bodyPr vert="horz" wrap="square" lIns="91425" tIns="91425" rIns="91425" bIns="91425" rtlCol="0" anchor="t" anchorCtr="0">
            <a:noAutofit/>
          </a:bodyPr>
          <a:lstStyle/>
          <a:p>
            <a:r>
              <a:rPr lang="en-US" altLang="zh-CN" dirty="0"/>
              <a:t>TOCTTOU </a:t>
            </a:r>
            <a:r>
              <a:rPr lang="zh-CN" altLang="en-US" dirty="0"/>
              <a:t>举例</a:t>
            </a:r>
            <a:endParaRPr lang="en-GB" dirty="0"/>
          </a:p>
        </p:txBody>
      </p:sp>
      <p:sp>
        <p:nvSpPr>
          <p:cNvPr id="87" name="Shape 87"/>
          <p:cNvSpPr txBox="1">
            <a:spLocks noGrp="1"/>
          </p:cNvSpPr>
          <p:nvPr>
            <p:ph type="body" idx="1"/>
          </p:nvPr>
        </p:nvSpPr>
        <p:spPr>
          <a:xfrm>
            <a:off x="5956875" y="1493053"/>
            <a:ext cx="2987700" cy="1810800"/>
          </a:xfrm>
          <a:prstGeom prst="rect">
            <a:avLst/>
          </a:prstGeom>
        </p:spPr>
        <p:txBody>
          <a:bodyPr vert="horz" wrap="square" lIns="91425" tIns="91425" rIns="91425" bIns="91425" rtlCol="0" anchor="t" anchorCtr="0">
            <a:noAutofit/>
          </a:bodyPr>
          <a:lstStyle/>
          <a:p>
            <a:pPr marL="457200" indent="-342900">
              <a:lnSpc>
                <a:spcPct val="130000"/>
              </a:lnSpc>
              <a:buClr>
                <a:srgbClr val="000000"/>
              </a:buClr>
            </a:pPr>
            <a:r>
              <a:rPr lang="en-GB" sz="2000" dirty="0">
                <a:solidFill>
                  <a:srgbClr val="000000"/>
                </a:solidFill>
              </a:rPr>
              <a:t>Root-owned Set-UID program.</a:t>
            </a:r>
          </a:p>
          <a:p>
            <a:pPr marL="457200" indent="-342900">
              <a:lnSpc>
                <a:spcPct val="130000"/>
              </a:lnSpc>
              <a:buClr>
                <a:srgbClr val="000000"/>
              </a:buClr>
            </a:pPr>
            <a:r>
              <a:rPr lang="en-GB" sz="2000" dirty="0">
                <a:solidFill>
                  <a:srgbClr val="000000"/>
                </a:solidFill>
              </a:rPr>
              <a:t>Effective UID : </a:t>
            </a:r>
            <a:r>
              <a:rPr lang="en-GB" sz="2000" dirty="0">
                <a:solidFill>
                  <a:srgbClr val="FF0000"/>
                </a:solidFill>
              </a:rPr>
              <a:t>root</a:t>
            </a:r>
          </a:p>
          <a:p>
            <a:pPr marL="457200" indent="-342900">
              <a:lnSpc>
                <a:spcPct val="130000"/>
              </a:lnSpc>
              <a:buClr>
                <a:srgbClr val="000000"/>
              </a:buClr>
            </a:pPr>
            <a:r>
              <a:rPr lang="en-GB" sz="2000" dirty="0">
                <a:solidFill>
                  <a:srgbClr val="000000"/>
                </a:solidFill>
              </a:rPr>
              <a:t>Real User ID : </a:t>
            </a:r>
            <a:r>
              <a:rPr lang="en-GB" sz="2000" dirty="0">
                <a:solidFill>
                  <a:srgbClr val="FF0000"/>
                </a:solidFill>
              </a:rPr>
              <a:t>seed</a:t>
            </a:r>
          </a:p>
          <a:p>
            <a:pPr marL="0" indent="0">
              <a:lnSpc>
                <a:spcPct val="130000"/>
              </a:lnSpc>
              <a:buNone/>
            </a:pPr>
            <a:endParaRPr sz="2400" dirty="0"/>
          </a:p>
        </p:txBody>
      </p:sp>
      <p:pic>
        <p:nvPicPr>
          <p:cNvPr id="88" name="Shape 88"/>
          <p:cNvPicPr preferRelativeResize="0"/>
          <p:nvPr/>
        </p:nvPicPr>
        <p:blipFill>
          <a:blip r:embed="rId3">
            <a:alphaModFix/>
          </a:blip>
          <a:stretch>
            <a:fillRect/>
          </a:stretch>
        </p:blipFill>
        <p:spPr>
          <a:xfrm>
            <a:off x="266946" y="1681563"/>
            <a:ext cx="5842328" cy="2141244"/>
          </a:xfrm>
          <a:prstGeom prst="rect">
            <a:avLst/>
          </a:prstGeom>
          <a:noFill/>
          <a:ln>
            <a:noFill/>
          </a:ln>
        </p:spPr>
      </p:pic>
      <p:sp>
        <p:nvSpPr>
          <p:cNvPr id="89" name="Shape 89"/>
          <p:cNvSpPr txBox="1"/>
          <p:nvPr/>
        </p:nvSpPr>
        <p:spPr>
          <a:xfrm>
            <a:off x="316300" y="3876448"/>
            <a:ext cx="8581800" cy="2131736"/>
          </a:xfrm>
          <a:prstGeom prst="rect">
            <a:avLst/>
          </a:prstGeom>
          <a:noFill/>
          <a:ln>
            <a:noFill/>
          </a:ln>
        </p:spPr>
        <p:txBody>
          <a:bodyPr wrap="square" lIns="91425" tIns="91425" rIns="91425" bIns="91425" anchor="t" anchorCtr="0">
            <a:noAutofit/>
          </a:bodyPr>
          <a:lstStyle/>
          <a:p>
            <a:pPr marL="457200" indent="-342900">
              <a:lnSpc>
                <a:spcPct val="125000"/>
              </a:lnSpc>
              <a:buSzPts val="1800"/>
              <a:buFont typeface="Wingdings" charset="2"/>
              <a:buChar char="Ø"/>
            </a:pPr>
            <a:r>
              <a:rPr lang="zh-CN" altLang="en-US" dirty="0"/>
              <a:t>上述程序写入</a:t>
            </a:r>
            <a:r>
              <a:rPr lang="en-US" altLang="zh-CN" dirty="0"/>
              <a:t>/</a:t>
            </a:r>
            <a:r>
              <a:rPr lang="en-US" altLang="zh-CN" dirty="0" err="1"/>
              <a:t>tmp</a:t>
            </a:r>
            <a:r>
              <a:rPr lang="zh-CN" altLang="en-US" dirty="0"/>
              <a:t>目录（全局可写）中的一个文件</a:t>
            </a:r>
            <a:endParaRPr lang="en-US" altLang="zh-CN" dirty="0"/>
          </a:p>
          <a:p>
            <a:pPr marL="457200" indent="-342900">
              <a:lnSpc>
                <a:spcPct val="125000"/>
              </a:lnSpc>
              <a:buSzPts val="1800"/>
              <a:buFont typeface="Wingdings" charset="2"/>
              <a:buChar char="Ø"/>
            </a:pPr>
            <a:r>
              <a:rPr lang="en-US" altLang="zh-CN" dirty="0"/>
              <a:t>access</a:t>
            </a:r>
            <a:r>
              <a:rPr lang="zh-CN" altLang="en-US" dirty="0"/>
              <a:t>：检查</a:t>
            </a:r>
            <a:r>
              <a:rPr lang="en-US" altLang="zh-CN" dirty="0"/>
              <a:t>real</a:t>
            </a:r>
            <a:r>
              <a:rPr lang="zh-CN" altLang="en-US" dirty="0"/>
              <a:t> </a:t>
            </a:r>
            <a:r>
              <a:rPr lang="en-US" altLang="zh-CN" dirty="0"/>
              <a:t>user</a:t>
            </a:r>
            <a:r>
              <a:rPr lang="zh-CN" altLang="en-US" dirty="0"/>
              <a:t> </a:t>
            </a:r>
            <a:r>
              <a:rPr lang="en-US" altLang="zh-CN" dirty="0"/>
              <a:t>ID (</a:t>
            </a:r>
            <a:r>
              <a:rPr lang="en-US" altLang="zh-CN" dirty="0">
                <a:solidFill>
                  <a:srgbClr val="FF0000"/>
                </a:solidFill>
              </a:rPr>
              <a:t>RUID</a:t>
            </a:r>
            <a:r>
              <a:rPr lang="en-US" altLang="zh-CN" dirty="0"/>
              <a:t>)</a:t>
            </a:r>
          </a:p>
          <a:p>
            <a:pPr marL="914400" lvl="1" indent="-342900">
              <a:lnSpc>
                <a:spcPct val="125000"/>
              </a:lnSpc>
              <a:buSzPts val="1800"/>
              <a:buFont typeface="Arial" charset="0"/>
              <a:buChar char="•"/>
            </a:pPr>
            <a:r>
              <a:rPr lang="en-US" altLang="zh-CN" dirty="0"/>
              <a:t>access()</a:t>
            </a:r>
            <a:r>
              <a:rPr lang="zh-CN" altLang="en-US" dirty="0"/>
              <a:t> 系统调用检查</a:t>
            </a:r>
            <a:r>
              <a:rPr lang="en-US" altLang="zh-CN" dirty="0"/>
              <a:t>real</a:t>
            </a:r>
            <a:r>
              <a:rPr lang="zh-CN" altLang="en-US" dirty="0"/>
              <a:t> </a:t>
            </a:r>
            <a:r>
              <a:rPr lang="en-US" altLang="zh-CN" dirty="0"/>
              <a:t>user</a:t>
            </a:r>
            <a:r>
              <a:rPr lang="zh-CN" altLang="en-US" dirty="0"/>
              <a:t> </a:t>
            </a:r>
            <a:r>
              <a:rPr lang="en-US" altLang="zh-CN" dirty="0"/>
              <a:t>ID</a:t>
            </a:r>
            <a:r>
              <a:rPr lang="zh-CN" altLang="en-US" dirty="0"/>
              <a:t>是否具有对</a:t>
            </a:r>
            <a:r>
              <a:rPr lang="en-US" altLang="zh-CN" dirty="0"/>
              <a:t>/</a:t>
            </a:r>
            <a:r>
              <a:rPr lang="en-US" altLang="zh-CN" dirty="0" err="1"/>
              <a:t>tmp</a:t>
            </a:r>
            <a:r>
              <a:rPr lang="en-US" altLang="zh-CN" dirty="0"/>
              <a:t>/X</a:t>
            </a:r>
            <a:r>
              <a:rPr lang="zh-CN" altLang="en-US" dirty="0"/>
              <a:t>的写入权限</a:t>
            </a:r>
            <a:endParaRPr lang="en-US" altLang="zh-CN" dirty="0"/>
          </a:p>
          <a:p>
            <a:pPr marL="914400" lvl="1" indent="-342900">
              <a:lnSpc>
                <a:spcPct val="125000"/>
              </a:lnSpc>
              <a:buSzPts val="1800"/>
              <a:buFont typeface="Arial" charset="0"/>
              <a:buChar char="•"/>
            </a:pPr>
            <a:r>
              <a:rPr lang="zh-CN" altLang="en-US" dirty="0"/>
              <a:t>检查完成后，该文件将被</a:t>
            </a:r>
            <a:r>
              <a:rPr lang="en-US" altLang="zh-CN" dirty="0"/>
              <a:t>open</a:t>
            </a:r>
            <a:r>
              <a:rPr lang="zh-CN" altLang="en-US" dirty="0"/>
              <a:t>以供写入</a:t>
            </a:r>
            <a:endParaRPr lang="en-US" altLang="zh-CN" dirty="0"/>
          </a:p>
          <a:p>
            <a:pPr marL="457200" indent="-342900">
              <a:lnSpc>
                <a:spcPct val="125000"/>
              </a:lnSpc>
              <a:buSzPts val="1800"/>
              <a:buFont typeface="Wingdings" charset="2"/>
              <a:buChar char="Ø"/>
            </a:pPr>
            <a:r>
              <a:rPr lang="en-US" altLang="zh-CN" dirty="0"/>
              <a:t>open</a:t>
            </a:r>
            <a:r>
              <a:rPr lang="zh-CN" altLang="en-US" dirty="0"/>
              <a:t>：检查</a:t>
            </a:r>
            <a:r>
              <a:rPr lang="en-US" altLang="zh-CN" dirty="0"/>
              <a:t>effective</a:t>
            </a:r>
            <a:r>
              <a:rPr lang="zh-CN" altLang="en-US" dirty="0"/>
              <a:t> </a:t>
            </a:r>
            <a:r>
              <a:rPr lang="en-US" altLang="zh-CN" dirty="0"/>
              <a:t>user</a:t>
            </a:r>
            <a:r>
              <a:rPr lang="zh-CN" altLang="en-US" dirty="0"/>
              <a:t> </a:t>
            </a:r>
            <a:r>
              <a:rPr lang="en-US" altLang="zh-CN" dirty="0"/>
              <a:t>ID (</a:t>
            </a:r>
            <a:r>
              <a:rPr lang="en-US" altLang="zh-CN" dirty="0">
                <a:solidFill>
                  <a:srgbClr val="FF0000"/>
                </a:solidFill>
              </a:rPr>
              <a:t>EUID</a:t>
            </a:r>
            <a:r>
              <a:rPr lang="en-US" altLang="zh-CN" dirty="0"/>
              <a:t>)</a:t>
            </a:r>
          </a:p>
          <a:p>
            <a:pPr marL="914400" lvl="1" indent="-342900">
              <a:lnSpc>
                <a:spcPct val="125000"/>
              </a:lnSpc>
              <a:buSzPts val="1800"/>
              <a:buFont typeface="Arial" charset="0"/>
              <a:buChar char="•"/>
            </a:pPr>
            <a:r>
              <a:rPr lang="en-US" altLang="zh-CN" dirty="0"/>
              <a:t>open()</a:t>
            </a:r>
            <a:r>
              <a:rPr lang="zh-CN" altLang="en-US" dirty="0"/>
              <a:t> 检查</a:t>
            </a:r>
            <a:r>
              <a:rPr lang="en-US" altLang="zh-CN" dirty="0"/>
              <a:t>effective</a:t>
            </a:r>
            <a:r>
              <a:rPr lang="zh-CN" altLang="en-US" dirty="0"/>
              <a:t> </a:t>
            </a:r>
            <a:r>
              <a:rPr lang="en-US" altLang="zh-CN" dirty="0"/>
              <a:t>user</a:t>
            </a:r>
            <a:r>
              <a:rPr lang="zh-CN" altLang="en-US" dirty="0"/>
              <a:t> </a:t>
            </a:r>
            <a:r>
              <a:rPr lang="en-US" altLang="zh-CN" dirty="0"/>
              <a:t>ID</a:t>
            </a:r>
            <a:r>
              <a:rPr lang="zh-CN" altLang="en-US" dirty="0"/>
              <a:t>是</a:t>
            </a:r>
            <a:r>
              <a:rPr lang="en-US" altLang="zh-CN" dirty="0"/>
              <a:t>0</a:t>
            </a:r>
            <a:r>
              <a:rPr lang="zh-CN" altLang="en-US" dirty="0"/>
              <a:t>，因此文件将被打开</a:t>
            </a:r>
            <a:endParaRPr lang="en-US" altLang="zh-CN" dirty="0"/>
          </a:p>
          <a:p>
            <a:pPr marL="914400" lvl="1" indent="-342900">
              <a:lnSpc>
                <a:spcPct val="125000"/>
              </a:lnSpc>
              <a:buSzPts val="1800"/>
              <a:buFont typeface="Arial" charset="0"/>
              <a:buChar char="•"/>
            </a:pPr>
            <a:r>
              <a:rPr lang="zh-CN" altLang="en-US" dirty="0"/>
              <a:t>由于</a:t>
            </a:r>
            <a:r>
              <a:rPr lang="en-US" altLang="zh-CN" dirty="0"/>
              <a:t>root</a:t>
            </a:r>
            <a:r>
              <a:rPr lang="zh-CN" altLang="en-US" dirty="0"/>
              <a:t>可以写入任何文件，程序可以确保</a:t>
            </a:r>
            <a:r>
              <a:rPr lang="en-US" altLang="zh-CN" dirty="0"/>
              <a:t>real</a:t>
            </a:r>
            <a:r>
              <a:rPr lang="zh-CN" altLang="en-US" dirty="0"/>
              <a:t> </a:t>
            </a:r>
            <a:r>
              <a:rPr lang="en-US" altLang="zh-CN" dirty="0"/>
              <a:t>user</a:t>
            </a:r>
            <a:r>
              <a:rPr lang="zh-CN" altLang="en-US" dirty="0"/>
              <a:t>有权写入目标文件</a:t>
            </a:r>
          </a:p>
          <a:p>
            <a:pPr marL="457200" indent="-342900">
              <a:lnSpc>
                <a:spcPct val="125000"/>
              </a:lnSpc>
              <a:buSzPts val="1800"/>
              <a:buChar char="●"/>
            </a:pPr>
            <a:endParaRPr lang="en-GB" dirty="0"/>
          </a:p>
        </p:txBody>
      </p:sp>
      <p:sp>
        <p:nvSpPr>
          <p:cNvPr id="3" name="灯片编号占位符 2">
            <a:extLst>
              <a:ext uri="{FF2B5EF4-FFF2-40B4-BE49-F238E27FC236}">
                <a16:creationId xmlns:a16="http://schemas.microsoft.com/office/drawing/2014/main" id="{10AA847D-B659-4B1E-A9E7-FDEA5F30C097}"/>
              </a:ext>
            </a:extLst>
          </p:cNvPr>
          <p:cNvSpPr>
            <a:spLocks noGrp="1"/>
          </p:cNvSpPr>
          <p:nvPr>
            <p:ph type="sldNum" idx="12"/>
          </p:nvPr>
        </p:nvSpPr>
        <p:spPr/>
        <p:txBody>
          <a:bodyPr/>
          <a:lstStyle/>
          <a:p>
            <a:fld id="{00000000-1234-1234-1234-123412341234}" type="slidenum">
              <a:rPr lang="en-GB" smtClean="0"/>
              <a:pPr/>
              <a:t>18</a:t>
            </a:fld>
            <a:endParaRPr lang="en-GB"/>
          </a:p>
        </p:txBody>
      </p:sp>
      <p:sp>
        <p:nvSpPr>
          <p:cNvPr id="2" name="文本框 1">
            <a:extLst>
              <a:ext uri="{FF2B5EF4-FFF2-40B4-BE49-F238E27FC236}">
                <a16:creationId xmlns:a16="http://schemas.microsoft.com/office/drawing/2014/main" id="{7B08AB99-6A03-496F-9601-F66D869F0A6D}"/>
              </a:ext>
            </a:extLst>
          </p:cNvPr>
          <p:cNvSpPr txBox="1"/>
          <p:nvPr/>
        </p:nvSpPr>
        <p:spPr>
          <a:xfrm>
            <a:off x="672662" y="1603356"/>
            <a:ext cx="2362066" cy="369332"/>
          </a:xfrm>
          <a:prstGeom prst="rect">
            <a:avLst/>
          </a:prstGeom>
          <a:noFill/>
          <a:ln w="12700">
            <a:solidFill>
              <a:srgbClr val="FF0000"/>
            </a:solidFill>
          </a:ln>
        </p:spPr>
        <p:txBody>
          <a:bodyPr wrap="square" rtlCol="0">
            <a:spAutoFit/>
          </a:bodyPr>
          <a:lstStyle/>
          <a:p>
            <a:endParaRPr lang="zh-CN" altLang="en-US" dirty="0"/>
          </a:p>
        </p:txBody>
      </p:sp>
      <p:sp>
        <p:nvSpPr>
          <p:cNvPr id="10" name="文本框 9">
            <a:extLst>
              <a:ext uri="{FF2B5EF4-FFF2-40B4-BE49-F238E27FC236}">
                <a16:creationId xmlns:a16="http://schemas.microsoft.com/office/drawing/2014/main" id="{02417874-E770-4EE4-BE03-98E993FAF750}"/>
              </a:ext>
            </a:extLst>
          </p:cNvPr>
          <p:cNvSpPr txBox="1"/>
          <p:nvPr/>
        </p:nvSpPr>
        <p:spPr>
          <a:xfrm>
            <a:off x="672662" y="2125088"/>
            <a:ext cx="2753710" cy="369332"/>
          </a:xfrm>
          <a:prstGeom prst="rect">
            <a:avLst/>
          </a:prstGeom>
          <a:noFill/>
          <a:ln w="12700">
            <a:solidFill>
              <a:srgbClr val="FF0000"/>
            </a:solidFill>
          </a:ln>
        </p:spPr>
        <p:txBody>
          <a:bodyPr wrap="square" rtlCol="0">
            <a:spAutoFit/>
          </a:bodyPr>
          <a:lstStyle/>
          <a:p>
            <a:endParaRPr lang="zh-CN" altLang="en-US" dirty="0"/>
          </a:p>
        </p:txBody>
      </p:sp>
    </p:spTree>
    <p:extLst>
      <p:ext uri="{BB962C8B-B14F-4D97-AF65-F5344CB8AC3E}">
        <p14:creationId xmlns:p14="http://schemas.microsoft.com/office/powerpoint/2010/main" val="944290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9">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9">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9">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9">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9">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0"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5" name="Shape 95"/>
          <p:cNvSpPr txBox="1">
            <a:spLocks noGrp="1"/>
          </p:cNvSpPr>
          <p:nvPr>
            <p:ph type="body" idx="1"/>
          </p:nvPr>
        </p:nvSpPr>
        <p:spPr>
          <a:xfrm>
            <a:off x="485774" y="1944411"/>
            <a:ext cx="8346525" cy="3416400"/>
          </a:xfrm>
          <a:prstGeom prst="rect">
            <a:avLst/>
          </a:prstGeom>
        </p:spPr>
        <p:txBody>
          <a:bodyPr vert="horz" wrap="square" lIns="91425" tIns="91425" rIns="91425" bIns="91425" rtlCol="0" anchor="t" anchorCtr="0">
            <a:noAutofit/>
          </a:bodyPr>
          <a:lstStyle/>
          <a:p>
            <a:pPr marL="0" indent="0">
              <a:lnSpc>
                <a:spcPct val="125000"/>
              </a:lnSpc>
              <a:buNone/>
            </a:pPr>
            <a:r>
              <a:rPr lang="zh-CN" altLang="en-US" b="1" dirty="0">
                <a:solidFill>
                  <a:srgbClr val="FF0000"/>
                </a:solidFill>
              </a:rPr>
              <a:t>目标</a:t>
            </a:r>
            <a:r>
              <a:rPr lang="en-GB" b="1" dirty="0">
                <a:solidFill>
                  <a:srgbClr val="FF0000"/>
                </a:solidFill>
              </a:rPr>
              <a:t>: </a:t>
            </a:r>
            <a:r>
              <a:rPr lang="zh-CN" altLang="en-US" b="1" dirty="0">
                <a:solidFill>
                  <a:srgbClr val="FF0000"/>
                </a:solidFill>
              </a:rPr>
              <a:t>写入受保护的文件，如</a:t>
            </a:r>
            <a:r>
              <a:rPr lang="en-GB" dirty="0">
                <a:solidFill>
                  <a:srgbClr val="FF0000"/>
                </a:solidFill>
                <a:latin typeface="Courier New" panose="02070309020205020404" pitchFamily="49" charset="0"/>
                <a:cs typeface="Courier New" panose="02070309020205020404" pitchFamily="49" charset="0"/>
              </a:rPr>
              <a:t>/etc/</a:t>
            </a:r>
            <a:r>
              <a:rPr lang="en-GB" dirty="0" err="1">
                <a:solidFill>
                  <a:srgbClr val="FF0000"/>
                </a:solidFill>
                <a:latin typeface="Courier New" panose="02070309020205020404" pitchFamily="49" charset="0"/>
                <a:cs typeface="Courier New" panose="02070309020205020404" pitchFamily="49" charset="0"/>
              </a:rPr>
              <a:t>passwd</a:t>
            </a:r>
            <a:r>
              <a:rPr lang="en-GB" dirty="0">
                <a:solidFill>
                  <a:srgbClr val="FF0000"/>
                </a:solidFill>
              </a:rPr>
              <a:t>. </a:t>
            </a:r>
          </a:p>
          <a:p>
            <a:pPr marL="0" indent="0">
              <a:lnSpc>
                <a:spcPct val="125000"/>
              </a:lnSpc>
              <a:buNone/>
            </a:pPr>
            <a:endParaRPr lang="en-US" altLang="zh-CN" dirty="0">
              <a:solidFill>
                <a:srgbClr val="000000"/>
              </a:solidFill>
            </a:endParaRPr>
          </a:p>
          <a:p>
            <a:pPr marL="0" indent="0">
              <a:lnSpc>
                <a:spcPct val="150000"/>
              </a:lnSpc>
              <a:buNone/>
            </a:pPr>
            <a:r>
              <a:rPr lang="zh-CN" altLang="en-US" sz="2400" dirty="0">
                <a:solidFill>
                  <a:srgbClr val="000000"/>
                </a:solidFill>
              </a:rPr>
              <a:t>为了实现这一目标，我们需要将</a:t>
            </a:r>
            <a:r>
              <a:rPr lang="en-GB" sz="2400" dirty="0">
                <a:solidFill>
                  <a:srgbClr val="000000"/>
                </a:solidFill>
                <a:latin typeface="Courier New" panose="02070309020205020404" pitchFamily="49" charset="0"/>
                <a:cs typeface="Courier New" panose="02070309020205020404" pitchFamily="49" charset="0"/>
              </a:rPr>
              <a:t>/</a:t>
            </a:r>
            <a:r>
              <a:rPr lang="en-GB" sz="2400" dirty="0" err="1">
                <a:solidFill>
                  <a:srgbClr val="000000"/>
                </a:solidFill>
                <a:latin typeface="Courier New" panose="02070309020205020404" pitchFamily="49" charset="0"/>
                <a:cs typeface="Courier New" panose="02070309020205020404" pitchFamily="49" charset="0"/>
              </a:rPr>
              <a:t>etc</a:t>
            </a:r>
            <a:r>
              <a:rPr lang="en-GB" sz="2400" dirty="0">
                <a:solidFill>
                  <a:srgbClr val="000000"/>
                </a:solidFill>
                <a:latin typeface="Courier New" panose="02070309020205020404" pitchFamily="49" charset="0"/>
                <a:cs typeface="Courier New" panose="02070309020205020404" pitchFamily="49" charset="0"/>
              </a:rPr>
              <a:t>/</a:t>
            </a:r>
            <a:r>
              <a:rPr lang="en-GB" sz="2400" dirty="0" err="1">
                <a:solidFill>
                  <a:srgbClr val="000000"/>
                </a:solidFill>
                <a:latin typeface="Courier New" panose="02070309020205020404" pitchFamily="49" charset="0"/>
                <a:cs typeface="Courier New" panose="02070309020205020404" pitchFamily="49" charset="0"/>
              </a:rPr>
              <a:t>passwd</a:t>
            </a:r>
            <a:r>
              <a:rPr lang="zh-CN" altLang="en-US" sz="2400" dirty="0">
                <a:solidFill>
                  <a:srgbClr val="000000"/>
                </a:solidFill>
                <a:latin typeface="Courier New" panose="02070309020205020404" pitchFamily="49" charset="0"/>
                <a:cs typeface="Courier New" panose="02070309020205020404" pitchFamily="49" charset="0"/>
              </a:rPr>
              <a:t>作为目标文件，且无需改变程序中的文件名</a:t>
            </a:r>
            <a:endParaRPr lang="en-GB" sz="2400" dirty="0">
              <a:solidFill>
                <a:srgbClr val="000000"/>
              </a:solidFill>
            </a:endParaRPr>
          </a:p>
          <a:p>
            <a:pPr marL="457200" indent="-342900">
              <a:lnSpc>
                <a:spcPct val="150000"/>
              </a:lnSpc>
              <a:buClr>
                <a:srgbClr val="000000"/>
              </a:buClr>
            </a:pPr>
            <a:r>
              <a:rPr lang="zh-CN" altLang="en-US" sz="2000" dirty="0">
                <a:solidFill>
                  <a:srgbClr val="000000"/>
                </a:solidFill>
              </a:rPr>
              <a:t>使用符号链接（软链接，一种特殊的指向另一个文件的文件）</a:t>
            </a:r>
            <a:endParaRPr lang="en-US" altLang="zh-CN" sz="2000" dirty="0">
              <a:solidFill>
                <a:srgbClr val="000000"/>
              </a:solidFill>
            </a:endParaRPr>
          </a:p>
          <a:p>
            <a:pPr marL="457200" indent="-342900">
              <a:lnSpc>
                <a:spcPct val="150000"/>
              </a:lnSpc>
              <a:buClr>
                <a:srgbClr val="000000"/>
              </a:buClr>
            </a:pPr>
            <a:r>
              <a:rPr lang="zh-CN" altLang="en-US" sz="2000" dirty="0">
                <a:solidFill>
                  <a:srgbClr val="000000"/>
                </a:solidFill>
              </a:rPr>
              <a:t>将</a:t>
            </a:r>
            <a:r>
              <a:rPr lang="en-US" altLang="zh-CN" sz="2000" dirty="0">
                <a:solidFill>
                  <a:srgbClr val="000000"/>
                </a:solidFill>
              </a:rPr>
              <a:t>/</a:t>
            </a:r>
            <a:r>
              <a:rPr lang="en-US" altLang="zh-CN" sz="2000" dirty="0" err="1">
                <a:solidFill>
                  <a:srgbClr val="000000"/>
                </a:solidFill>
              </a:rPr>
              <a:t>tmp</a:t>
            </a:r>
            <a:r>
              <a:rPr lang="en-US" altLang="zh-CN" sz="2000" dirty="0">
                <a:solidFill>
                  <a:srgbClr val="000000"/>
                </a:solidFill>
              </a:rPr>
              <a:t>/X</a:t>
            </a:r>
            <a:r>
              <a:rPr lang="zh-CN" altLang="en-US" sz="2000" dirty="0">
                <a:solidFill>
                  <a:srgbClr val="000000"/>
                </a:solidFill>
              </a:rPr>
              <a:t>指向</a:t>
            </a:r>
            <a:r>
              <a:rPr lang="en-US" altLang="zh-CN" sz="2000" dirty="0">
                <a:solidFill>
                  <a:srgbClr val="000000"/>
                </a:solidFill>
              </a:rPr>
              <a:t>/</a:t>
            </a:r>
            <a:r>
              <a:rPr lang="en-US" altLang="zh-CN" sz="2000" dirty="0" err="1">
                <a:solidFill>
                  <a:srgbClr val="000000"/>
                </a:solidFill>
              </a:rPr>
              <a:t>etc</a:t>
            </a:r>
            <a:r>
              <a:rPr lang="en-US" altLang="zh-CN" sz="2000" dirty="0">
                <a:solidFill>
                  <a:srgbClr val="000000"/>
                </a:solidFill>
              </a:rPr>
              <a:t>/</a:t>
            </a:r>
            <a:r>
              <a:rPr lang="en-US" altLang="zh-CN" sz="2000" dirty="0" err="1">
                <a:solidFill>
                  <a:srgbClr val="000000"/>
                </a:solidFill>
              </a:rPr>
              <a:t>passwd</a:t>
            </a:r>
            <a:endParaRPr sz="2400" dirty="0"/>
          </a:p>
        </p:txBody>
      </p:sp>
      <p:sp>
        <p:nvSpPr>
          <p:cNvPr id="5" name="Shape 86"/>
          <p:cNvSpPr txBox="1">
            <a:spLocks/>
          </p:cNvSpPr>
          <p:nvPr/>
        </p:nvSpPr>
        <p:spPr>
          <a:xfrm>
            <a:off x="311700" y="877140"/>
            <a:ext cx="8520600" cy="572700"/>
          </a:xfrm>
          <a:prstGeom prst="rect">
            <a:avLst/>
          </a:prstGeom>
        </p:spPr>
        <p:txBody>
          <a:bodyPr vert="horz" wrap="square" lIns="91425" tIns="91425" rIns="91425" bIns="91425" rtlCol="0" anchor="t" anchorCtr="0">
            <a:noAutofit/>
          </a:bodyPr>
          <a:lstStyle>
            <a:lvl1pPr lvl="0" algn="l" defTabSz="914400" rtl="0" eaLnBrk="1" latinLnBrk="0" hangingPunct="1">
              <a:lnSpc>
                <a:spcPct val="90000"/>
              </a:lnSpc>
              <a:spcBef>
                <a:spcPts val="0"/>
              </a:spcBef>
              <a:buSzPts val="2800"/>
              <a:buNone/>
              <a:defRPr sz="4400" kern="1200">
                <a:solidFill>
                  <a:schemeClr val="tx1"/>
                </a:solidFill>
                <a:latin typeface="+mj-lt"/>
                <a:ea typeface="+mj-ea"/>
                <a:cs typeface="+mj-cs"/>
              </a:defRPr>
            </a:lvl1pPr>
            <a:lvl2pPr lvl="1">
              <a:spcBef>
                <a:spcPts val="0"/>
              </a:spcBef>
              <a:buSzPts val="2800"/>
              <a:buNone/>
              <a:defRPr/>
            </a:lvl2pPr>
            <a:lvl3pPr lvl="2">
              <a:spcBef>
                <a:spcPts val="0"/>
              </a:spcBef>
              <a:buSzPts val="2800"/>
              <a:buNone/>
              <a:defRPr/>
            </a:lvl3pPr>
            <a:lvl4pPr lvl="3">
              <a:spcBef>
                <a:spcPts val="0"/>
              </a:spcBef>
              <a:buSzPts val="2800"/>
              <a:buNone/>
              <a:defRPr/>
            </a:lvl4pPr>
            <a:lvl5pPr lvl="4">
              <a:spcBef>
                <a:spcPts val="0"/>
              </a:spcBef>
              <a:buSzPts val="2800"/>
              <a:buNone/>
              <a:defRPr/>
            </a:lvl5pPr>
            <a:lvl6pPr lvl="5">
              <a:spcBef>
                <a:spcPts val="0"/>
              </a:spcBef>
              <a:buSzPts val="2800"/>
              <a:buNone/>
              <a:defRPr/>
            </a:lvl6pPr>
            <a:lvl7pPr lvl="6">
              <a:spcBef>
                <a:spcPts val="0"/>
              </a:spcBef>
              <a:buSzPts val="2800"/>
              <a:buNone/>
              <a:defRPr/>
            </a:lvl7pPr>
            <a:lvl8pPr lvl="7">
              <a:spcBef>
                <a:spcPts val="0"/>
              </a:spcBef>
              <a:buSzPts val="2800"/>
              <a:buNone/>
              <a:defRPr/>
            </a:lvl8pPr>
            <a:lvl9pPr lvl="8">
              <a:spcBef>
                <a:spcPts val="0"/>
              </a:spcBef>
              <a:buSzPts val="2800"/>
              <a:buNone/>
              <a:defRPr/>
            </a:lvl9pPr>
          </a:lstStyle>
          <a:p>
            <a:r>
              <a:rPr lang="en-US" altLang="zh-CN" dirty="0"/>
              <a:t>TOCTTOU </a:t>
            </a:r>
            <a:r>
              <a:rPr lang="zh-CN" altLang="en-US" dirty="0"/>
              <a:t>举例</a:t>
            </a:r>
            <a:endParaRPr lang="en-GB" dirty="0"/>
          </a:p>
        </p:txBody>
      </p:sp>
      <p:sp>
        <p:nvSpPr>
          <p:cNvPr id="3" name="灯片编号占位符 2">
            <a:extLst>
              <a:ext uri="{FF2B5EF4-FFF2-40B4-BE49-F238E27FC236}">
                <a16:creationId xmlns:a16="http://schemas.microsoft.com/office/drawing/2014/main" id="{30E8581E-8669-4AE9-A2C4-A42560BC55BA}"/>
              </a:ext>
            </a:extLst>
          </p:cNvPr>
          <p:cNvSpPr>
            <a:spLocks noGrp="1"/>
          </p:cNvSpPr>
          <p:nvPr>
            <p:ph type="sldNum" idx="12"/>
          </p:nvPr>
        </p:nvSpPr>
        <p:spPr/>
        <p:txBody>
          <a:bodyPr/>
          <a:lstStyle/>
          <a:p>
            <a:fld id="{00000000-1234-1234-1234-123412341234}" type="slidenum">
              <a:rPr lang="en-GB" smtClean="0"/>
              <a:pPr/>
              <a:t>19</a:t>
            </a:fld>
            <a:endParaRPr lang="en-GB"/>
          </a:p>
        </p:txBody>
      </p:sp>
    </p:spTree>
    <p:extLst>
      <p:ext uri="{BB962C8B-B14F-4D97-AF65-F5344CB8AC3E}">
        <p14:creationId xmlns:p14="http://schemas.microsoft.com/office/powerpoint/2010/main" val="21283271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Shape 59"/>
          <p:cNvSpPr txBox="1">
            <a:spLocks noGrp="1"/>
          </p:cNvSpPr>
          <p:nvPr>
            <p:ph type="title"/>
          </p:nvPr>
        </p:nvSpPr>
        <p:spPr>
          <a:xfrm>
            <a:off x="718456" y="910389"/>
            <a:ext cx="8270597" cy="572700"/>
          </a:xfrm>
          <a:prstGeom prst="rect">
            <a:avLst/>
          </a:prstGeom>
        </p:spPr>
        <p:txBody>
          <a:bodyPr vert="horz" wrap="square" lIns="91425" tIns="91425" rIns="91425" bIns="91425" rtlCol="0" anchor="t" anchorCtr="0">
            <a:noAutofit/>
          </a:bodyPr>
          <a:lstStyle/>
          <a:p>
            <a:r>
              <a:rPr lang="zh-CN" altLang="en-US" dirty="0"/>
              <a:t>大纲</a:t>
            </a:r>
            <a:endParaRPr lang="en-GB" dirty="0"/>
          </a:p>
        </p:txBody>
      </p:sp>
      <p:sp>
        <p:nvSpPr>
          <p:cNvPr id="60" name="Shape 60"/>
          <p:cNvSpPr txBox="1">
            <a:spLocks noGrp="1"/>
          </p:cNvSpPr>
          <p:nvPr>
            <p:ph type="body" idx="1"/>
          </p:nvPr>
        </p:nvSpPr>
        <p:spPr>
          <a:xfrm>
            <a:off x="718456" y="2009725"/>
            <a:ext cx="8113843" cy="3416400"/>
          </a:xfrm>
          <a:prstGeom prst="rect">
            <a:avLst/>
          </a:prstGeom>
        </p:spPr>
        <p:txBody>
          <a:bodyPr vert="horz" wrap="square" lIns="91425" tIns="91425" rIns="91425" bIns="91425" rtlCol="0" anchor="t" anchorCtr="0">
            <a:noAutofit/>
          </a:bodyPr>
          <a:lstStyle/>
          <a:p>
            <a:pPr marL="457200" indent="-342900">
              <a:lnSpc>
                <a:spcPct val="125000"/>
              </a:lnSpc>
              <a:buClr>
                <a:srgbClr val="000000"/>
              </a:buClr>
            </a:pPr>
            <a:r>
              <a:rPr lang="zh-CN" altLang="en-US" dirty="0">
                <a:solidFill>
                  <a:srgbClr val="FF0000"/>
                </a:solidFill>
              </a:rPr>
              <a:t>竞态条件（</a:t>
            </a:r>
            <a:r>
              <a:rPr lang="en-US" altLang="zh-CN" dirty="0">
                <a:solidFill>
                  <a:srgbClr val="FF0000"/>
                </a:solidFill>
              </a:rPr>
              <a:t>Race</a:t>
            </a:r>
            <a:r>
              <a:rPr lang="zh-CN" altLang="en-US" dirty="0">
                <a:solidFill>
                  <a:srgbClr val="FF0000"/>
                </a:solidFill>
              </a:rPr>
              <a:t> </a:t>
            </a:r>
            <a:r>
              <a:rPr lang="en-US" altLang="zh-CN" dirty="0">
                <a:solidFill>
                  <a:srgbClr val="FF0000"/>
                </a:solidFill>
              </a:rPr>
              <a:t>Condition</a:t>
            </a:r>
            <a:r>
              <a:rPr lang="zh-CN" altLang="en-US" dirty="0">
                <a:solidFill>
                  <a:srgbClr val="FF0000"/>
                </a:solidFill>
              </a:rPr>
              <a:t>）漏洞、利用及对策</a:t>
            </a:r>
          </a:p>
          <a:p>
            <a:pPr marL="457200" indent="-342900">
              <a:lnSpc>
                <a:spcPct val="125000"/>
              </a:lnSpc>
              <a:buClr>
                <a:srgbClr val="000000"/>
              </a:buClr>
            </a:pPr>
            <a:r>
              <a:rPr lang="en-US" altLang="zh-CN" dirty="0">
                <a:solidFill>
                  <a:srgbClr val="000000"/>
                </a:solidFill>
              </a:rPr>
              <a:t>Dirty</a:t>
            </a:r>
            <a:r>
              <a:rPr lang="zh-CN" altLang="en-US" dirty="0">
                <a:solidFill>
                  <a:srgbClr val="000000"/>
                </a:solidFill>
              </a:rPr>
              <a:t> </a:t>
            </a:r>
            <a:r>
              <a:rPr lang="en-US" altLang="zh-CN" dirty="0">
                <a:solidFill>
                  <a:srgbClr val="000000"/>
                </a:solidFill>
              </a:rPr>
              <a:t>COW</a:t>
            </a:r>
            <a:endParaRPr lang="zh-CN" altLang="en-US" dirty="0">
              <a:solidFill>
                <a:srgbClr val="000000"/>
              </a:solidFill>
            </a:endParaRPr>
          </a:p>
          <a:p>
            <a:pPr marL="457200" indent="-342900">
              <a:lnSpc>
                <a:spcPct val="125000"/>
              </a:lnSpc>
              <a:buClr>
                <a:srgbClr val="000000"/>
              </a:buClr>
            </a:pPr>
            <a:r>
              <a:rPr lang="en-US" altLang="zh-CN" dirty="0" err="1">
                <a:solidFill>
                  <a:srgbClr val="000000"/>
                </a:solidFill>
              </a:rPr>
              <a:t>MeltDown</a:t>
            </a:r>
            <a:r>
              <a:rPr lang="zh-CN" altLang="en-US" dirty="0">
                <a:solidFill>
                  <a:srgbClr val="000000"/>
                </a:solidFill>
              </a:rPr>
              <a:t> </a:t>
            </a:r>
            <a:r>
              <a:rPr lang="en-US" altLang="zh-CN" dirty="0">
                <a:solidFill>
                  <a:srgbClr val="000000"/>
                </a:solidFill>
              </a:rPr>
              <a:t>&amp;</a:t>
            </a:r>
            <a:r>
              <a:rPr lang="zh-CN" altLang="en-US" dirty="0">
                <a:solidFill>
                  <a:srgbClr val="000000"/>
                </a:solidFill>
              </a:rPr>
              <a:t> </a:t>
            </a:r>
            <a:r>
              <a:rPr lang="en-US" altLang="zh-CN" dirty="0" err="1">
                <a:solidFill>
                  <a:srgbClr val="000000"/>
                </a:solidFill>
              </a:rPr>
              <a:t>Spectre</a:t>
            </a:r>
            <a:endParaRPr lang="zh-CN" altLang="en-US" dirty="0">
              <a:solidFill>
                <a:srgbClr val="000000"/>
              </a:solidFill>
            </a:endParaRPr>
          </a:p>
        </p:txBody>
      </p:sp>
      <p:sp>
        <p:nvSpPr>
          <p:cNvPr id="3" name="灯片编号占位符 2">
            <a:extLst>
              <a:ext uri="{FF2B5EF4-FFF2-40B4-BE49-F238E27FC236}">
                <a16:creationId xmlns:a16="http://schemas.microsoft.com/office/drawing/2014/main" id="{6A9E192A-C6B9-4AE4-871F-6D8459B003A5}"/>
              </a:ext>
            </a:extLst>
          </p:cNvPr>
          <p:cNvSpPr>
            <a:spLocks noGrp="1"/>
          </p:cNvSpPr>
          <p:nvPr>
            <p:ph type="sldNum" idx="12"/>
          </p:nvPr>
        </p:nvSpPr>
        <p:spPr/>
        <p:txBody>
          <a:bodyPr/>
          <a:lstStyle/>
          <a:p>
            <a:fld id="{00000000-1234-1234-1234-123412341234}" type="slidenum">
              <a:rPr lang="en-GB" smtClean="0"/>
              <a:pPr/>
              <a:t>2</a:t>
            </a:fld>
            <a:endParaRPr lang="en-GB"/>
          </a:p>
        </p:txBody>
      </p:sp>
    </p:spTree>
    <p:extLst>
      <p:ext uri="{BB962C8B-B14F-4D97-AF65-F5344CB8AC3E}">
        <p14:creationId xmlns:p14="http://schemas.microsoft.com/office/powerpoint/2010/main" val="12853025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1" name="Shape 101"/>
          <p:cNvSpPr/>
          <p:nvPr/>
        </p:nvSpPr>
        <p:spPr>
          <a:xfrm>
            <a:off x="311700" y="2076660"/>
            <a:ext cx="3593700" cy="466500"/>
          </a:xfrm>
          <a:prstGeom prst="rect">
            <a:avLst/>
          </a:prstGeom>
          <a:solidFill>
            <a:schemeClr val="lt2"/>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r>
              <a:rPr lang="en-US" altLang="zh-CN" dirty="0"/>
              <a:t>/</a:t>
            </a:r>
            <a:r>
              <a:rPr lang="en-US" altLang="zh-CN" dirty="0" err="1"/>
              <a:t>tmp</a:t>
            </a:r>
            <a:r>
              <a:rPr lang="zh-CN" altLang="en-US" dirty="0"/>
              <a:t>目录创建通用文件</a:t>
            </a:r>
            <a:r>
              <a:rPr lang="en-US" altLang="zh-CN" dirty="0"/>
              <a:t>X</a:t>
            </a:r>
            <a:endParaRPr lang="en-GB" dirty="0"/>
          </a:p>
        </p:txBody>
      </p:sp>
      <p:cxnSp>
        <p:nvCxnSpPr>
          <p:cNvPr id="102" name="Shape 102"/>
          <p:cNvCxnSpPr>
            <a:endCxn id="101" idx="3"/>
          </p:cNvCxnSpPr>
          <p:nvPr/>
        </p:nvCxnSpPr>
        <p:spPr>
          <a:xfrm flipH="1">
            <a:off x="3905400" y="2296410"/>
            <a:ext cx="977400" cy="13500"/>
          </a:xfrm>
          <a:prstGeom prst="straightConnector1">
            <a:avLst/>
          </a:prstGeom>
          <a:noFill/>
          <a:ln w="9525" cap="flat" cmpd="sng">
            <a:solidFill>
              <a:srgbClr val="FF0000"/>
            </a:solidFill>
            <a:prstDash val="solid"/>
            <a:round/>
            <a:headEnd type="none" w="lg" len="lg"/>
            <a:tailEnd type="triangle" w="lg" len="lg"/>
          </a:ln>
        </p:spPr>
      </p:cxnSp>
      <p:sp>
        <p:nvSpPr>
          <p:cNvPr id="103" name="Shape 103"/>
          <p:cNvSpPr txBox="1"/>
          <p:nvPr/>
        </p:nvSpPr>
        <p:spPr>
          <a:xfrm>
            <a:off x="4910325" y="2089723"/>
            <a:ext cx="2386500" cy="466500"/>
          </a:xfrm>
          <a:prstGeom prst="rect">
            <a:avLst/>
          </a:prstGeom>
          <a:noFill/>
          <a:ln>
            <a:noFill/>
          </a:ln>
        </p:spPr>
        <p:txBody>
          <a:bodyPr wrap="square" lIns="91425" tIns="91425" rIns="91425" bIns="91425" anchor="t" anchorCtr="0">
            <a:noAutofit/>
          </a:bodyPr>
          <a:lstStyle/>
          <a:p>
            <a:r>
              <a:rPr lang="en-GB" sz="1600" dirty="0">
                <a:solidFill>
                  <a:srgbClr val="FF0000"/>
                </a:solidFill>
              </a:rPr>
              <a:t>Pass the access() check</a:t>
            </a:r>
          </a:p>
        </p:txBody>
      </p:sp>
      <p:cxnSp>
        <p:nvCxnSpPr>
          <p:cNvPr id="104" name="Shape 104"/>
          <p:cNvCxnSpPr>
            <a:stCxn id="101" idx="2"/>
          </p:cNvCxnSpPr>
          <p:nvPr/>
        </p:nvCxnSpPr>
        <p:spPr>
          <a:xfrm>
            <a:off x="2108550" y="2543160"/>
            <a:ext cx="3600" cy="630900"/>
          </a:xfrm>
          <a:prstGeom prst="straightConnector1">
            <a:avLst/>
          </a:prstGeom>
          <a:noFill/>
          <a:ln w="9525" cap="flat" cmpd="sng">
            <a:solidFill>
              <a:schemeClr val="dk2"/>
            </a:solidFill>
            <a:prstDash val="solid"/>
            <a:round/>
            <a:headEnd type="none" w="lg" len="lg"/>
            <a:tailEnd type="triangle" w="lg" len="lg"/>
          </a:ln>
        </p:spPr>
      </p:cxnSp>
      <p:sp>
        <p:nvSpPr>
          <p:cNvPr id="105" name="Shape 105"/>
          <p:cNvSpPr/>
          <p:nvPr/>
        </p:nvSpPr>
        <p:spPr>
          <a:xfrm>
            <a:off x="313500" y="3174060"/>
            <a:ext cx="3593700" cy="466500"/>
          </a:xfrm>
          <a:prstGeom prst="rect">
            <a:avLst/>
          </a:prstGeom>
          <a:solidFill>
            <a:schemeClr val="lt2"/>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r>
              <a:rPr lang="en-GB" dirty="0"/>
              <a:t> </a:t>
            </a:r>
            <a:r>
              <a:rPr lang="zh-CN" altLang="en-US" dirty="0"/>
              <a:t>将</a:t>
            </a:r>
            <a:r>
              <a:rPr lang="en-GB" dirty="0"/>
              <a:t>“/</a:t>
            </a:r>
            <a:r>
              <a:rPr lang="en-GB" dirty="0" err="1"/>
              <a:t>tmp</a:t>
            </a:r>
            <a:r>
              <a:rPr lang="en-GB" dirty="0"/>
              <a:t>/X” </a:t>
            </a:r>
            <a:r>
              <a:rPr lang="zh-CN" altLang="en-US" dirty="0"/>
              <a:t>符号链接到</a:t>
            </a:r>
            <a:r>
              <a:rPr lang="en-GB" dirty="0"/>
              <a:t>“/etc/passwd”</a:t>
            </a:r>
          </a:p>
        </p:txBody>
      </p:sp>
      <p:cxnSp>
        <p:nvCxnSpPr>
          <p:cNvPr id="106" name="Shape 106"/>
          <p:cNvCxnSpPr>
            <a:stCxn id="105" idx="2"/>
          </p:cNvCxnSpPr>
          <p:nvPr/>
        </p:nvCxnSpPr>
        <p:spPr>
          <a:xfrm>
            <a:off x="2110350" y="3640560"/>
            <a:ext cx="1800" cy="630600"/>
          </a:xfrm>
          <a:prstGeom prst="straightConnector1">
            <a:avLst/>
          </a:prstGeom>
          <a:noFill/>
          <a:ln w="9525" cap="flat" cmpd="sng">
            <a:solidFill>
              <a:schemeClr val="dk2"/>
            </a:solidFill>
            <a:prstDash val="solid"/>
            <a:round/>
            <a:headEnd type="none" w="lg" len="lg"/>
            <a:tailEnd type="triangle" w="lg" len="lg"/>
          </a:ln>
        </p:spPr>
      </p:cxnSp>
      <p:sp>
        <p:nvSpPr>
          <p:cNvPr id="107" name="Shape 107"/>
          <p:cNvSpPr/>
          <p:nvPr/>
        </p:nvSpPr>
        <p:spPr>
          <a:xfrm>
            <a:off x="311700" y="4271460"/>
            <a:ext cx="3593700" cy="466500"/>
          </a:xfrm>
          <a:prstGeom prst="rect">
            <a:avLst/>
          </a:prstGeom>
          <a:solidFill>
            <a:schemeClr val="lt2"/>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r>
              <a:rPr lang="en-GB" dirty="0"/>
              <a:t>open() </a:t>
            </a:r>
            <a:r>
              <a:rPr lang="zh-CN" altLang="en-US" dirty="0"/>
              <a:t>检查</a:t>
            </a:r>
            <a:r>
              <a:rPr lang="en-GB" dirty="0"/>
              <a:t>EID </a:t>
            </a:r>
            <a:r>
              <a:rPr lang="zh-CN" altLang="en-US" dirty="0"/>
              <a:t>是否为</a:t>
            </a:r>
            <a:r>
              <a:rPr lang="en-US" altLang="zh-CN" dirty="0"/>
              <a:t>root</a:t>
            </a:r>
            <a:endParaRPr lang="en-GB" dirty="0"/>
          </a:p>
        </p:txBody>
      </p:sp>
      <p:cxnSp>
        <p:nvCxnSpPr>
          <p:cNvPr id="108" name="Shape 108"/>
          <p:cNvCxnSpPr/>
          <p:nvPr/>
        </p:nvCxnSpPr>
        <p:spPr>
          <a:xfrm>
            <a:off x="2107650" y="4737960"/>
            <a:ext cx="1800" cy="630600"/>
          </a:xfrm>
          <a:prstGeom prst="straightConnector1">
            <a:avLst/>
          </a:prstGeom>
          <a:noFill/>
          <a:ln w="9525" cap="flat" cmpd="sng">
            <a:solidFill>
              <a:schemeClr val="dk2"/>
            </a:solidFill>
            <a:prstDash val="solid"/>
            <a:round/>
            <a:headEnd type="none" w="lg" len="lg"/>
            <a:tailEnd type="triangle" w="lg" len="lg"/>
          </a:ln>
        </p:spPr>
      </p:cxnSp>
      <p:sp>
        <p:nvSpPr>
          <p:cNvPr id="109" name="Shape 109"/>
          <p:cNvSpPr/>
          <p:nvPr/>
        </p:nvSpPr>
        <p:spPr>
          <a:xfrm>
            <a:off x="381800" y="5368860"/>
            <a:ext cx="3593700" cy="466500"/>
          </a:xfrm>
          <a:prstGeom prst="rect">
            <a:avLst/>
          </a:prstGeom>
          <a:solidFill>
            <a:schemeClr val="lt2"/>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r>
              <a:rPr lang="en-GB" dirty="0"/>
              <a:t>    </a:t>
            </a:r>
            <a:r>
              <a:rPr lang="zh-CN" altLang="en-US" dirty="0"/>
              <a:t>写</a:t>
            </a:r>
            <a:r>
              <a:rPr lang="en-GB" dirty="0" err="1"/>
              <a:t>passwor</a:t>
            </a:r>
            <a:r>
              <a:rPr lang="en-US" altLang="zh-CN" dirty="0"/>
              <a:t>d</a:t>
            </a:r>
            <a:r>
              <a:rPr lang="zh-CN" altLang="en-US" dirty="0"/>
              <a:t>文件</a:t>
            </a:r>
            <a:endParaRPr lang="en-GB" dirty="0"/>
          </a:p>
        </p:txBody>
      </p:sp>
      <p:sp>
        <p:nvSpPr>
          <p:cNvPr id="110" name="Shape 110"/>
          <p:cNvSpPr txBox="1"/>
          <p:nvPr/>
        </p:nvSpPr>
        <p:spPr>
          <a:xfrm>
            <a:off x="4251950" y="2498600"/>
            <a:ext cx="4663500" cy="3347100"/>
          </a:xfrm>
          <a:prstGeom prst="rect">
            <a:avLst/>
          </a:prstGeom>
          <a:noFill/>
          <a:ln>
            <a:noFill/>
          </a:ln>
        </p:spPr>
        <p:txBody>
          <a:bodyPr wrap="square" lIns="91425" tIns="91425" rIns="91425" bIns="91425" anchor="t" anchorCtr="0">
            <a:noAutofit/>
          </a:bodyPr>
          <a:lstStyle/>
          <a:p>
            <a:pPr>
              <a:lnSpc>
                <a:spcPct val="125000"/>
              </a:lnSpc>
            </a:pPr>
            <a:r>
              <a:rPr lang="zh-CN" altLang="en-US" sz="2200" b="1" dirty="0"/>
              <a:t>问题</a:t>
            </a:r>
            <a:r>
              <a:rPr lang="en-GB" sz="2200" b="1" dirty="0"/>
              <a:t>:</a:t>
            </a:r>
            <a:endParaRPr sz="2200" dirty="0"/>
          </a:p>
          <a:p>
            <a:pPr>
              <a:lnSpc>
                <a:spcPct val="125000"/>
              </a:lnSpc>
            </a:pPr>
            <a:r>
              <a:rPr lang="zh-CN" altLang="en-US" sz="2200" dirty="0"/>
              <a:t>由于程序每秒运行数十亿条指令，因此检查时间和使用时间之间的窗口会持续很短的时间，因此</a:t>
            </a:r>
            <a:endParaRPr lang="en-US" altLang="zh-CN" sz="2200" dirty="0"/>
          </a:p>
          <a:p>
            <a:pPr marL="800100" lvl="1" indent="-342900">
              <a:lnSpc>
                <a:spcPct val="125000"/>
              </a:lnSpc>
              <a:buFont typeface="Arial" charset="0"/>
              <a:buChar char="•"/>
            </a:pPr>
            <a:r>
              <a:rPr lang="zh-CN" altLang="en-US" sz="2200" dirty="0"/>
              <a:t>如果更改太早，</a:t>
            </a:r>
            <a:r>
              <a:rPr lang="en-US" altLang="zh-CN" sz="2200" dirty="0"/>
              <a:t>access()</a:t>
            </a:r>
            <a:r>
              <a:rPr lang="zh-CN" altLang="en-US" sz="2200" dirty="0"/>
              <a:t> 将失败</a:t>
            </a:r>
            <a:endParaRPr lang="en-US" altLang="zh-CN" sz="2200" dirty="0"/>
          </a:p>
          <a:p>
            <a:pPr marL="800100" lvl="1" indent="-342900">
              <a:lnSpc>
                <a:spcPct val="125000"/>
              </a:lnSpc>
              <a:buFont typeface="Arial" charset="0"/>
              <a:buChar char="•"/>
            </a:pPr>
            <a:r>
              <a:rPr lang="zh-CN" altLang="en-US" sz="2200" dirty="0"/>
              <a:t>如果变化较晚，程序将完成使用该文件</a:t>
            </a:r>
          </a:p>
          <a:p>
            <a:pPr marL="457200" indent="-342900">
              <a:lnSpc>
                <a:spcPct val="125000"/>
              </a:lnSpc>
              <a:buSzPts val="1800"/>
              <a:buChar char="●"/>
            </a:pPr>
            <a:endParaRPr lang="en-GB" dirty="0"/>
          </a:p>
        </p:txBody>
      </p:sp>
      <p:sp>
        <p:nvSpPr>
          <p:cNvPr id="14" name="Shape 86"/>
          <p:cNvSpPr txBox="1">
            <a:spLocks/>
          </p:cNvSpPr>
          <p:nvPr/>
        </p:nvSpPr>
        <p:spPr>
          <a:xfrm>
            <a:off x="311700" y="877140"/>
            <a:ext cx="8520600" cy="572700"/>
          </a:xfrm>
          <a:prstGeom prst="rect">
            <a:avLst/>
          </a:prstGeom>
        </p:spPr>
        <p:txBody>
          <a:bodyPr vert="horz" wrap="square" lIns="91425" tIns="91425" rIns="91425" bIns="91425" rtlCol="0" anchor="t" anchorCtr="0">
            <a:noAutofit/>
          </a:bodyPr>
          <a:lstStyle>
            <a:lvl1pPr lvl="0" algn="l" defTabSz="914400" rtl="0" eaLnBrk="1" latinLnBrk="0" hangingPunct="1">
              <a:lnSpc>
                <a:spcPct val="90000"/>
              </a:lnSpc>
              <a:spcBef>
                <a:spcPts val="0"/>
              </a:spcBef>
              <a:buSzPts val="2800"/>
              <a:buNone/>
              <a:defRPr sz="4400" kern="1200">
                <a:solidFill>
                  <a:schemeClr val="tx1"/>
                </a:solidFill>
                <a:latin typeface="+mj-lt"/>
                <a:ea typeface="+mj-ea"/>
                <a:cs typeface="+mj-cs"/>
              </a:defRPr>
            </a:lvl1pPr>
            <a:lvl2pPr lvl="1">
              <a:spcBef>
                <a:spcPts val="0"/>
              </a:spcBef>
              <a:buSzPts val="2800"/>
              <a:buNone/>
              <a:defRPr/>
            </a:lvl2pPr>
            <a:lvl3pPr lvl="2">
              <a:spcBef>
                <a:spcPts val="0"/>
              </a:spcBef>
              <a:buSzPts val="2800"/>
              <a:buNone/>
              <a:defRPr/>
            </a:lvl3pPr>
            <a:lvl4pPr lvl="3">
              <a:spcBef>
                <a:spcPts val="0"/>
              </a:spcBef>
              <a:buSzPts val="2800"/>
              <a:buNone/>
              <a:defRPr/>
            </a:lvl4pPr>
            <a:lvl5pPr lvl="4">
              <a:spcBef>
                <a:spcPts val="0"/>
              </a:spcBef>
              <a:buSzPts val="2800"/>
              <a:buNone/>
              <a:defRPr/>
            </a:lvl5pPr>
            <a:lvl6pPr lvl="5">
              <a:spcBef>
                <a:spcPts val="0"/>
              </a:spcBef>
              <a:buSzPts val="2800"/>
              <a:buNone/>
              <a:defRPr/>
            </a:lvl6pPr>
            <a:lvl7pPr lvl="6">
              <a:spcBef>
                <a:spcPts val="0"/>
              </a:spcBef>
              <a:buSzPts val="2800"/>
              <a:buNone/>
              <a:defRPr/>
            </a:lvl7pPr>
            <a:lvl8pPr lvl="7">
              <a:spcBef>
                <a:spcPts val="0"/>
              </a:spcBef>
              <a:buSzPts val="2800"/>
              <a:buNone/>
              <a:defRPr/>
            </a:lvl8pPr>
            <a:lvl9pPr lvl="8">
              <a:spcBef>
                <a:spcPts val="0"/>
              </a:spcBef>
              <a:buSzPts val="2800"/>
              <a:buNone/>
              <a:defRPr/>
            </a:lvl9pPr>
          </a:lstStyle>
          <a:p>
            <a:r>
              <a:rPr lang="en-US" altLang="zh-CN" dirty="0"/>
              <a:t>TOCTTOU </a:t>
            </a:r>
            <a:r>
              <a:rPr lang="zh-CN" altLang="en-US" dirty="0"/>
              <a:t>举例</a:t>
            </a:r>
            <a:endParaRPr lang="en-GB" dirty="0"/>
          </a:p>
        </p:txBody>
      </p:sp>
      <p:sp>
        <p:nvSpPr>
          <p:cNvPr id="3" name="灯片编号占位符 2">
            <a:extLst>
              <a:ext uri="{FF2B5EF4-FFF2-40B4-BE49-F238E27FC236}">
                <a16:creationId xmlns:a16="http://schemas.microsoft.com/office/drawing/2014/main" id="{57567139-78B7-4131-B393-A58D74B427BF}"/>
              </a:ext>
            </a:extLst>
          </p:cNvPr>
          <p:cNvSpPr>
            <a:spLocks noGrp="1"/>
          </p:cNvSpPr>
          <p:nvPr>
            <p:ph type="sldNum" idx="12"/>
          </p:nvPr>
        </p:nvSpPr>
        <p:spPr/>
        <p:txBody>
          <a:bodyPr/>
          <a:lstStyle/>
          <a:p>
            <a:fld id="{00000000-1234-1234-1234-123412341234}" type="slidenum">
              <a:rPr lang="en-GB" smtClean="0"/>
              <a:pPr/>
              <a:t>20</a:t>
            </a:fld>
            <a:endParaRPr lang="en-GB"/>
          </a:p>
        </p:txBody>
      </p:sp>
    </p:spTree>
    <p:extLst>
      <p:ext uri="{BB962C8B-B14F-4D97-AF65-F5344CB8AC3E}">
        <p14:creationId xmlns:p14="http://schemas.microsoft.com/office/powerpoint/2010/main" val="13377684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Shape 115"/>
          <p:cNvSpPr txBox="1">
            <a:spLocks noGrp="1"/>
          </p:cNvSpPr>
          <p:nvPr>
            <p:ph type="title"/>
          </p:nvPr>
        </p:nvSpPr>
        <p:spPr>
          <a:xfrm>
            <a:off x="369751" y="1054081"/>
            <a:ext cx="8520600" cy="572700"/>
          </a:xfrm>
          <a:prstGeom prst="rect">
            <a:avLst/>
          </a:prstGeom>
        </p:spPr>
        <p:txBody>
          <a:bodyPr vert="horz" wrap="square" lIns="91425" tIns="91425" rIns="91425" bIns="91425" rtlCol="0" anchor="t" anchorCtr="0">
            <a:noAutofit/>
          </a:bodyPr>
          <a:lstStyle/>
          <a:p>
            <a:r>
              <a:rPr lang="en-US" altLang="zh-CN" dirty="0"/>
              <a:t>TOCTTOU </a:t>
            </a:r>
            <a:r>
              <a:rPr lang="zh-CN" altLang="en-US" dirty="0"/>
              <a:t>举例</a:t>
            </a:r>
            <a:endParaRPr lang="en-GB" dirty="0"/>
          </a:p>
        </p:txBody>
      </p:sp>
      <p:pic>
        <p:nvPicPr>
          <p:cNvPr id="116" name="Shape 116"/>
          <p:cNvPicPr preferRelativeResize="0"/>
          <p:nvPr/>
        </p:nvPicPr>
        <p:blipFill>
          <a:blip r:embed="rId3">
            <a:alphaModFix/>
          </a:blip>
          <a:stretch>
            <a:fillRect/>
          </a:stretch>
        </p:blipFill>
        <p:spPr>
          <a:xfrm>
            <a:off x="369751" y="2093302"/>
            <a:ext cx="5872788" cy="3362325"/>
          </a:xfrm>
          <a:prstGeom prst="rect">
            <a:avLst/>
          </a:prstGeom>
          <a:noFill/>
          <a:ln>
            <a:noFill/>
          </a:ln>
        </p:spPr>
      </p:pic>
      <p:sp>
        <p:nvSpPr>
          <p:cNvPr id="117" name="Shape 117"/>
          <p:cNvSpPr txBox="1"/>
          <p:nvPr/>
        </p:nvSpPr>
        <p:spPr>
          <a:xfrm>
            <a:off x="6242539" y="2093302"/>
            <a:ext cx="2701200" cy="3129451"/>
          </a:xfrm>
          <a:prstGeom prst="rect">
            <a:avLst/>
          </a:prstGeom>
          <a:noFill/>
          <a:ln>
            <a:noFill/>
          </a:ln>
        </p:spPr>
        <p:txBody>
          <a:bodyPr wrap="square" lIns="91425" tIns="91425" rIns="91425" bIns="91425" anchor="t" anchorCtr="0">
            <a:noAutofit/>
          </a:bodyPr>
          <a:lstStyle/>
          <a:p>
            <a:pPr>
              <a:lnSpc>
                <a:spcPct val="120000"/>
              </a:lnSpc>
            </a:pPr>
            <a:r>
              <a:rPr lang="zh-CN" altLang="en-US" sz="2200" dirty="0"/>
              <a:t>为赢得竞态条件</a:t>
            </a:r>
            <a:r>
              <a:rPr lang="en-GB" sz="2200" dirty="0"/>
              <a:t>(TOCTTOU window), </a:t>
            </a:r>
            <a:r>
              <a:rPr lang="zh-CN" altLang="en-US" sz="2200" dirty="0"/>
              <a:t>需要两个进程</a:t>
            </a:r>
            <a:r>
              <a:rPr lang="en-GB" sz="2200" dirty="0"/>
              <a:t>:</a:t>
            </a:r>
          </a:p>
          <a:p>
            <a:pPr>
              <a:lnSpc>
                <a:spcPct val="120000"/>
              </a:lnSpc>
            </a:pPr>
            <a:endParaRPr sz="2200" dirty="0"/>
          </a:p>
          <a:p>
            <a:pPr marL="457200" indent="-342900">
              <a:lnSpc>
                <a:spcPct val="120000"/>
              </a:lnSpc>
              <a:spcAft>
                <a:spcPts val="1600"/>
              </a:spcAft>
              <a:buClr>
                <a:schemeClr val="dk1"/>
              </a:buClr>
              <a:buSzPts val="1800"/>
              <a:buFont typeface="Wingdings" charset="2"/>
              <a:buChar char="Ø"/>
            </a:pPr>
            <a:r>
              <a:rPr lang="zh-CN" altLang="en-US" sz="2200" dirty="0">
                <a:solidFill>
                  <a:schemeClr val="dk1"/>
                </a:solidFill>
              </a:rPr>
              <a:t>在循环中运行脆弱程序</a:t>
            </a:r>
            <a:endParaRPr lang="en-GB" altLang="zh-CN" sz="2200" dirty="0">
              <a:solidFill>
                <a:schemeClr val="dk1"/>
              </a:solidFill>
            </a:endParaRPr>
          </a:p>
          <a:p>
            <a:pPr marL="457200" indent="-342900">
              <a:lnSpc>
                <a:spcPct val="120000"/>
              </a:lnSpc>
              <a:spcAft>
                <a:spcPts val="1600"/>
              </a:spcAft>
              <a:buClr>
                <a:schemeClr val="dk1"/>
              </a:buClr>
              <a:buSzPts val="1800"/>
              <a:buFont typeface="Wingdings" charset="2"/>
              <a:buChar char="Ø"/>
            </a:pPr>
            <a:r>
              <a:rPr lang="zh-CN" altLang="en-US" sz="2200" dirty="0">
                <a:solidFill>
                  <a:schemeClr val="dk1"/>
                </a:solidFill>
              </a:rPr>
              <a:t>运行攻击程序</a:t>
            </a:r>
            <a:endParaRPr lang="en-GB" sz="2200" dirty="0">
              <a:solidFill>
                <a:schemeClr val="dk1"/>
              </a:solidFill>
            </a:endParaRPr>
          </a:p>
          <a:p>
            <a:endParaRPr dirty="0"/>
          </a:p>
        </p:txBody>
      </p:sp>
      <p:sp>
        <p:nvSpPr>
          <p:cNvPr id="3" name="灯片编号占位符 2">
            <a:extLst>
              <a:ext uri="{FF2B5EF4-FFF2-40B4-BE49-F238E27FC236}">
                <a16:creationId xmlns:a16="http://schemas.microsoft.com/office/drawing/2014/main" id="{FC073006-C4FC-4844-B4EF-AC551DF4E638}"/>
              </a:ext>
            </a:extLst>
          </p:cNvPr>
          <p:cNvSpPr>
            <a:spLocks noGrp="1"/>
          </p:cNvSpPr>
          <p:nvPr>
            <p:ph type="sldNum" idx="12"/>
          </p:nvPr>
        </p:nvSpPr>
        <p:spPr/>
        <p:txBody>
          <a:bodyPr/>
          <a:lstStyle/>
          <a:p>
            <a:fld id="{00000000-1234-1234-1234-123412341234}" type="slidenum">
              <a:rPr lang="en-GB" smtClean="0"/>
              <a:pPr/>
              <a:t>21</a:t>
            </a:fld>
            <a:endParaRPr lang="en-GB"/>
          </a:p>
        </p:txBody>
      </p:sp>
    </p:spTree>
    <p:extLst>
      <p:ext uri="{BB962C8B-B14F-4D97-AF65-F5344CB8AC3E}">
        <p14:creationId xmlns:p14="http://schemas.microsoft.com/office/powerpoint/2010/main" val="2014634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Shape 122"/>
          <p:cNvSpPr txBox="1">
            <a:spLocks noGrp="1"/>
          </p:cNvSpPr>
          <p:nvPr>
            <p:ph type="title"/>
          </p:nvPr>
        </p:nvSpPr>
        <p:spPr>
          <a:xfrm>
            <a:off x="311700" y="877926"/>
            <a:ext cx="8520600" cy="572700"/>
          </a:xfrm>
          <a:prstGeom prst="rect">
            <a:avLst/>
          </a:prstGeom>
        </p:spPr>
        <p:txBody>
          <a:bodyPr vert="horz" wrap="square" lIns="91425" tIns="91425" rIns="91425" bIns="91425" rtlCol="0" anchor="t" anchorCtr="0">
            <a:noAutofit/>
          </a:bodyPr>
          <a:lstStyle/>
          <a:p>
            <a:r>
              <a:rPr lang="zh-CN" altLang="en-US" dirty="0"/>
              <a:t>理解攻击</a:t>
            </a:r>
            <a:endParaRPr lang="en-GB" dirty="0"/>
          </a:p>
        </p:txBody>
      </p:sp>
      <p:sp>
        <p:nvSpPr>
          <p:cNvPr id="123" name="Shape 123"/>
          <p:cNvSpPr txBox="1">
            <a:spLocks noGrp="1"/>
          </p:cNvSpPr>
          <p:nvPr>
            <p:ph type="body" idx="1"/>
          </p:nvPr>
        </p:nvSpPr>
        <p:spPr>
          <a:xfrm>
            <a:off x="311700" y="1755127"/>
            <a:ext cx="4424700" cy="3778351"/>
          </a:xfrm>
          <a:prstGeom prst="rect">
            <a:avLst/>
          </a:prstGeom>
        </p:spPr>
        <p:txBody>
          <a:bodyPr vert="horz" wrap="square" lIns="91425" tIns="91425" rIns="91425" bIns="91425" rtlCol="0" anchor="t" anchorCtr="0">
            <a:noAutofit/>
          </a:bodyPr>
          <a:lstStyle/>
          <a:p>
            <a:pPr marL="0" indent="0">
              <a:lnSpc>
                <a:spcPct val="125000"/>
              </a:lnSpc>
              <a:buNone/>
            </a:pPr>
            <a:r>
              <a:rPr lang="zh-CN" altLang="en-US" sz="2400" dirty="0">
                <a:solidFill>
                  <a:srgbClr val="000000"/>
                </a:solidFill>
              </a:rPr>
              <a:t>考虑两个程序的步骤</a:t>
            </a:r>
            <a:r>
              <a:rPr lang="en-GB" sz="2400" dirty="0">
                <a:solidFill>
                  <a:srgbClr val="000000"/>
                </a:solidFill>
              </a:rPr>
              <a:t>:</a:t>
            </a:r>
          </a:p>
          <a:p>
            <a:pPr marL="0" indent="0">
              <a:lnSpc>
                <a:spcPct val="125000"/>
              </a:lnSpc>
              <a:buNone/>
            </a:pPr>
            <a:endParaRPr lang="en-GB" sz="2400" dirty="0">
              <a:solidFill>
                <a:srgbClr val="000000"/>
              </a:solidFill>
            </a:endParaRPr>
          </a:p>
          <a:p>
            <a:pPr marL="0" indent="0">
              <a:lnSpc>
                <a:spcPct val="125000"/>
              </a:lnSpc>
              <a:buNone/>
            </a:pPr>
            <a:r>
              <a:rPr lang="en-GB" sz="2400" b="1" dirty="0">
                <a:solidFill>
                  <a:srgbClr val="000000"/>
                </a:solidFill>
              </a:rPr>
              <a:t>A1</a:t>
            </a:r>
            <a:r>
              <a:rPr lang="en-GB" sz="2400" dirty="0">
                <a:solidFill>
                  <a:srgbClr val="000000"/>
                </a:solidFill>
              </a:rPr>
              <a:t> : </a:t>
            </a:r>
            <a:r>
              <a:rPr lang="zh-CN" altLang="en-US" sz="2400" dirty="0">
                <a:solidFill>
                  <a:srgbClr val="000000"/>
                </a:solidFill>
              </a:rPr>
              <a:t>将</a:t>
            </a:r>
            <a:r>
              <a:rPr lang="en-GB" sz="2400" dirty="0">
                <a:solidFill>
                  <a:srgbClr val="000000"/>
                </a:solidFill>
              </a:rPr>
              <a:t>“/</a:t>
            </a:r>
            <a:r>
              <a:rPr lang="en-GB" sz="2400" dirty="0" err="1">
                <a:solidFill>
                  <a:srgbClr val="000000"/>
                </a:solidFill>
              </a:rPr>
              <a:t>tmp</a:t>
            </a:r>
            <a:r>
              <a:rPr lang="en-GB" sz="2400" dirty="0">
                <a:solidFill>
                  <a:srgbClr val="000000"/>
                </a:solidFill>
              </a:rPr>
              <a:t>/X” </a:t>
            </a:r>
            <a:r>
              <a:rPr lang="zh-CN" altLang="en-US" sz="2400" dirty="0">
                <a:solidFill>
                  <a:srgbClr val="000000"/>
                </a:solidFill>
              </a:rPr>
              <a:t>指向用户拥有的文件</a:t>
            </a:r>
            <a:endParaRPr lang="en-GB" sz="2400" dirty="0">
              <a:solidFill>
                <a:srgbClr val="000000"/>
              </a:solidFill>
            </a:endParaRPr>
          </a:p>
          <a:p>
            <a:pPr marL="0" indent="0">
              <a:lnSpc>
                <a:spcPct val="125000"/>
              </a:lnSpc>
              <a:buNone/>
            </a:pPr>
            <a:r>
              <a:rPr lang="en-GB" sz="2400" b="1" dirty="0">
                <a:solidFill>
                  <a:srgbClr val="000000"/>
                </a:solidFill>
              </a:rPr>
              <a:t>A2</a:t>
            </a:r>
            <a:r>
              <a:rPr lang="en-GB" sz="2400" dirty="0">
                <a:solidFill>
                  <a:srgbClr val="000000"/>
                </a:solidFill>
              </a:rPr>
              <a:t> : </a:t>
            </a:r>
            <a:r>
              <a:rPr lang="zh-CN" altLang="en-US" sz="2400" dirty="0">
                <a:solidFill>
                  <a:srgbClr val="000000"/>
                </a:solidFill>
              </a:rPr>
              <a:t>将</a:t>
            </a:r>
            <a:r>
              <a:rPr lang="en-GB" sz="2400" dirty="0">
                <a:solidFill>
                  <a:srgbClr val="000000"/>
                </a:solidFill>
              </a:rPr>
              <a:t>“/</a:t>
            </a:r>
            <a:r>
              <a:rPr lang="en-GB" sz="2400" dirty="0" err="1">
                <a:solidFill>
                  <a:srgbClr val="000000"/>
                </a:solidFill>
              </a:rPr>
              <a:t>tmp</a:t>
            </a:r>
            <a:r>
              <a:rPr lang="en-GB" sz="2400" dirty="0">
                <a:solidFill>
                  <a:srgbClr val="000000"/>
                </a:solidFill>
              </a:rPr>
              <a:t>/X” </a:t>
            </a:r>
            <a:r>
              <a:rPr lang="zh-CN" altLang="en-US" sz="2400" dirty="0">
                <a:solidFill>
                  <a:srgbClr val="000000"/>
                </a:solidFill>
              </a:rPr>
              <a:t>指向</a:t>
            </a:r>
            <a:r>
              <a:rPr lang="en-GB" sz="2400" dirty="0">
                <a:solidFill>
                  <a:srgbClr val="000000"/>
                </a:solidFill>
              </a:rPr>
              <a:t>/</a:t>
            </a:r>
            <a:r>
              <a:rPr lang="en-GB" sz="2400" dirty="0" err="1">
                <a:solidFill>
                  <a:srgbClr val="000000"/>
                </a:solidFill>
              </a:rPr>
              <a:t>etc</a:t>
            </a:r>
            <a:r>
              <a:rPr lang="en-GB" sz="2400" dirty="0">
                <a:solidFill>
                  <a:srgbClr val="000000"/>
                </a:solidFill>
              </a:rPr>
              <a:t>/</a:t>
            </a:r>
            <a:r>
              <a:rPr lang="en-GB" sz="2400" dirty="0" err="1">
                <a:solidFill>
                  <a:srgbClr val="000000"/>
                </a:solidFill>
              </a:rPr>
              <a:t>passwd</a:t>
            </a:r>
            <a:endParaRPr lang="en-GB" sz="2400" dirty="0">
              <a:solidFill>
                <a:srgbClr val="000000"/>
              </a:solidFill>
            </a:endParaRPr>
          </a:p>
          <a:p>
            <a:pPr marL="0" indent="0">
              <a:lnSpc>
                <a:spcPct val="125000"/>
              </a:lnSpc>
              <a:buNone/>
            </a:pPr>
            <a:endParaRPr lang="en-GB" sz="2400" dirty="0">
              <a:solidFill>
                <a:srgbClr val="000000"/>
              </a:solidFill>
            </a:endParaRPr>
          </a:p>
          <a:p>
            <a:pPr marL="0" indent="0">
              <a:lnSpc>
                <a:spcPct val="125000"/>
              </a:lnSpc>
              <a:buNone/>
            </a:pPr>
            <a:r>
              <a:rPr lang="en-GB" sz="2400" b="1" dirty="0">
                <a:solidFill>
                  <a:srgbClr val="000000"/>
                </a:solidFill>
              </a:rPr>
              <a:t>V1 </a:t>
            </a:r>
            <a:r>
              <a:rPr lang="en-GB" sz="2400" dirty="0">
                <a:solidFill>
                  <a:srgbClr val="000000"/>
                </a:solidFill>
              </a:rPr>
              <a:t>: </a:t>
            </a:r>
            <a:r>
              <a:rPr lang="zh-CN" altLang="en-US" sz="2400" dirty="0">
                <a:solidFill>
                  <a:srgbClr val="000000"/>
                </a:solidFill>
              </a:rPr>
              <a:t>检查用户</a:t>
            </a:r>
            <a:r>
              <a:rPr lang="en-US" altLang="zh-CN" sz="2400" dirty="0">
                <a:solidFill>
                  <a:srgbClr val="000000"/>
                </a:solidFill>
              </a:rPr>
              <a:t>(RUID)</a:t>
            </a:r>
            <a:r>
              <a:rPr lang="zh-CN" altLang="en-US" sz="2400" dirty="0">
                <a:solidFill>
                  <a:srgbClr val="000000"/>
                </a:solidFill>
              </a:rPr>
              <a:t>对</a:t>
            </a:r>
            <a:r>
              <a:rPr lang="en-GB" sz="2400" dirty="0">
                <a:solidFill>
                  <a:srgbClr val="000000"/>
                </a:solidFill>
              </a:rPr>
              <a:t>“/</a:t>
            </a:r>
            <a:r>
              <a:rPr lang="en-GB" sz="2400" dirty="0" err="1">
                <a:solidFill>
                  <a:srgbClr val="000000"/>
                </a:solidFill>
              </a:rPr>
              <a:t>tmp</a:t>
            </a:r>
            <a:r>
              <a:rPr lang="en-GB" sz="2400" dirty="0">
                <a:solidFill>
                  <a:srgbClr val="000000"/>
                </a:solidFill>
              </a:rPr>
              <a:t>/X”</a:t>
            </a:r>
            <a:r>
              <a:rPr lang="zh-CN" altLang="en-US" sz="2400" dirty="0">
                <a:solidFill>
                  <a:srgbClr val="000000"/>
                </a:solidFill>
              </a:rPr>
              <a:t>的权限</a:t>
            </a:r>
            <a:endParaRPr lang="en-GB" sz="2400" dirty="0">
              <a:solidFill>
                <a:srgbClr val="000000"/>
              </a:solidFill>
            </a:endParaRPr>
          </a:p>
          <a:p>
            <a:pPr marL="0" indent="0">
              <a:lnSpc>
                <a:spcPct val="125000"/>
              </a:lnSpc>
              <a:buNone/>
            </a:pPr>
            <a:r>
              <a:rPr lang="en-GB" sz="2400" b="1" dirty="0">
                <a:solidFill>
                  <a:srgbClr val="000000"/>
                </a:solidFill>
              </a:rPr>
              <a:t>V2 </a:t>
            </a:r>
            <a:r>
              <a:rPr lang="en-GB" sz="2400" dirty="0">
                <a:solidFill>
                  <a:srgbClr val="000000"/>
                </a:solidFill>
              </a:rPr>
              <a:t>: </a:t>
            </a:r>
            <a:r>
              <a:rPr lang="zh-CN" altLang="en-US" sz="2400" dirty="0">
                <a:solidFill>
                  <a:srgbClr val="000000"/>
                </a:solidFill>
              </a:rPr>
              <a:t>打开文件 </a:t>
            </a:r>
            <a:r>
              <a:rPr lang="en-US" altLang="zh-CN" sz="2400" dirty="0">
                <a:solidFill>
                  <a:srgbClr val="000000"/>
                </a:solidFill>
              </a:rPr>
              <a:t>(EUID)</a:t>
            </a:r>
            <a:endParaRPr lang="en-GB" sz="2400" dirty="0">
              <a:solidFill>
                <a:srgbClr val="000000"/>
              </a:solidFill>
            </a:endParaRPr>
          </a:p>
        </p:txBody>
      </p:sp>
      <p:sp>
        <p:nvSpPr>
          <p:cNvPr id="124" name="Shape 124"/>
          <p:cNvSpPr txBox="1"/>
          <p:nvPr/>
        </p:nvSpPr>
        <p:spPr>
          <a:xfrm>
            <a:off x="4961520" y="1886725"/>
            <a:ext cx="4017000" cy="3662400"/>
          </a:xfrm>
          <a:prstGeom prst="rect">
            <a:avLst/>
          </a:prstGeom>
          <a:noFill/>
          <a:ln>
            <a:noFill/>
          </a:ln>
        </p:spPr>
        <p:txBody>
          <a:bodyPr wrap="square" lIns="91425" tIns="91425" rIns="91425" bIns="91425" anchor="t" anchorCtr="0">
            <a:noAutofit/>
          </a:bodyPr>
          <a:lstStyle/>
          <a:p>
            <a:pPr>
              <a:lnSpc>
                <a:spcPct val="125000"/>
              </a:lnSpc>
            </a:pPr>
            <a:r>
              <a:rPr lang="zh-CN" altLang="en-US" sz="2200" dirty="0">
                <a:solidFill>
                  <a:schemeClr val="dk1"/>
                </a:solidFill>
              </a:rPr>
              <a:t>攻击程序运行</a:t>
            </a:r>
            <a:r>
              <a:rPr lang="en-GB" sz="2200" dirty="0">
                <a:solidFill>
                  <a:schemeClr val="dk1"/>
                </a:solidFill>
              </a:rPr>
              <a:t>: A1,A2,A1,A2…….</a:t>
            </a:r>
          </a:p>
          <a:p>
            <a:pPr>
              <a:lnSpc>
                <a:spcPct val="125000"/>
              </a:lnSpc>
            </a:pPr>
            <a:endParaRPr sz="2200" dirty="0">
              <a:solidFill>
                <a:schemeClr val="dk1"/>
              </a:solidFill>
            </a:endParaRPr>
          </a:p>
          <a:p>
            <a:pPr>
              <a:lnSpc>
                <a:spcPct val="125000"/>
              </a:lnSpc>
            </a:pPr>
            <a:r>
              <a:rPr lang="zh-CN" altLang="en-US" sz="2200" dirty="0">
                <a:solidFill>
                  <a:schemeClr val="dk1"/>
                </a:solidFill>
              </a:rPr>
              <a:t>脆弱程序运行</a:t>
            </a:r>
            <a:r>
              <a:rPr lang="en-GB" sz="2200" dirty="0">
                <a:solidFill>
                  <a:schemeClr val="dk1"/>
                </a:solidFill>
              </a:rPr>
              <a:t>: V1,V2,V1,V2…..</a:t>
            </a:r>
          </a:p>
          <a:p>
            <a:pPr>
              <a:lnSpc>
                <a:spcPct val="125000"/>
              </a:lnSpc>
            </a:pPr>
            <a:endParaRPr sz="2200" dirty="0">
              <a:solidFill>
                <a:schemeClr val="dk1"/>
              </a:solidFill>
            </a:endParaRPr>
          </a:p>
          <a:p>
            <a:pPr>
              <a:lnSpc>
                <a:spcPct val="125000"/>
              </a:lnSpc>
            </a:pPr>
            <a:r>
              <a:rPr lang="zh-CN" altLang="en-US" sz="2200" dirty="0"/>
              <a:t>由于程序同时运行，指令将被交错（两个序列的混合）</a:t>
            </a:r>
          </a:p>
          <a:p>
            <a:pPr>
              <a:lnSpc>
                <a:spcPct val="125000"/>
              </a:lnSpc>
            </a:pPr>
            <a:endParaRPr sz="2200" dirty="0"/>
          </a:p>
          <a:p>
            <a:pPr>
              <a:lnSpc>
                <a:spcPct val="125000"/>
              </a:lnSpc>
            </a:pPr>
            <a:r>
              <a:rPr lang="en-GB" sz="2200" dirty="0"/>
              <a:t>A1, V1 , A2, V2 : </a:t>
            </a:r>
            <a:r>
              <a:rPr lang="zh-CN" altLang="en-US" sz="2200" dirty="0"/>
              <a:t>脆弱程序打开</a:t>
            </a:r>
            <a:r>
              <a:rPr lang="en-GB" sz="2200" dirty="0"/>
              <a:t>/</a:t>
            </a:r>
            <a:r>
              <a:rPr lang="en-GB" sz="2200" dirty="0" err="1"/>
              <a:t>etc</a:t>
            </a:r>
            <a:r>
              <a:rPr lang="en-GB" sz="2200" dirty="0"/>
              <a:t>/</a:t>
            </a:r>
            <a:r>
              <a:rPr lang="en-GB" sz="2200" dirty="0" err="1"/>
              <a:t>passwd</a:t>
            </a:r>
            <a:r>
              <a:rPr lang="en-GB" sz="2200" dirty="0"/>
              <a:t> </a:t>
            </a:r>
            <a:r>
              <a:rPr lang="zh-CN" altLang="en-US" sz="2200" dirty="0"/>
              <a:t>进行编辑</a:t>
            </a:r>
            <a:r>
              <a:rPr lang="en-GB" sz="2200" dirty="0"/>
              <a:t>.</a:t>
            </a:r>
          </a:p>
        </p:txBody>
      </p:sp>
      <p:cxnSp>
        <p:nvCxnSpPr>
          <p:cNvPr id="125" name="Shape 125"/>
          <p:cNvCxnSpPr>
            <a:cxnSpLocks/>
          </p:cNvCxnSpPr>
          <p:nvPr/>
        </p:nvCxnSpPr>
        <p:spPr>
          <a:xfrm>
            <a:off x="4736400" y="2009726"/>
            <a:ext cx="0" cy="4207897"/>
          </a:xfrm>
          <a:prstGeom prst="straightConnector1">
            <a:avLst/>
          </a:prstGeom>
          <a:noFill/>
          <a:ln w="9525" cap="flat" cmpd="sng">
            <a:solidFill>
              <a:schemeClr val="dk2"/>
            </a:solidFill>
            <a:prstDash val="solid"/>
            <a:round/>
            <a:headEnd type="none" w="lg" len="lg"/>
            <a:tailEnd type="none" w="lg" len="lg"/>
          </a:ln>
        </p:spPr>
      </p:cxnSp>
      <p:sp>
        <p:nvSpPr>
          <p:cNvPr id="3" name="灯片编号占位符 2">
            <a:extLst>
              <a:ext uri="{FF2B5EF4-FFF2-40B4-BE49-F238E27FC236}">
                <a16:creationId xmlns:a16="http://schemas.microsoft.com/office/drawing/2014/main" id="{D8463083-79E7-4E0A-A791-4C8D34C2D99D}"/>
              </a:ext>
            </a:extLst>
          </p:cNvPr>
          <p:cNvSpPr>
            <a:spLocks noGrp="1"/>
          </p:cNvSpPr>
          <p:nvPr>
            <p:ph type="sldNum" idx="12"/>
          </p:nvPr>
        </p:nvSpPr>
        <p:spPr/>
        <p:txBody>
          <a:bodyPr/>
          <a:lstStyle/>
          <a:p>
            <a:fld id="{00000000-1234-1234-1234-123412341234}" type="slidenum">
              <a:rPr lang="en-GB" smtClean="0"/>
              <a:pPr/>
              <a:t>22</a:t>
            </a:fld>
            <a:endParaRPr lang="en-GB"/>
          </a:p>
        </p:txBody>
      </p:sp>
    </p:spTree>
    <p:extLst>
      <p:ext uri="{BB962C8B-B14F-4D97-AF65-F5344CB8AC3E}">
        <p14:creationId xmlns:p14="http://schemas.microsoft.com/office/powerpoint/2010/main" val="2265023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Shape 155"/>
          <p:cNvSpPr txBox="1">
            <a:spLocks noGrp="1"/>
          </p:cNvSpPr>
          <p:nvPr>
            <p:ph type="title"/>
          </p:nvPr>
        </p:nvSpPr>
        <p:spPr>
          <a:xfrm>
            <a:off x="311700" y="872233"/>
            <a:ext cx="8520600" cy="572700"/>
          </a:xfrm>
          <a:prstGeom prst="rect">
            <a:avLst/>
          </a:prstGeom>
        </p:spPr>
        <p:txBody>
          <a:bodyPr vert="horz" wrap="square" lIns="91425" tIns="91425" rIns="91425" bIns="91425" rtlCol="0" anchor="t" anchorCtr="0">
            <a:noAutofit/>
          </a:bodyPr>
          <a:lstStyle/>
          <a:p>
            <a:pPr indent="-69850">
              <a:buClr>
                <a:schemeClr val="dk1"/>
              </a:buClr>
              <a:buSzPts val="1100"/>
            </a:pPr>
            <a:r>
              <a:rPr lang="zh-CN" altLang="en-US" dirty="0"/>
              <a:t>如何利用竞态条件</a:t>
            </a:r>
            <a:r>
              <a:rPr lang="en-GB" dirty="0"/>
              <a:t>?</a:t>
            </a:r>
          </a:p>
        </p:txBody>
      </p:sp>
      <p:sp>
        <p:nvSpPr>
          <p:cNvPr id="156" name="Shape 156"/>
          <p:cNvSpPr txBox="1">
            <a:spLocks noGrp="1"/>
          </p:cNvSpPr>
          <p:nvPr>
            <p:ph type="body" idx="1"/>
          </p:nvPr>
        </p:nvSpPr>
        <p:spPr>
          <a:xfrm>
            <a:off x="385272" y="1970536"/>
            <a:ext cx="6078590" cy="3578925"/>
          </a:xfrm>
          <a:prstGeom prst="rect">
            <a:avLst/>
          </a:prstGeom>
        </p:spPr>
        <p:txBody>
          <a:bodyPr vert="horz" wrap="square" lIns="91425" tIns="91425" rIns="91425" bIns="91425" rtlCol="0" anchor="t" anchorCtr="0">
            <a:noAutofit/>
          </a:bodyPr>
          <a:lstStyle/>
          <a:p>
            <a:pPr marL="457200" indent="-342900">
              <a:lnSpc>
                <a:spcPct val="125000"/>
              </a:lnSpc>
              <a:buClr>
                <a:srgbClr val="000000"/>
              </a:buClr>
            </a:pPr>
            <a:r>
              <a:rPr lang="zh-CN" altLang="en-US" dirty="0">
                <a:solidFill>
                  <a:srgbClr val="000000"/>
                </a:solidFill>
              </a:rPr>
              <a:t>选择一个目标文件</a:t>
            </a:r>
            <a:endParaRPr lang="en-US" altLang="zh-CN" dirty="0">
              <a:solidFill>
                <a:srgbClr val="000000"/>
              </a:solidFill>
            </a:endParaRPr>
          </a:p>
          <a:p>
            <a:pPr marL="457200" indent="-342900">
              <a:lnSpc>
                <a:spcPct val="125000"/>
              </a:lnSpc>
              <a:buClr>
                <a:srgbClr val="000000"/>
              </a:buClr>
            </a:pPr>
            <a:r>
              <a:rPr lang="zh-CN" altLang="en-US" dirty="0">
                <a:solidFill>
                  <a:srgbClr val="000000"/>
                </a:solidFill>
              </a:rPr>
              <a:t>启动攻击</a:t>
            </a:r>
            <a:endParaRPr lang="en-GB" dirty="0">
              <a:solidFill>
                <a:srgbClr val="000000"/>
              </a:solidFill>
            </a:endParaRPr>
          </a:p>
          <a:p>
            <a:pPr marL="914400" lvl="1" indent="-342900">
              <a:lnSpc>
                <a:spcPct val="125000"/>
              </a:lnSpc>
              <a:buClr>
                <a:srgbClr val="000000"/>
              </a:buClr>
              <a:buSzPts val="1800"/>
            </a:pPr>
            <a:r>
              <a:rPr lang="zh-CN" altLang="en-US" sz="1800" dirty="0">
                <a:solidFill>
                  <a:srgbClr val="000000"/>
                </a:solidFill>
              </a:rPr>
              <a:t>攻击进程</a:t>
            </a:r>
            <a:endParaRPr lang="en-US" altLang="zh-CN" sz="1800" dirty="0">
              <a:solidFill>
                <a:srgbClr val="000000"/>
              </a:solidFill>
            </a:endParaRPr>
          </a:p>
          <a:p>
            <a:pPr marL="914400" lvl="1" indent="-342900">
              <a:lnSpc>
                <a:spcPct val="125000"/>
              </a:lnSpc>
              <a:buClr>
                <a:srgbClr val="000000"/>
              </a:buClr>
              <a:buSzPts val="1800"/>
            </a:pPr>
            <a:r>
              <a:rPr lang="zh-CN" altLang="en-US" sz="1800" dirty="0">
                <a:solidFill>
                  <a:srgbClr val="000000"/>
                </a:solidFill>
              </a:rPr>
              <a:t>脆弱进程</a:t>
            </a:r>
            <a:endParaRPr lang="en-US" altLang="zh-CN" sz="1800" dirty="0">
              <a:solidFill>
                <a:srgbClr val="000000"/>
              </a:solidFill>
            </a:endParaRPr>
          </a:p>
          <a:p>
            <a:pPr marL="457200" indent="-342900">
              <a:lnSpc>
                <a:spcPct val="125000"/>
              </a:lnSpc>
              <a:buClr>
                <a:srgbClr val="000000"/>
              </a:buClr>
            </a:pPr>
            <a:r>
              <a:rPr lang="zh-CN" altLang="en-US" dirty="0">
                <a:solidFill>
                  <a:srgbClr val="000000"/>
                </a:solidFill>
              </a:rPr>
              <a:t>监视结果</a:t>
            </a:r>
            <a:endParaRPr lang="en-US" altLang="zh-CN" dirty="0">
              <a:solidFill>
                <a:srgbClr val="000000"/>
              </a:solidFill>
            </a:endParaRPr>
          </a:p>
          <a:p>
            <a:pPr marL="457200" indent="-342900">
              <a:lnSpc>
                <a:spcPct val="125000"/>
              </a:lnSpc>
              <a:buClr>
                <a:srgbClr val="000000"/>
              </a:buClr>
            </a:pPr>
            <a:r>
              <a:rPr lang="zh-CN" altLang="en-US" dirty="0">
                <a:solidFill>
                  <a:srgbClr val="000000"/>
                </a:solidFill>
              </a:rPr>
              <a:t>运行漏洞利用</a:t>
            </a:r>
            <a:endParaRPr lang="en-US" altLang="zh-CN" dirty="0">
              <a:solidFill>
                <a:srgbClr val="000000"/>
              </a:solidFill>
            </a:endParaRPr>
          </a:p>
        </p:txBody>
      </p:sp>
      <p:sp>
        <p:nvSpPr>
          <p:cNvPr id="3" name="灯片编号占位符 2">
            <a:extLst>
              <a:ext uri="{FF2B5EF4-FFF2-40B4-BE49-F238E27FC236}">
                <a16:creationId xmlns:a16="http://schemas.microsoft.com/office/drawing/2014/main" id="{E80715DF-585C-4BBB-94CA-84B448CA2B7B}"/>
              </a:ext>
            </a:extLst>
          </p:cNvPr>
          <p:cNvSpPr>
            <a:spLocks noGrp="1"/>
          </p:cNvSpPr>
          <p:nvPr>
            <p:ph type="sldNum" idx="12"/>
          </p:nvPr>
        </p:nvSpPr>
        <p:spPr/>
        <p:txBody>
          <a:bodyPr/>
          <a:lstStyle/>
          <a:p>
            <a:fld id="{00000000-1234-1234-1234-123412341234}" type="slidenum">
              <a:rPr lang="en-GB" smtClean="0"/>
              <a:pPr/>
              <a:t>23</a:t>
            </a:fld>
            <a:endParaRPr lang="en-GB"/>
          </a:p>
        </p:txBody>
      </p:sp>
    </p:spTree>
    <p:extLst>
      <p:ext uri="{BB962C8B-B14F-4D97-AF65-F5344CB8AC3E}">
        <p14:creationId xmlns:p14="http://schemas.microsoft.com/office/powerpoint/2010/main" val="14798858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Shape 161"/>
          <p:cNvSpPr txBox="1">
            <a:spLocks noGrp="1"/>
          </p:cNvSpPr>
          <p:nvPr>
            <p:ph type="title"/>
          </p:nvPr>
        </p:nvSpPr>
        <p:spPr>
          <a:xfrm>
            <a:off x="366509" y="841184"/>
            <a:ext cx="8520600" cy="572700"/>
          </a:xfrm>
          <a:prstGeom prst="rect">
            <a:avLst/>
          </a:prstGeom>
        </p:spPr>
        <p:txBody>
          <a:bodyPr vert="horz" wrap="square" lIns="91425" tIns="91425" rIns="91425" bIns="91425" rtlCol="0" anchor="t" anchorCtr="0">
            <a:noAutofit/>
          </a:bodyPr>
          <a:lstStyle/>
          <a:p>
            <a:r>
              <a:rPr lang="zh-CN" altLang="en-US" dirty="0"/>
              <a:t>选择一个目标文件</a:t>
            </a:r>
            <a:endParaRPr lang="en-GB" dirty="0"/>
          </a:p>
        </p:txBody>
      </p:sp>
      <p:sp>
        <p:nvSpPr>
          <p:cNvPr id="162" name="Shape 162"/>
          <p:cNvSpPr txBox="1">
            <a:spLocks noGrp="1"/>
          </p:cNvSpPr>
          <p:nvPr>
            <p:ph type="body" idx="1"/>
          </p:nvPr>
        </p:nvSpPr>
        <p:spPr>
          <a:xfrm>
            <a:off x="311700" y="2009724"/>
            <a:ext cx="8520600" cy="4273509"/>
          </a:xfrm>
          <a:prstGeom prst="rect">
            <a:avLst/>
          </a:prstGeom>
        </p:spPr>
        <p:txBody>
          <a:bodyPr vert="horz" wrap="square" lIns="91425" tIns="91425" rIns="91425" bIns="91425" rtlCol="0" anchor="t" anchorCtr="0">
            <a:noAutofit/>
          </a:bodyPr>
          <a:lstStyle/>
          <a:p>
            <a:pPr marL="400050" indent="-285750">
              <a:buClr>
                <a:srgbClr val="000000"/>
              </a:buClr>
            </a:pPr>
            <a:r>
              <a:rPr lang="zh-CN" altLang="en-US" dirty="0">
                <a:solidFill>
                  <a:srgbClr val="000000"/>
                </a:solidFill>
              </a:rPr>
              <a:t>将以下行添加到</a:t>
            </a:r>
            <a:r>
              <a:rPr lang="en-GB" dirty="0">
                <a:solidFill>
                  <a:srgbClr val="000000"/>
                </a:solidFill>
                <a:latin typeface="Courier New" panose="02070309020205020404" pitchFamily="49" charset="0"/>
                <a:cs typeface="Courier New" panose="02070309020205020404" pitchFamily="49" charset="0"/>
              </a:rPr>
              <a:t>/</a:t>
            </a:r>
            <a:r>
              <a:rPr lang="en-GB" dirty="0" err="1">
                <a:solidFill>
                  <a:srgbClr val="000000"/>
                </a:solidFill>
                <a:latin typeface="Courier New" panose="02070309020205020404" pitchFamily="49" charset="0"/>
                <a:cs typeface="Courier New" panose="02070309020205020404" pitchFamily="49" charset="0"/>
              </a:rPr>
              <a:t>etc</a:t>
            </a:r>
            <a:r>
              <a:rPr lang="en-GB" dirty="0">
                <a:solidFill>
                  <a:srgbClr val="000000"/>
                </a:solidFill>
                <a:latin typeface="Courier New" panose="02070309020205020404" pitchFamily="49" charset="0"/>
                <a:cs typeface="Courier New" panose="02070309020205020404" pitchFamily="49" charset="0"/>
              </a:rPr>
              <a:t>/</a:t>
            </a:r>
            <a:r>
              <a:rPr lang="en-GB" dirty="0" err="1">
                <a:solidFill>
                  <a:srgbClr val="000000"/>
                </a:solidFill>
                <a:latin typeface="Courier New" panose="02070309020205020404" pitchFamily="49" charset="0"/>
                <a:cs typeface="Courier New" panose="02070309020205020404" pitchFamily="49" charset="0"/>
              </a:rPr>
              <a:t>passwd</a:t>
            </a:r>
            <a:r>
              <a:rPr lang="en-GB" dirty="0">
                <a:solidFill>
                  <a:srgbClr val="000000"/>
                </a:solidFill>
              </a:rPr>
              <a:t> </a:t>
            </a:r>
            <a:r>
              <a:rPr lang="zh-CN" altLang="en-US" dirty="0">
                <a:solidFill>
                  <a:srgbClr val="000000"/>
                </a:solidFill>
              </a:rPr>
              <a:t>，以添加新用户</a:t>
            </a:r>
            <a:endParaRPr lang="en-US" altLang="zh-CN" dirty="0">
              <a:solidFill>
                <a:srgbClr val="000000"/>
              </a:solidFill>
            </a:endParaRPr>
          </a:p>
          <a:p>
            <a:pPr marL="400050" indent="-285750">
              <a:buClr>
                <a:srgbClr val="000000"/>
              </a:buClr>
            </a:pPr>
            <a:endParaRPr lang="en-GB" dirty="0">
              <a:solidFill>
                <a:srgbClr val="000000"/>
              </a:solidFill>
            </a:endParaRPr>
          </a:p>
          <a:p>
            <a:pPr marL="0" indent="0">
              <a:buNone/>
            </a:pPr>
            <a:r>
              <a:rPr lang="en-GB" dirty="0">
                <a:solidFill>
                  <a:srgbClr val="000000"/>
                </a:solidFill>
              </a:rPr>
              <a:t>         </a:t>
            </a:r>
            <a:r>
              <a:rPr lang="en-GB" i="1" dirty="0">
                <a:solidFill>
                  <a:srgbClr val="00B050"/>
                </a:solidFill>
              </a:rPr>
              <a:t>test</a:t>
            </a:r>
            <a:r>
              <a:rPr lang="en-GB" i="1" dirty="0">
                <a:solidFill>
                  <a:srgbClr val="000000"/>
                </a:solidFill>
              </a:rPr>
              <a:t>:</a:t>
            </a:r>
            <a:r>
              <a:rPr lang="en-GB" i="1" dirty="0">
                <a:solidFill>
                  <a:srgbClr val="0070C0"/>
                </a:solidFill>
              </a:rPr>
              <a:t>U6aMy0wojraho</a:t>
            </a:r>
            <a:r>
              <a:rPr lang="en-GB" i="1" dirty="0">
                <a:solidFill>
                  <a:srgbClr val="000000"/>
                </a:solidFill>
              </a:rPr>
              <a:t>:</a:t>
            </a:r>
            <a:r>
              <a:rPr lang="en-GB" i="1" dirty="0">
                <a:solidFill>
                  <a:srgbClr val="C00000"/>
                </a:solidFill>
              </a:rPr>
              <a:t>0</a:t>
            </a:r>
            <a:r>
              <a:rPr lang="en-GB" i="1" dirty="0">
                <a:solidFill>
                  <a:srgbClr val="000000"/>
                </a:solidFill>
              </a:rPr>
              <a:t>:0:test:/root:/bin/bash</a:t>
            </a:r>
          </a:p>
        </p:txBody>
      </p:sp>
      <p:cxnSp>
        <p:nvCxnSpPr>
          <p:cNvPr id="163" name="Shape 163"/>
          <p:cNvCxnSpPr/>
          <p:nvPr/>
        </p:nvCxnSpPr>
        <p:spPr>
          <a:xfrm>
            <a:off x="1327859" y="3528925"/>
            <a:ext cx="0" cy="378000"/>
          </a:xfrm>
          <a:prstGeom prst="straightConnector1">
            <a:avLst/>
          </a:prstGeom>
          <a:noFill/>
          <a:ln w="9525" cap="flat" cmpd="sng">
            <a:solidFill>
              <a:schemeClr val="dk2"/>
            </a:solidFill>
            <a:prstDash val="solid"/>
            <a:round/>
            <a:headEnd type="none" w="lg" len="lg"/>
            <a:tailEnd type="triangle" w="lg" len="lg"/>
          </a:ln>
        </p:spPr>
      </p:cxnSp>
      <p:cxnSp>
        <p:nvCxnSpPr>
          <p:cNvPr id="164" name="Shape 164"/>
          <p:cNvCxnSpPr/>
          <p:nvPr/>
        </p:nvCxnSpPr>
        <p:spPr>
          <a:xfrm>
            <a:off x="2455109" y="3528925"/>
            <a:ext cx="0" cy="989400"/>
          </a:xfrm>
          <a:prstGeom prst="straightConnector1">
            <a:avLst/>
          </a:prstGeom>
          <a:noFill/>
          <a:ln w="9525" cap="flat" cmpd="sng">
            <a:solidFill>
              <a:schemeClr val="dk2"/>
            </a:solidFill>
            <a:prstDash val="solid"/>
            <a:round/>
            <a:headEnd type="none" w="lg" len="lg"/>
            <a:tailEnd type="triangle" w="lg" len="lg"/>
          </a:ln>
        </p:spPr>
      </p:cxnSp>
      <p:cxnSp>
        <p:nvCxnSpPr>
          <p:cNvPr id="165" name="Shape 165"/>
          <p:cNvCxnSpPr/>
          <p:nvPr/>
        </p:nvCxnSpPr>
        <p:spPr>
          <a:xfrm>
            <a:off x="4380305" y="3466192"/>
            <a:ext cx="0" cy="378000"/>
          </a:xfrm>
          <a:prstGeom prst="straightConnector1">
            <a:avLst/>
          </a:prstGeom>
          <a:noFill/>
          <a:ln w="9525" cap="flat" cmpd="sng">
            <a:solidFill>
              <a:schemeClr val="dk2"/>
            </a:solidFill>
            <a:prstDash val="solid"/>
            <a:round/>
            <a:headEnd type="none" w="lg" len="lg"/>
            <a:tailEnd type="triangle" w="lg" len="lg"/>
          </a:ln>
        </p:spPr>
      </p:cxnSp>
      <p:sp>
        <p:nvSpPr>
          <p:cNvPr id="166" name="Shape 166"/>
          <p:cNvSpPr txBox="1"/>
          <p:nvPr/>
        </p:nvSpPr>
        <p:spPr>
          <a:xfrm>
            <a:off x="666359" y="3818942"/>
            <a:ext cx="1323000" cy="438116"/>
          </a:xfrm>
          <a:prstGeom prst="rect">
            <a:avLst/>
          </a:prstGeom>
          <a:noFill/>
          <a:ln>
            <a:noFill/>
          </a:ln>
        </p:spPr>
        <p:txBody>
          <a:bodyPr wrap="square" lIns="91425" tIns="91425" rIns="91425" bIns="91425" anchor="t" anchorCtr="0">
            <a:noAutofit/>
          </a:bodyPr>
          <a:lstStyle/>
          <a:p>
            <a:r>
              <a:rPr lang="en-GB" dirty="0"/>
              <a:t> Username</a:t>
            </a:r>
          </a:p>
        </p:txBody>
      </p:sp>
      <p:sp>
        <p:nvSpPr>
          <p:cNvPr id="167" name="Shape 167"/>
          <p:cNvSpPr txBox="1"/>
          <p:nvPr/>
        </p:nvSpPr>
        <p:spPr>
          <a:xfrm>
            <a:off x="1665359" y="4518325"/>
            <a:ext cx="2103024" cy="324000"/>
          </a:xfrm>
          <a:prstGeom prst="rect">
            <a:avLst/>
          </a:prstGeom>
          <a:noFill/>
          <a:ln>
            <a:noFill/>
          </a:ln>
        </p:spPr>
        <p:txBody>
          <a:bodyPr wrap="square" lIns="91425" tIns="91425" rIns="91425" bIns="91425" anchor="t" anchorCtr="0">
            <a:noAutofit/>
          </a:bodyPr>
          <a:lstStyle/>
          <a:p>
            <a:r>
              <a:rPr lang="en-GB" dirty="0"/>
              <a:t>Hash value for </a:t>
            </a:r>
            <a:r>
              <a:rPr lang="en-GB" i="1" dirty="0">
                <a:solidFill>
                  <a:srgbClr val="FF0000"/>
                </a:solidFill>
              </a:rPr>
              <a:t>empty</a:t>
            </a:r>
            <a:r>
              <a:rPr lang="en-GB" dirty="0"/>
              <a:t> password</a:t>
            </a:r>
          </a:p>
        </p:txBody>
      </p:sp>
      <p:sp>
        <p:nvSpPr>
          <p:cNvPr id="168" name="Shape 168"/>
          <p:cNvSpPr txBox="1"/>
          <p:nvPr/>
        </p:nvSpPr>
        <p:spPr>
          <a:xfrm>
            <a:off x="3683988" y="3844192"/>
            <a:ext cx="2694456" cy="324000"/>
          </a:xfrm>
          <a:prstGeom prst="rect">
            <a:avLst/>
          </a:prstGeom>
          <a:noFill/>
          <a:ln>
            <a:noFill/>
          </a:ln>
        </p:spPr>
        <p:txBody>
          <a:bodyPr wrap="square" lIns="91425" tIns="91425" rIns="91425" bIns="91425" anchor="t" anchorCtr="0">
            <a:noAutofit/>
          </a:bodyPr>
          <a:lstStyle/>
          <a:p>
            <a:r>
              <a:rPr lang="en-GB" dirty="0"/>
              <a:t>         UID (0 means root)</a:t>
            </a:r>
          </a:p>
        </p:txBody>
      </p:sp>
      <p:sp>
        <p:nvSpPr>
          <p:cNvPr id="3" name="灯片编号占位符 2">
            <a:extLst>
              <a:ext uri="{FF2B5EF4-FFF2-40B4-BE49-F238E27FC236}">
                <a16:creationId xmlns:a16="http://schemas.microsoft.com/office/drawing/2014/main" id="{90D3B871-436C-45DE-AB49-6291D3B2A316}"/>
              </a:ext>
            </a:extLst>
          </p:cNvPr>
          <p:cNvSpPr>
            <a:spLocks noGrp="1"/>
          </p:cNvSpPr>
          <p:nvPr>
            <p:ph type="sldNum" idx="12"/>
          </p:nvPr>
        </p:nvSpPr>
        <p:spPr/>
        <p:txBody>
          <a:bodyPr/>
          <a:lstStyle/>
          <a:p>
            <a:fld id="{00000000-1234-1234-1234-123412341234}" type="slidenum">
              <a:rPr lang="en-GB" smtClean="0"/>
              <a:pPr/>
              <a:t>24</a:t>
            </a:fld>
            <a:endParaRPr lang="en-GB"/>
          </a:p>
        </p:txBody>
      </p:sp>
    </p:spTree>
    <p:extLst>
      <p:ext uri="{BB962C8B-B14F-4D97-AF65-F5344CB8AC3E}">
        <p14:creationId xmlns:p14="http://schemas.microsoft.com/office/powerpoint/2010/main" val="36363081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Shape 138"/>
          <p:cNvSpPr txBox="1">
            <a:spLocks noGrp="1"/>
          </p:cNvSpPr>
          <p:nvPr>
            <p:ph type="title"/>
          </p:nvPr>
        </p:nvSpPr>
        <p:spPr>
          <a:xfrm>
            <a:off x="311701" y="923411"/>
            <a:ext cx="8520600" cy="572700"/>
          </a:xfrm>
          <a:prstGeom prst="rect">
            <a:avLst/>
          </a:prstGeom>
        </p:spPr>
        <p:txBody>
          <a:bodyPr vert="horz" wrap="square" lIns="91425" tIns="91425" rIns="91425" bIns="91425" rtlCol="0" anchor="t" anchorCtr="0">
            <a:noAutofit/>
          </a:bodyPr>
          <a:lstStyle/>
          <a:p>
            <a:r>
              <a:rPr lang="zh-CN" altLang="en-US" dirty="0"/>
              <a:t>程序举例</a:t>
            </a:r>
            <a:endParaRPr lang="en-GB" dirty="0"/>
          </a:p>
        </p:txBody>
      </p:sp>
      <p:sp>
        <p:nvSpPr>
          <p:cNvPr id="139" name="Shape 139"/>
          <p:cNvSpPr txBox="1">
            <a:spLocks noGrp="1"/>
          </p:cNvSpPr>
          <p:nvPr>
            <p:ph type="body" idx="1"/>
          </p:nvPr>
        </p:nvSpPr>
        <p:spPr>
          <a:xfrm>
            <a:off x="5224500" y="4663750"/>
            <a:ext cx="3445800" cy="1053000"/>
          </a:xfrm>
          <a:prstGeom prst="rect">
            <a:avLst/>
          </a:prstGeom>
        </p:spPr>
        <p:txBody>
          <a:bodyPr vert="horz" wrap="square" lIns="91425" tIns="91425" rIns="91425" bIns="91425" rtlCol="0" anchor="t" anchorCtr="0">
            <a:noAutofit/>
          </a:bodyPr>
          <a:lstStyle/>
          <a:p>
            <a:pPr marL="0" indent="0">
              <a:buNone/>
            </a:pPr>
            <a:r>
              <a:rPr lang="en-GB" sz="2400" dirty="0">
                <a:solidFill>
                  <a:srgbClr val="000000"/>
                </a:solidFill>
              </a:rPr>
              <a:t>access() and </a:t>
            </a:r>
            <a:r>
              <a:rPr lang="en-GB" sz="2400" dirty="0" err="1">
                <a:solidFill>
                  <a:srgbClr val="000000"/>
                </a:solidFill>
              </a:rPr>
              <a:t>fopen</a:t>
            </a:r>
            <a:r>
              <a:rPr lang="en-GB" sz="2400" dirty="0">
                <a:solidFill>
                  <a:srgbClr val="000000"/>
                </a:solidFill>
              </a:rPr>
              <a:t>()</a:t>
            </a:r>
            <a:r>
              <a:rPr lang="zh-CN" altLang="en-US" sz="2400" dirty="0">
                <a:solidFill>
                  <a:srgbClr val="000000"/>
                </a:solidFill>
              </a:rPr>
              <a:t>之间的竞态条件</a:t>
            </a:r>
            <a:endParaRPr lang="en-GB" altLang="zh-CN" sz="2400" dirty="0">
              <a:solidFill>
                <a:srgbClr val="000000"/>
              </a:solidFill>
            </a:endParaRPr>
          </a:p>
          <a:p>
            <a:pPr marL="0" indent="0">
              <a:buNone/>
            </a:pPr>
            <a:endParaRPr lang="en-GB" sz="2400" dirty="0">
              <a:solidFill>
                <a:srgbClr val="000000"/>
              </a:solidFill>
            </a:endParaRPr>
          </a:p>
          <a:p>
            <a:pPr marL="0" indent="0">
              <a:buNone/>
            </a:pPr>
            <a:r>
              <a:rPr lang="zh-CN" altLang="en-US" sz="2400" dirty="0">
                <a:solidFill>
                  <a:srgbClr val="000000"/>
                </a:solidFill>
              </a:rPr>
              <a:t>任何被保护的文件都可以被写入</a:t>
            </a:r>
            <a:endParaRPr lang="en-GB" sz="2400" dirty="0">
              <a:solidFill>
                <a:srgbClr val="000000"/>
              </a:solidFill>
            </a:endParaRPr>
          </a:p>
        </p:txBody>
      </p:sp>
      <p:pic>
        <p:nvPicPr>
          <p:cNvPr id="140" name="Shape 140"/>
          <p:cNvPicPr preferRelativeResize="0"/>
          <p:nvPr/>
        </p:nvPicPr>
        <p:blipFill>
          <a:blip r:embed="rId3">
            <a:alphaModFix/>
          </a:blip>
          <a:stretch>
            <a:fillRect/>
          </a:stretch>
        </p:blipFill>
        <p:spPr>
          <a:xfrm>
            <a:off x="311701" y="2060791"/>
            <a:ext cx="4832251" cy="3698875"/>
          </a:xfrm>
          <a:prstGeom prst="rect">
            <a:avLst/>
          </a:prstGeom>
          <a:noFill/>
          <a:ln>
            <a:noFill/>
          </a:ln>
        </p:spPr>
      </p:pic>
      <p:cxnSp>
        <p:nvCxnSpPr>
          <p:cNvPr id="141" name="Shape 141"/>
          <p:cNvCxnSpPr>
            <a:cxnSpLocks/>
          </p:cNvCxnSpPr>
          <p:nvPr/>
        </p:nvCxnSpPr>
        <p:spPr>
          <a:xfrm flipH="1">
            <a:off x="3037499" y="4150750"/>
            <a:ext cx="3537001" cy="0"/>
          </a:xfrm>
          <a:prstGeom prst="straightConnector1">
            <a:avLst/>
          </a:prstGeom>
          <a:noFill/>
          <a:ln w="9525" cap="flat" cmpd="sng">
            <a:solidFill>
              <a:srgbClr val="FF0000"/>
            </a:solidFill>
            <a:prstDash val="solid"/>
            <a:round/>
            <a:headEnd type="none" w="lg" len="lg"/>
            <a:tailEnd type="triangle" w="lg" len="lg"/>
          </a:ln>
        </p:spPr>
      </p:cxnSp>
      <p:cxnSp>
        <p:nvCxnSpPr>
          <p:cNvPr id="142" name="Shape 142"/>
          <p:cNvCxnSpPr/>
          <p:nvPr/>
        </p:nvCxnSpPr>
        <p:spPr>
          <a:xfrm flipH="1">
            <a:off x="6574500" y="4141125"/>
            <a:ext cx="5100" cy="513000"/>
          </a:xfrm>
          <a:prstGeom prst="straightConnector1">
            <a:avLst/>
          </a:prstGeom>
          <a:noFill/>
          <a:ln w="9525" cap="flat" cmpd="sng">
            <a:solidFill>
              <a:srgbClr val="FF0000"/>
            </a:solidFill>
            <a:prstDash val="solid"/>
            <a:round/>
            <a:headEnd type="none" w="lg" len="lg"/>
            <a:tailEnd type="none" w="lg" len="lg"/>
          </a:ln>
        </p:spPr>
      </p:cxnSp>
      <p:pic>
        <p:nvPicPr>
          <p:cNvPr id="143" name="Shape 143"/>
          <p:cNvPicPr preferRelativeResize="0"/>
          <p:nvPr/>
        </p:nvPicPr>
        <p:blipFill>
          <a:blip r:embed="rId4">
            <a:alphaModFix/>
          </a:blip>
          <a:stretch>
            <a:fillRect/>
          </a:stretch>
        </p:blipFill>
        <p:spPr>
          <a:xfrm>
            <a:off x="5224500" y="3028026"/>
            <a:ext cx="3548900" cy="801959"/>
          </a:xfrm>
          <a:prstGeom prst="rect">
            <a:avLst/>
          </a:prstGeom>
          <a:noFill/>
          <a:ln>
            <a:noFill/>
          </a:ln>
        </p:spPr>
      </p:pic>
      <p:sp>
        <p:nvSpPr>
          <p:cNvPr id="144" name="Shape 144"/>
          <p:cNvSpPr txBox="1">
            <a:spLocks noGrp="1"/>
          </p:cNvSpPr>
          <p:nvPr>
            <p:ph type="body" idx="1"/>
          </p:nvPr>
        </p:nvSpPr>
        <p:spPr>
          <a:xfrm>
            <a:off x="5305500" y="2121750"/>
            <a:ext cx="3364800" cy="801900"/>
          </a:xfrm>
          <a:prstGeom prst="rect">
            <a:avLst/>
          </a:prstGeom>
        </p:spPr>
        <p:txBody>
          <a:bodyPr vert="horz" wrap="square" lIns="91425" tIns="91425" rIns="91425" bIns="91425" rtlCol="0" anchor="t" anchorCtr="0">
            <a:noAutofit/>
          </a:bodyPr>
          <a:lstStyle/>
          <a:p>
            <a:pPr marL="0" indent="0">
              <a:buNone/>
            </a:pPr>
            <a:r>
              <a:rPr lang="zh-CN" altLang="en-US" dirty="0">
                <a:solidFill>
                  <a:srgbClr val="000000"/>
                </a:solidFill>
              </a:rPr>
              <a:t>设置所需的</a:t>
            </a:r>
            <a:r>
              <a:rPr lang="en-GB" dirty="0">
                <a:solidFill>
                  <a:srgbClr val="000000"/>
                </a:solidFill>
              </a:rPr>
              <a:t>Set-UID</a:t>
            </a:r>
            <a:r>
              <a:rPr lang="zh-CN" altLang="en-US" dirty="0">
                <a:solidFill>
                  <a:srgbClr val="000000"/>
                </a:solidFill>
              </a:rPr>
              <a:t>程序</a:t>
            </a:r>
            <a:r>
              <a:rPr lang="en-GB" dirty="0">
                <a:solidFill>
                  <a:srgbClr val="000000"/>
                </a:solidFill>
              </a:rPr>
              <a:t> :</a:t>
            </a:r>
          </a:p>
        </p:txBody>
      </p:sp>
      <p:sp>
        <p:nvSpPr>
          <p:cNvPr id="3" name="灯片编号占位符 2">
            <a:extLst>
              <a:ext uri="{FF2B5EF4-FFF2-40B4-BE49-F238E27FC236}">
                <a16:creationId xmlns:a16="http://schemas.microsoft.com/office/drawing/2014/main" id="{9615D3D5-AA03-4BD2-BF71-B34A5EE33605}"/>
              </a:ext>
            </a:extLst>
          </p:cNvPr>
          <p:cNvSpPr>
            <a:spLocks noGrp="1"/>
          </p:cNvSpPr>
          <p:nvPr>
            <p:ph type="sldNum" idx="12"/>
          </p:nvPr>
        </p:nvSpPr>
        <p:spPr/>
        <p:txBody>
          <a:bodyPr/>
          <a:lstStyle/>
          <a:p>
            <a:fld id="{00000000-1234-1234-1234-123412341234}" type="slidenum">
              <a:rPr lang="en-GB" smtClean="0"/>
              <a:pPr/>
              <a:t>25</a:t>
            </a:fld>
            <a:endParaRPr lang="en-GB"/>
          </a:p>
        </p:txBody>
      </p:sp>
    </p:spTree>
    <p:extLst>
      <p:ext uri="{BB962C8B-B14F-4D97-AF65-F5344CB8AC3E}">
        <p14:creationId xmlns:p14="http://schemas.microsoft.com/office/powerpoint/2010/main" val="37806359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Shape 149"/>
          <p:cNvSpPr txBox="1">
            <a:spLocks noGrp="1"/>
          </p:cNvSpPr>
          <p:nvPr>
            <p:ph type="title"/>
          </p:nvPr>
        </p:nvSpPr>
        <p:spPr>
          <a:xfrm>
            <a:off x="311700" y="1060929"/>
            <a:ext cx="8520600" cy="572700"/>
          </a:xfrm>
          <a:prstGeom prst="rect">
            <a:avLst/>
          </a:prstGeom>
        </p:spPr>
        <p:txBody>
          <a:bodyPr vert="horz" wrap="square" lIns="91425" tIns="91425" rIns="91425" bIns="91425" rtlCol="0" anchor="t" anchorCtr="0">
            <a:noAutofit/>
          </a:bodyPr>
          <a:lstStyle/>
          <a:p>
            <a:pPr indent="-69850">
              <a:buClr>
                <a:schemeClr val="dk1"/>
              </a:buClr>
              <a:buSzPts val="1100"/>
            </a:pPr>
            <a:r>
              <a:rPr lang="zh-CN" altLang="en-US" dirty="0"/>
              <a:t>环境设置</a:t>
            </a:r>
            <a:endParaRPr lang="en-GB" dirty="0"/>
          </a:p>
        </p:txBody>
      </p:sp>
      <p:sp>
        <p:nvSpPr>
          <p:cNvPr id="150" name="Shape 150"/>
          <p:cNvSpPr txBox="1">
            <a:spLocks noGrp="1"/>
          </p:cNvSpPr>
          <p:nvPr>
            <p:ph type="body" idx="1"/>
          </p:nvPr>
        </p:nvSpPr>
        <p:spPr>
          <a:xfrm>
            <a:off x="450476" y="1934274"/>
            <a:ext cx="8079570" cy="2637725"/>
          </a:xfrm>
          <a:prstGeom prst="rect">
            <a:avLst/>
          </a:prstGeom>
        </p:spPr>
        <p:txBody>
          <a:bodyPr vert="horz" wrap="square" lIns="91425" tIns="91425" rIns="91425" bIns="91425" rtlCol="0" anchor="t" anchorCtr="0">
            <a:noAutofit/>
          </a:bodyPr>
          <a:lstStyle/>
          <a:p>
            <a:pPr marL="0" indent="0">
              <a:lnSpc>
                <a:spcPct val="110000"/>
              </a:lnSpc>
              <a:buNone/>
            </a:pPr>
            <a:r>
              <a:rPr lang="zh-CN" altLang="en-US" dirty="0"/>
              <a:t>操作系统中的对策 ：限制程序使用全局可写目录（如</a:t>
            </a:r>
            <a:r>
              <a:rPr lang="en-US" altLang="zh-CN" dirty="0"/>
              <a:t>/</a:t>
            </a:r>
            <a:r>
              <a:rPr lang="en-US" altLang="zh-CN" dirty="0" err="1"/>
              <a:t>tmp</a:t>
            </a:r>
            <a:r>
              <a:rPr lang="zh-CN" altLang="en-US" dirty="0"/>
              <a:t>）中的符号链接。</a:t>
            </a:r>
          </a:p>
          <a:p>
            <a:pPr marL="0" indent="0">
              <a:lnSpc>
                <a:spcPct val="110000"/>
              </a:lnSpc>
              <a:buNone/>
            </a:pPr>
            <a:endParaRPr lang="en-GB" dirty="0">
              <a:solidFill>
                <a:schemeClr val="dk1"/>
              </a:solidFill>
            </a:endParaRPr>
          </a:p>
          <a:p>
            <a:pPr marL="0" indent="0">
              <a:lnSpc>
                <a:spcPct val="110000"/>
              </a:lnSpc>
              <a:buNone/>
            </a:pPr>
            <a:r>
              <a:rPr lang="en-US" sz="2400" dirty="0">
                <a:solidFill>
                  <a:schemeClr val="dk1"/>
                </a:solidFill>
              </a:rPr>
              <a:t>       $</a:t>
            </a:r>
            <a:r>
              <a:rPr lang="en-GB" sz="2400" dirty="0" err="1">
                <a:solidFill>
                  <a:schemeClr val="dk1"/>
                </a:solidFill>
              </a:rPr>
              <a:t>sudo</a:t>
            </a:r>
            <a:r>
              <a:rPr lang="en-GB" sz="2400" dirty="0">
                <a:solidFill>
                  <a:schemeClr val="dk1"/>
                </a:solidFill>
              </a:rPr>
              <a:t> </a:t>
            </a:r>
            <a:r>
              <a:rPr lang="en-GB" sz="2400" dirty="0" err="1">
                <a:solidFill>
                  <a:schemeClr val="dk1"/>
                </a:solidFill>
              </a:rPr>
              <a:t>sysctl</a:t>
            </a:r>
            <a:r>
              <a:rPr lang="en-GB" sz="2400" dirty="0">
                <a:solidFill>
                  <a:schemeClr val="dk1"/>
                </a:solidFill>
              </a:rPr>
              <a:t> -w </a:t>
            </a:r>
            <a:r>
              <a:rPr lang="en-GB" sz="2400" dirty="0" err="1">
                <a:solidFill>
                  <a:schemeClr val="dk1"/>
                </a:solidFill>
              </a:rPr>
              <a:t>fs.protected_sticky_symlinks</a:t>
            </a:r>
            <a:r>
              <a:rPr lang="en-GB" sz="2400" dirty="0">
                <a:solidFill>
                  <a:schemeClr val="dk1"/>
                </a:solidFill>
              </a:rPr>
              <a:t>=0</a:t>
            </a:r>
          </a:p>
          <a:p>
            <a:pPr marL="0" indent="0">
              <a:buNone/>
            </a:pPr>
            <a:endParaRPr lang="en-GB" sz="2400" dirty="0">
              <a:solidFill>
                <a:schemeClr val="dk1"/>
              </a:solidFill>
            </a:endParaRPr>
          </a:p>
          <a:p>
            <a:pPr marL="0" indent="0">
              <a:buNone/>
            </a:pPr>
            <a:endParaRPr dirty="0"/>
          </a:p>
        </p:txBody>
      </p:sp>
      <p:sp>
        <p:nvSpPr>
          <p:cNvPr id="3" name="灯片编号占位符 2">
            <a:extLst>
              <a:ext uri="{FF2B5EF4-FFF2-40B4-BE49-F238E27FC236}">
                <a16:creationId xmlns:a16="http://schemas.microsoft.com/office/drawing/2014/main" id="{14A0132B-A05E-45FF-A905-55DD9B14DB3A}"/>
              </a:ext>
            </a:extLst>
          </p:cNvPr>
          <p:cNvSpPr>
            <a:spLocks noGrp="1"/>
          </p:cNvSpPr>
          <p:nvPr>
            <p:ph type="sldNum" idx="12"/>
          </p:nvPr>
        </p:nvSpPr>
        <p:spPr/>
        <p:txBody>
          <a:bodyPr/>
          <a:lstStyle/>
          <a:p>
            <a:fld id="{00000000-1234-1234-1234-123412341234}" type="slidenum">
              <a:rPr lang="en-GB" smtClean="0"/>
              <a:pPr/>
              <a:t>26</a:t>
            </a:fld>
            <a:endParaRPr lang="en-GB"/>
          </a:p>
        </p:txBody>
      </p:sp>
    </p:spTree>
    <p:extLst>
      <p:ext uri="{BB962C8B-B14F-4D97-AF65-F5344CB8AC3E}">
        <p14:creationId xmlns:p14="http://schemas.microsoft.com/office/powerpoint/2010/main" val="28011180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Shape 173"/>
          <p:cNvSpPr txBox="1">
            <a:spLocks noGrp="1"/>
          </p:cNvSpPr>
          <p:nvPr>
            <p:ph type="title"/>
          </p:nvPr>
        </p:nvSpPr>
        <p:spPr>
          <a:xfrm>
            <a:off x="384023" y="992013"/>
            <a:ext cx="8520600" cy="572700"/>
          </a:xfrm>
          <a:prstGeom prst="rect">
            <a:avLst/>
          </a:prstGeom>
        </p:spPr>
        <p:txBody>
          <a:bodyPr vert="horz" wrap="square" lIns="91425" tIns="91425" rIns="91425" bIns="91425" rtlCol="0" anchor="t" anchorCtr="0">
            <a:noAutofit/>
          </a:bodyPr>
          <a:lstStyle/>
          <a:p>
            <a:pPr indent="-69850">
              <a:buClr>
                <a:schemeClr val="dk1"/>
              </a:buClr>
              <a:buSzPts val="1100"/>
            </a:pPr>
            <a:r>
              <a:rPr lang="zh-CN" altLang="en-US" dirty="0"/>
              <a:t>脆弱程序</a:t>
            </a:r>
            <a:endParaRPr lang="en-GB" dirty="0"/>
          </a:p>
        </p:txBody>
      </p:sp>
      <p:sp>
        <p:nvSpPr>
          <p:cNvPr id="174" name="Shape 174"/>
          <p:cNvSpPr txBox="1">
            <a:spLocks noGrp="1"/>
          </p:cNvSpPr>
          <p:nvPr>
            <p:ph type="body" idx="1"/>
          </p:nvPr>
        </p:nvSpPr>
        <p:spPr>
          <a:xfrm>
            <a:off x="311700" y="2009725"/>
            <a:ext cx="8665246" cy="1241100"/>
          </a:xfrm>
          <a:prstGeom prst="rect">
            <a:avLst/>
          </a:prstGeom>
        </p:spPr>
        <p:txBody>
          <a:bodyPr vert="horz" wrap="square" lIns="91425" tIns="91425" rIns="91425" bIns="91425" rtlCol="0" anchor="t" anchorCtr="0">
            <a:noAutofit/>
          </a:bodyPr>
          <a:lstStyle/>
          <a:p>
            <a:pPr marL="285750" indent="-285750"/>
            <a:r>
              <a:rPr lang="zh-CN" altLang="en-US" dirty="0">
                <a:solidFill>
                  <a:srgbClr val="000000"/>
                </a:solidFill>
              </a:rPr>
              <a:t>两个相互竞争的进程：脆弱进程和攻击进程</a:t>
            </a:r>
            <a:endParaRPr lang="en-GB" b="1" dirty="0">
              <a:solidFill>
                <a:srgbClr val="000000"/>
              </a:solidFill>
            </a:endParaRPr>
          </a:p>
          <a:p>
            <a:pPr marL="0" indent="0">
              <a:buNone/>
            </a:pPr>
            <a:endParaRPr lang="en-GB" dirty="0">
              <a:solidFill>
                <a:srgbClr val="000000"/>
              </a:solidFill>
            </a:endParaRPr>
          </a:p>
          <a:p>
            <a:pPr marL="0" indent="0">
              <a:buNone/>
            </a:pPr>
            <a:r>
              <a:rPr lang="zh-CN" altLang="en-US" dirty="0">
                <a:solidFill>
                  <a:srgbClr val="000000"/>
                </a:solidFill>
              </a:rPr>
              <a:t>运行脆弱进程</a:t>
            </a:r>
            <a:endParaRPr lang="en-GB" dirty="0">
              <a:solidFill>
                <a:srgbClr val="000000"/>
              </a:solidFill>
            </a:endParaRPr>
          </a:p>
        </p:txBody>
      </p:sp>
      <p:pic>
        <p:nvPicPr>
          <p:cNvPr id="175" name="Shape 175"/>
          <p:cNvPicPr preferRelativeResize="0"/>
          <p:nvPr/>
        </p:nvPicPr>
        <p:blipFill>
          <a:blip r:embed="rId3">
            <a:alphaModFix/>
          </a:blip>
          <a:stretch>
            <a:fillRect/>
          </a:stretch>
        </p:blipFill>
        <p:spPr>
          <a:xfrm>
            <a:off x="423314" y="3474076"/>
            <a:ext cx="4600575" cy="1666875"/>
          </a:xfrm>
          <a:prstGeom prst="rect">
            <a:avLst/>
          </a:prstGeom>
          <a:noFill/>
          <a:ln>
            <a:noFill/>
          </a:ln>
        </p:spPr>
      </p:pic>
      <p:sp>
        <p:nvSpPr>
          <p:cNvPr id="176" name="Shape 176"/>
          <p:cNvSpPr txBox="1"/>
          <p:nvPr/>
        </p:nvSpPr>
        <p:spPr>
          <a:xfrm>
            <a:off x="5143500" y="3385575"/>
            <a:ext cx="3923700" cy="2036100"/>
          </a:xfrm>
          <a:prstGeom prst="rect">
            <a:avLst/>
          </a:prstGeom>
          <a:noFill/>
          <a:ln>
            <a:noFill/>
          </a:ln>
        </p:spPr>
        <p:txBody>
          <a:bodyPr wrap="square" lIns="91425" tIns="91425" rIns="91425" bIns="91425" anchor="t" anchorCtr="0">
            <a:noAutofit/>
          </a:bodyPr>
          <a:lstStyle/>
          <a:p>
            <a:pPr marL="457200" indent="-342900">
              <a:buSzPts val="1800"/>
              <a:buFont typeface="Arial" charset="0"/>
              <a:buChar char="•"/>
            </a:pPr>
            <a:r>
              <a:rPr lang="zh-CN" altLang="en-US" dirty="0"/>
              <a:t>脆弱进程在无限循环中运行</a:t>
            </a:r>
            <a:r>
              <a:rPr lang="en-GB" dirty="0"/>
              <a:t> (target_process.sh)</a:t>
            </a:r>
          </a:p>
          <a:p>
            <a:pPr marL="285750" indent="-285750">
              <a:buFont typeface="Arial" charset="0"/>
              <a:buChar char="•"/>
            </a:pPr>
            <a:endParaRPr dirty="0"/>
          </a:p>
          <a:p>
            <a:pPr marL="457200" indent="-342900">
              <a:buSzPts val="1800"/>
              <a:buFont typeface="Arial" charset="0"/>
              <a:buChar char="•"/>
            </a:pPr>
            <a:r>
              <a:rPr lang="en-GB" dirty="0" err="1">
                <a:latin typeface="Courier New" panose="02070309020205020404" pitchFamily="49" charset="0"/>
                <a:cs typeface="Courier New" panose="02070309020205020404" pitchFamily="49" charset="0"/>
              </a:rPr>
              <a:t>passwd_input</a:t>
            </a:r>
            <a:r>
              <a:rPr lang="en-GB" dirty="0">
                <a:latin typeface="Courier New" panose="02070309020205020404" pitchFamily="49" charset="0"/>
                <a:cs typeface="Courier New" panose="02070309020205020404" pitchFamily="49" charset="0"/>
              </a:rPr>
              <a:t> </a:t>
            </a:r>
            <a:r>
              <a:rPr lang="zh-CN" altLang="en-US" dirty="0">
                <a:latin typeface="Courier New" panose="02070309020205020404" pitchFamily="49" charset="0"/>
                <a:cs typeface="Courier New" panose="02070309020205020404" pitchFamily="49" charset="0"/>
              </a:rPr>
              <a:t>包含要在</a:t>
            </a:r>
            <a:r>
              <a:rPr lang="en-GB" dirty="0"/>
              <a:t>/</a:t>
            </a:r>
            <a:r>
              <a:rPr lang="en-GB" dirty="0" err="1"/>
              <a:t>etc</a:t>
            </a:r>
            <a:r>
              <a:rPr lang="en-GB" dirty="0"/>
              <a:t>/</a:t>
            </a:r>
            <a:r>
              <a:rPr lang="en-GB" dirty="0" err="1"/>
              <a:t>passwd</a:t>
            </a:r>
            <a:r>
              <a:rPr lang="zh-CN" altLang="en-US" dirty="0"/>
              <a:t>插入的字符串</a:t>
            </a:r>
            <a:endParaRPr lang="en-GB" dirty="0"/>
          </a:p>
        </p:txBody>
      </p:sp>
      <p:sp>
        <p:nvSpPr>
          <p:cNvPr id="177" name="Shape 177"/>
          <p:cNvSpPr txBox="1"/>
          <p:nvPr/>
        </p:nvSpPr>
        <p:spPr>
          <a:xfrm>
            <a:off x="423313" y="4936800"/>
            <a:ext cx="4600500" cy="408300"/>
          </a:xfrm>
          <a:prstGeom prst="rect">
            <a:avLst/>
          </a:prstGeom>
          <a:noFill/>
          <a:ln>
            <a:noFill/>
          </a:ln>
        </p:spPr>
        <p:txBody>
          <a:bodyPr wrap="square" lIns="91425" tIns="91425" rIns="91425" bIns="91425" anchor="t" anchorCtr="0">
            <a:noAutofit/>
          </a:bodyPr>
          <a:lstStyle/>
          <a:p>
            <a:pPr marL="914400" indent="457200"/>
            <a:endParaRPr lang="en-GB" i="1" dirty="0">
              <a:solidFill>
                <a:schemeClr val="dk1"/>
              </a:solidFill>
            </a:endParaRPr>
          </a:p>
        </p:txBody>
      </p:sp>
      <p:sp>
        <p:nvSpPr>
          <p:cNvPr id="3" name="灯片编号占位符 2">
            <a:extLst>
              <a:ext uri="{FF2B5EF4-FFF2-40B4-BE49-F238E27FC236}">
                <a16:creationId xmlns:a16="http://schemas.microsoft.com/office/drawing/2014/main" id="{9574FEA9-F5BB-479D-9608-D15E320A45D1}"/>
              </a:ext>
            </a:extLst>
          </p:cNvPr>
          <p:cNvSpPr>
            <a:spLocks noGrp="1"/>
          </p:cNvSpPr>
          <p:nvPr>
            <p:ph type="sldNum" idx="12"/>
          </p:nvPr>
        </p:nvSpPr>
        <p:spPr/>
        <p:txBody>
          <a:bodyPr/>
          <a:lstStyle/>
          <a:p>
            <a:fld id="{00000000-1234-1234-1234-123412341234}" type="slidenum">
              <a:rPr lang="en-GB" smtClean="0"/>
              <a:pPr/>
              <a:t>27</a:t>
            </a:fld>
            <a:endParaRPr lang="en-GB"/>
          </a:p>
        </p:txBody>
      </p:sp>
    </p:spTree>
    <p:extLst>
      <p:ext uri="{BB962C8B-B14F-4D97-AF65-F5344CB8AC3E}">
        <p14:creationId xmlns:p14="http://schemas.microsoft.com/office/powerpoint/2010/main" val="7912181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Shape 182"/>
          <p:cNvSpPr txBox="1">
            <a:spLocks noGrp="1"/>
          </p:cNvSpPr>
          <p:nvPr>
            <p:ph type="title"/>
          </p:nvPr>
        </p:nvSpPr>
        <p:spPr>
          <a:xfrm>
            <a:off x="311700" y="924183"/>
            <a:ext cx="8520600" cy="572700"/>
          </a:xfrm>
          <a:prstGeom prst="rect">
            <a:avLst/>
          </a:prstGeom>
        </p:spPr>
        <p:txBody>
          <a:bodyPr vert="horz" wrap="square" lIns="91425" tIns="91425" rIns="91425" bIns="91425" rtlCol="0" anchor="t" anchorCtr="0">
            <a:noAutofit/>
          </a:bodyPr>
          <a:lstStyle/>
          <a:p>
            <a:pPr indent="-69850">
              <a:buSzPts val="1100"/>
            </a:pPr>
            <a:r>
              <a:rPr lang="zh-CN" altLang="en-US" dirty="0"/>
              <a:t>攻击程序</a:t>
            </a:r>
            <a:endParaRPr lang="en-GB" dirty="0"/>
          </a:p>
        </p:txBody>
      </p:sp>
      <p:pic>
        <p:nvPicPr>
          <p:cNvPr id="183" name="Shape 183"/>
          <p:cNvPicPr preferRelativeResize="0"/>
          <p:nvPr/>
        </p:nvPicPr>
        <p:blipFill>
          <a:blip r:embed="rId3">
            <a:alphaModFix/>
          </a:blip>
          <a:stretch>
            <a:fillRect/>
          </a:stretch>
        </p:blipFill>
        <p:spPr>
          <a:xfrm>
            <a:off x="381563" y="2138150"/>
            <a:ext cx="5207575" cy="3528450"/>
          </a:xfrm>
          <a:prstGeom prst="rect">
            <a:avLst/>
          </a:prstGeom>
          <a:noFill/>
          <a:ln>
            <a:noFill/>
          </a:ln>
        </p:spPr>
      </p:pic>
      <p:sp>
        <p:nvSpPr>
          <p:cNvPr id="185" name="Shape 185"/>
          <p:cNvSpPr txBox="1"/>
          <p:nvPr/>
        </p:nvSpPr>
        <p:spPr>
          <a:xfrm>
            <a:off x="5662500" y="2138151"/>
            <a:ext cx="3169800" cy="3369637"/>
          </a:xfrm>
          <a:prstGeom prst="rect">
            <a:avLst/>
          </a:prstGeom>
          <a:noFill/>
          <a:ln>
            <a:noFill/>
          </a:ln>
        </p:spPr>
        <p:txBody>
          <a:bodyPr wrap="square" lIns="91425" tIns="91425" rIns="91425" bIns="91425" anchor="t" anchorCtr="0">
            <a:noAutofit/>
          </a:bodyPr>
          <a:lstStyle/>
          <a:p>
            <a:pPr marL="457200" indent="-342900">
              <a:spcAft>
                <a:spcPts val="1200"/>
              </a:spcAft>
              <a:buSzPts val="1800"/>
              <a:buFont typeface="+mj-lt"/>
              <a:buAutoNum type="arabicParenR"/>
            </a:pPr>
            <a:r>
              <a:rPr lang="zh-CN" altLang="en-US" dirty="0"/>
              <a:t>创建一个符号链接，以链接到我们拥有的文件</a:t>
            </a:r>
            <a:r>
              <a:rPr lang="en-GB" dirty="0"/>
              <a:t>(</a:t>
            </a:r>
            <a:r>
              <a:rPr lang="zh-CN" altLang="en-US" dirty="0"/>
              <a:t>目的：通过</a:t>
            </a:r>
            <a:r>
              <a:rPr lang="en-GB" dirty="0"/>
              <a:t> access()</a:t>
            </a:r>
            <a:r>
              <a:rPr lang="zh-CN" altLang="en-US" dirty="0"/>
              <a:t>检查</a:t>
            </a:r>
            <a:r>
              <a:rPr lang="en-GB" dirty="0"/>
              <a:t>)</a:t>
            </a:r>
          </a:p>
          <a:p>
            <a:pPr marL="457200" indent="-342900">
              <a:spcAft>
                <a:spcPts val="1200"/>
              </a:spcAft>
              <a:buSzPts val="1800"/>
              <a:buFont typeface="+mj-lt"/>
              <a:buAutoNum type="arabicParenR"/>
            </a:pPr>
            <a:r>
              <a:rPr lang="zh-CN" altLang="en-US" dirty="0"/>
              <a:t>睡眠</a:t>
            </a:r>
            <a:r>
              <a:rPr lang="en-GB" dirty="0"/>
              <a:t>10000 </a:t>
            </a:r>
            <a:r>
              <a:rPr lang="zh-CN" altLang="en-US" dirty="0"/>
              <a:t>微秒，以让脆弱程序运行</a:t>
            </a:r>
            <a:endParaRPr lang="en-GB" dirty="0"/>
          </a:p>
          <a:p>
            <a:pPr marL="457200" indent="-342900">
              <a:spcAft>
                <a:spcPts val="1200"/>
              </a:spcAft>
              <a:buSzPts val="1800"/>
              <a:buFont typeface="+mj-lt"/>
              <a:buAutoNum type="arabicParenR"/>
            </a:pPr>
            <a:r>
              <a:rPr lang="zh-CN" altLang="en-US" dirty="0"/>
              <a:t>取消符号链接</a:t>
            </a:r>
            <a:endParaRPr lang="en-GB" dirty="0"/>
          </a:p>
          <a:p>
            <a:pPr marL="457200" indent="-342900">
              <a:spcAft>
                <a:spcPts val="1200"/>
              </a:spcAft>
              <a:buSzPts val="1800"/>
              <a:buFont typeface="+mj-lt"/>
              <a:buAutoNum type="arabicParenR"/>
            </a:pPr>
            <a:r>
              <a:rPr lang="zh-CN" altLang="en-US" dirty="0"/>
              <a:t>创建一个符号链接，链接到</a:t>
            </a:r>
            <a:r>
              <a:rPr lang="en-GB" dirty="0"/>
              <a:t>/</a:t>
            </a:r>
            <a:r>
              <a:rPr lang="en-GB" dirty="0" err="1"/>
              <a:t>etc</a:t>
            </a:r>
            <a:r>
              <a:rPr lang="en-GB" dirty="0"/>
              <a:t>/</a:t>
            </a:r>
            <a:r>
              <a:rPr lang="en-GB" dirty="0" err="1"/>
              <a:t>passwd</a:t>
            </a:r>
            <a:r>
              <a:rPr lang="en-GB" dirty="0"/>
              <a:t> (</a:t>
            </a:r>
            <a:r>
              <a:rPr lang="zh-CN" altLang="en-US" dirty="0"/>
              <a:t>这是我们希望打开的文件</a:t>
            </a:r>
            <a:r>
              <a:rPr lang="en-GB" dirty="0"/>
              <a:t>)</a:t>
            </a:r>
          </a:p>
        </p:txBody>
      </p:sp>
      <p:sp>
        <p:nvSpPr>
          <p:cNvPr id="3" name="灯片编号占位符 2">
            <a:extLst>
              <a:ext uri="{FF2B5EF4-FFF2-40B4-BE49-F238E27FC236}">
                <a16:creationId xmlns:a16="http://schemas.microsoft.com/office/drawing/2014/main" id="{378448EA-3AFE-48A6-BE73-94C7C0ED9F91}"/>
              </a:ext>
            </a:extLst>
          </p:cNvPr>
          <p:cNvSpPr>
            <a:spLocks noGrp="1"/>
          </p:cNvSpPr>
          <p:nvPr>
            <p:ph type="sldNum" idx="12"/>
          </p:nvPr>
        </p:nvSpPr>
        <p:spPr/>
        <p:txBody>
          <a:bodyPr/>
          <a:lstStyle/>
          <a:p>
            <a:fld id="{00000000-1234-1234-1234-123412341234}" type="slidenum">
              <a:rPr lang="en-GB" smtClean="0"/>
              <a:pPr/>
              <a:t>28</a:t>
            </a:fld>
            <a:endParaRPr lang="en-GB"/>
          </a:p>
        </p:txBody>
      </p:sp>
    </p:spTree>
    <p:extLst>
      <p:ext uri="{BB962C8B-B14F-4D97-AF65-F5344CB8AC3E}">
        <p14:creationId xmlns:p14="http://schemas.microsoft.com/office/powerpoint/2010/main" val="2053066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Shape 190"/>
          <p:cNvSpPr txBox="1">
            <a:spLocks noGrp="1"/>
          </p:cNvSpPr>
          <p:nvPr>
            <p:ph type="title"/>
          </p:nvPr>
        </p:nvSpPr>
        <p:spPr>
          <a:xfrm>
            <a:off x="298638" y="997690"/>
            <a:ext cx="8520600" cy="572700"/>
          </a:xfrm>
          <a:prstGeom prst="rect">
            <a:avLst/>
          </a:prstGeom>
        </p:spPr>
        <p:txBody>
          <a:bodyPr vert="horz" wrap="square" lIns="91425" tIns="91425" rIns="91425" bIns="91425" rtlCol="0" anchor="t" anchorCtr="0">
            <a:noAutofit/>
          </a:bodyPr>
          <a:lstStyle/>
          <a:p>
            <a:pPr indent="-69850">
              <a:buClr>
                <a:schemeClr val="dk1"/>
              </a:buClr>
              <a:buSzPts val="1100"/>
            </a:pPr>
            <a:r>
              <a:rPr lang="zh-CN" altLang="en-US"/>
              <a:t>监视结果</a:t>
            </a:r>
            <a:endParaRPr lang="en-GB" dirty="0"/>
          </a:p>
        </p:txBody>
      </p:sp>
      <p:pic>
        <p:nvPicPr>
          <p:cNvPr id="192" name="Shape 192"/>
          <p:cNvPicPr preferRelativeResize="0"/>
          <p:nvPr/>
        </p:nvPicPr>
        <p:blipFill>
          <a:blip r:embed="rId3">
            <a:alphaModFix/>
          </a:blip>
          <a:stretch>
            <a:fillRect/>
          </a:stretch>
        </p:blipFill>
        <p:spPr>
          <a:xfrm>
            <a:off x="1340400" y="2047511"/>
            <a:ext cx="5675862" cy="2388209"/>
          </a:xfrm>
          <a:prstGeom prst="rect">
            <a:avLst/>
          </a:prstGeom>
          <a:noFill/>
          <a:ln>
            <a:noFill/>
          </a:ln>
        </p:spPr>
      </p:pic>
      <p:sp>
        <p:nvSpPr>
          <p:cNvPr id="193" name="Shape 193"/>
          <p:cNvSpPr txBox="1"/>
          <p:nvPr/>
        </p:nvSpPr>
        <p:spPr>
          <a:xfrm>
            <a:off x="679268" y="4608256"/>
            <a:ext cx="7822893" cy="777033"/>
          </a:xfrm>
          <a:prstGeom prst="rect">
            <a:avLst/>
          </a:prstGeom>
          <a:noFill/>
          <a:ln>
            <a:noFill/>
          </a:ln>
        </p:spPr>
        <p:txBody>
          <a:bodyPr wrap="square" lIns="91425" tIns="91425" rIns="91425" bIns="91425" anchor="t" anchorCtr="0">
            <a:noAutofit/>
          </a:bodyPr>
          <a:lstStyle/>
          <a:p>
            <a:pPr marL="457200" indent="-342900">
              <a:spcAft>
                <a:spcPts val="1200"/>
              </a:spcAft>
              <a:buSzPts val="1800"/>
              <a:buFont typeface="Wingdings" panose="05000000000000000000" pitchFamily="2" charset="2"/>
              <a:buChar char="§"/>
            </a:pPr>
            <a:r>
              <a:rPr lang="zh-CN" altLang="en-US" dirty="0"/>
              <a:t>检查</a:t>
            </a:r>
            <a:r>
              <a:rPr lang="en-GB" dirty="0"/>
              <a:t>/</a:t>
            </a:r>
            <a:r>
              <a:rPr lang="en-GB" dirty="0" err="1"/>
              <a:t>etc</a:t>
            </a:r>
            <a:r>
              <a:rPr lang="en-GB" dirty="0"/>
              <a:t>/</a:t>
            </a:r>
            <a:r>
              <a:rPr lang="en-GB" dirty="0" err="1"/>
              <a:t>passwd</a:t>
            </a:r>
            <a:r>
              <a:rPr lang="zh-CN" altLang="en-US" dirty="0"/>
              <a:t>的时间戳，以查看它是否已经被修改</a:t>
            </a:r>
            <a:endParaRPr lang="en-US" altLang="zh-CN" dirty="0"/>
          </a:p>
          <a:p>
            <a:pPr marL="457200" indent="-342900">
              <a:spcAft>
                <a:spcPts val="1200"/>
              </a:spcAft>
              <a:buSzPts val="1800"/>
              <a:buFont typeface="Wingdings" panose="05000000000000000000" pitchFamily="2" charset="2"/>
              <a:buChar char="§"/>
            </a:pPr>
            <a:r>
              <a:rPr lang="en-GB" dirty="0">
                <a:latin typeface="Courier New" panose="02070309020205020404" pitchFamily="49" charset="0"/>
                <a:cs typeface="Courier New" panose="02070309020205020404" pitchFamily="49" charset="0"/>
              </a:rPr>
              <a:t>ls -l</a:t>
            </a:r>
            <a:r>
              <a:rPr lang="en-GB" dirty="0"/>
              <a:t> </a:t>
            </a:r>
            <a:r>
              <a:rPr lang="zh-CN" altLang="en-US" dirty="0"/>
              <a:t>命令打印出时间戳</a:t>
            </a:r>
            <a:r>
              <a:rPr lang="en-GB" dirty="0"/>
              <a:t> </a:t>
            </a:r>
          </a:p>
        </p:txBody>
      </p:sp>
      <p:sp>
        <p:nvSpPr>
          <p:cNvPr id="3" name="灯片编号占位符 2">
            <a:extLst>
              <a:ext uri="{FF2B5EF4-FFF2-40B4-BE49-F238E27FC236}">
                <a16:creationId xmlns:a16="http://schemas.microsoft.com/office/drawing/2014/main" id="{4FAA0EE0-4281-4938-9709-A3E0691C1ED3}"/>
              </a:ext>
            </a:extLst>
          </p:cNvPr>
          <p:cNvSpPr>
            <a:spLocks noGrp="1"/>
          </p:cNvSpPr>
          <p:nvPr>
            <p:ph type="sldNum" idx="12"/>
          </p:nvPr>
        </p:nvSpPr>
        <p:spPr/>
        <p:txBody>
          <a:bodyPr/>
          <a:lstStyle/>
          <a:p>
            <a:fld id="{00000000-1234-1234-1234-123412341234}" type="slidenum">
              <a:rPr lang="en-GB" smtClean="0"/>
              <a:pPr/>
              <a:t>29</a:t>
            </a:fld>
            <a:endParaRPr lang="en-GB"/>
          </a:p>
        </p:txBody>
      </p:sp>
    </p:spTree>
    <p:extLst>
      <p:ext uri="{BB962C8B-B14F-4D97-AF65-F5344CB8AC3E}">
        <p14:creationId xmlns:p14="http://schemas.microsoft.com/office/powerpoint/2010/main" val="24762103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Shape 71"/>
          <p:cNvSpPr txBox="1">
            <a:spLocks noGrp="1"/>
          </p:cNvSpPr>
          <p:nvPr>
            <p:ph type="title"/>
          </p:nvPr>
        </p:nvSpPr>
        <p:spPr>
          <a:xfrm>
            <a:off x="387975" y="775475"/>
            <a:ext cx="8520600" cy="572700"/>
          </a:xfrm>
          <a:prstGeom prst="rect">
            <a:avLst/>
          </a:prstGeom>
        </p:spPr>
        <p:txBody>
          <a:bodyPr vert="horz" wrap="square" lIns="91425" tIns="91425" rIns="91425" bIns="91425" rtlCol="0" anchor="t" anchorCtr="0">
            <a:noAutofit/>
          </a:bodyPr>
          <a:lstStyle/>
          <a:p>
            <a:r>
              <a:rPr lang="zh-CN" altLang="en-US" dirty="0"/>
              <a:t>竞态条件问题</a:t>
            </a:r>
            <a:endParaRPr lang="en-GB" dirty="0"/>
          </a:p>
        </p:txBody>
      </p:sp>
      <p:sp>
        <p:nvSpPr>
          <p:cNvPr id="72" name="Shape 72"/>
          <p:cNvSpPr txBox="1">
            <a:spLocks noGrp="1"/>
          </p:cNvSpPr>
          <p:nvPr>
            <p:ph type="body" idx="1"/>
          </p:nvPr>
        </p:nvSpPr>
        <p:spPr>
          <a:xfrm>
            <a:off x="311700" y="1547600"/>
            <a:ext cx="8520600" cy="1053600"/>
          </a:xfrm>
          <a:prstGeom prst="rect">
            <a:avLst/>
          </a:prstGeom>
        </p:spPr>
        <p:txBody>
          <a:bodyPr vert="horz" wrap="square" lIns="91425" tIns="91425" rIns="91425" bIns="91425" rtlCol="0" anchor="t" anchorCtr="0">
            <a:noAutofit/>
          </a:bodyPr>
          <a:lstStyle/>
          <a:p>
            <a:pPr marL="0" indent="0">
              <a:lnSpc>
                <a:spcPct val="120000"/>
              </a:lnSpc>
              <a:buNone/>
            </a:pPr>
            <a:r>
              <a:rPr lang="zh-CN" altLang="en-US" dirty="0"/>
              <a:t>当两个并发执行线程访问共享资源时，会存在一种根据线程或进程的时序无意中产生不同结果的方式。</a:t>
            </a:r>
          </a:p>
        </p:txBody>
      </p:sp>
      <p:pic>
        <p:nvPicPr>
          <p:cNvPr id="73" name="Shape 73"/>
          <p:cNvPicPr preferRelativeResize="0"/>
          <p:nvPr/>
        </p:nvPicPr>
        <p:blipFill>
          <a:blip r:embed="rId3">
            <a:alphaModFix/>
          </a:blip>
          <a:stretch>
            <a:fillRect/>
          </a:stretch>
        </p:blipFill>
        <p:spPr>
          <a:xfrm>
            <a:off x="387975" y="2915512"/>
            <a:ext cx="5694325" cy="2825990"/>
          </a:xfrm>
          <a:prstGeom prst="rect">
            <a:avLst/>
          </a:prstGeom>
          <a:noFill/>
          <a:ln>
            <a:noFill/>
          </a:ln>
        </p:spPr>
      </p:pic>
      <p:cxnSp>
        <p:nvCxnSpPr>
          <p:cNvPr id="74" name="Shape 74"/>
          <p:cNvCxnSpPr/>
          <p:nvPr/>
        </p:nvCxnSpPr>
        <p:spPr>
          <a:xfrm flipH="1">
            <a:off x="3418275" y="3011263"/>
            <a:ext cx="2460000" cy="31800"/>
          </a:xfrm>
          <a:prstGeom prst="straightConnector1">
            <a:avLst/>
          </a:prstGeom>
          <a:noFill/>
          <a:ln w="9525" cap="flat" cmpd="sng">
            <a:solidFill>
              <a:srgbClr val="FF0000"/>
            </a:solidFill>
            <a:prstDash val="solid"/>
            <a:round/>
            <a:headEnd type="none" w="lg" len="lg"/>
            <a:tailEnd type="triangle" w="lg" len="lg"/>
          </a:ln>
        </p:spPr>
      </p:cxnSp>
      <p:sp>
        <p:nvSpPr>
          <p:cNvPr id="75" name="Shape 75"/>
          <p:cNvSpPr txBox="1"/>
          <p:nvPr/>
        </p:nvSpPr>
        <p:spPr>
          <a:xfrm>
            <a:off x="6020409" y="2601200"/>
            <a:ext cx="2888165" cy="1368896"/>
          </a:xfrm>
          <a:prstGeom prst="rect">
            <a:avLst/>
          </a:prstGeom>
          <a:noFill/>
          <a:ln>
            <a:noFill/>
          </a:ln>
        </p:spPr>
        <p:txBody>
          <a:bodyPr wrap="square" lIns="91425" tIns="91425" rIns="91425" bIns="91425" anchor="t" anchorCtr="0">
            <a:noAutofit/>
          </a:bodyPr>
          <a:lstStyle/>
          <a:p>
            <a:pPr>
              <a:lnSpc>
                <a:spcPct val="120000"/>
              </a:lnSpc>
            </a:pPr>
            <a:r>
              <a:rPr lang="zh-CN" altLang="en-US" dirty="0"/>
              <a:t>竞态条件可能发生在两个同时的</a:t>
            </a:r>
            <a:r>
              <a:rPr lang="en-US" altLang="zh-CN" dirty="0"/>
              <a:t>withdraw</a:t>
            </a:r>
            <a:r>
              <a:rPr lang="zh-CN" altLang="en-US" dirty="0"/>
              <a:t>请求时。</a:t>
            </a:r>
            <a:endParaRPr lang="en-GB" dirty="0"/>
          </a:p>
        </p:txBody>
      </p:sp>
      <p:sp>
        <p:nvSpPr>
          <p:cNvPr id="3" name="灯片编号占位符 2">
            <a:extLst>
              <a:ext uri="{FF2B5EF4-FFF2-40B4-BE49-F238E27FC236}">
                <a16:creationId xmlns:a16="http://schemas.microsoft.com/office/drawing/2014/main" id="{96984E2F-94A1-4682-B747-019AB303A445}"/>
              </a:ext>
            </a:extLst>
          </p:cNvPr>
          <p:cNvSpPr>
            <a:spLocks noGrp="1"/>
          </p:cNvSpPr>
          <p:nvPr>
            <p:ph type="sldNum" idx="12"/>
          </p:nvPr>
        </p:nvSpPr>
        <p:spPr/>
        <p:txBody>
          <a:bodyPr/>
          <a:lstStyle/>
          <a:p>
            <a:fld id="{00000000-1234-1234-1234-123412341234}" type="slidenum">
              <a:rPr lang="en-GB" smtClean="0"/>
              <a:pPr/>
              <a:t>3</a:t>
            </a:fld>
            <a:endParaRPr lang="en-GB"/>
          </a:p>
        </p:txBody>
      </p:sp>
    </p:spTree>
    <p:extLst>
      <p:ext uri="{BB962C8B-B14F-4D97-AF65-F5344CB8AC3E}">
        <p14:creationId xmlns:p14="http://schemas.microsoft.com/office/powerpoint/2010/main" val="10466685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Shape 199"/>
          <p:cNvSpPr txBox="1">
            <a:spLocks noGrp="1"/>
          </p:cNvSpPr>
          <p:nvPr>
            <p:ph type="title"/>
          </p:nvPr>
        </p:nvSpPr>
        <p:spPr>
          <a:xfrm>
            <a:off x="399624" y="1000138"/>
            <a:ext cx="8520600" cy="572700"/>
          </a:xfrm>
          <a:prstGeom prst="rect">
            <a:avLst/>
          </a:prstGeom>
        </p:spPr>
        <p:txBody>
          <a:bodyPr vert="horz" wrap="square" lIns="91425" tIns="91425" rIns="91425" bIns="91425" rtlCol="0" anchor="t" anchorCtr="0">
            <a:noAutofit/>
          </a:bodyPr>
          <a:lstStyle/>
          <a:p>
            <a:r>
              <a:rPr lang="zh-CN" altLang="en-US" dirty="0"/>
              <a:t>运行</a:t>
            </a:r>
            <a:endParaRPr lang="en-GB" dirty="0"/>
          </a:p>
        </p:txBody>
      </p:sp>
      <p:pic>
        <p:nvPicPr>
          <p:cNvPr id="201" name="Shape 201"/>
          <p:cNvPicPr preferRelativeResize="0"/>
          <p:nvPr/>
        </p:nvPicPr>
        <p:blipFill>
          <a:blip r:embed="rId3">
            <a:alphaModFix/>
          </a:blip>
          <a:stretch>
            <a:fillRect/>
          </a:stretch>
        </p:blipFill>
        <p:spPr>
          <a:xfrm>
            <a:off x="399624" y="2072077"/>
            <a:ext cx="4394349" cy="1524900"/>
          </a:xfrm>
          <a:prstGeom prst="rect">
            <a:avLst/>
          </a:prstGeom>
          <a:noFill/>
          <a:ln>
            <a:noFill/>
          </a:ln>
        </p:spPr>
      </p:pic>
      <p:pic>
        <p:nvPicPr>
          <p:cNvPr id="202" name="Shape 202"/>
          <p:cNvPicPr preferRelativeResize="0"/>
          <p:nvPr/>
        </p:nvPicPr>
        <p:blipFill>
          <a:blip r:embed="rId4">
            <a:alphaModFix/>
          </a:blip>
          <a:stretch>
            <a:fillRect/>
          </a:stretch>
        </p:blipFill>
        <p:spPr>
          <a:xfrm>
            <a:off x="446371" y="3774678"/>
            <a:ext cx="5130125" cy="943721"/>
          </a:xfrm>
          <a:prstGeom prst="rect">
            <a:avLst/>
          </a:prstGeom>
          <a:noFill/>
          <a:ln>
            <a:noFill/>
          </a:ln>
        </p:spPr>
      </p:pic>
      <p:sp>
        <p:nvSpPr>
          <p:cNvPr id="203" name="Shape 203"/>
          <p:cNvSpPr txBox="1">
            <a:spLocks noGrp="1"/>
          </p:cNvSpPr>
          <p:nvPr>
            <p:ph type="body" idx="1"/>
          </p:nvPr>
        </p:nvSpPr>
        <p:spPr>
          <a:xfrm>
            <a:off x="5490374" y="3774677"/>
            <a:ext cx="3429849" cy="887700"/>
          </a:xfrm>
          <a:prstGeom prst="rect">
            <a:avLst/>
          </a:prstGeom>
        </p:spPr>
        <p:txBody>
          <a:bodyPr vert="horz" wrap="square" lIns="91425" tIns="91425" rIns="91425" bIns="91425" rtlCol="0" anchor="t" anchorCtr="0">
            <a:noAutofit/>
          </a:bodyPr>
          <a:lstStyle/>
          <a:p>
            <a:pPr marL="457200" indent="-342900">
              <a:buClr>
                <a:srgbClr val="000000"/>
              </a:buClr>
              <a:buBlip>
                <a:blip r:embed="rId5"/>
              </a:buBlip>
            </a:pPr>
            <a:r>
              <a:rPr lang="zh-CN" altLang="en-US" sz="2200" dirty="0">
                <a:solidFill>
                  <a:srgbClr val="000000"/>
                </a:solidFill>
              </a:rPr>
              <a:t>在</a:t>
            </a:r>
            <a:r>
              <a:rPr lang="en-US" altLang="zh-CN" sz="2200" dirty="0">
                <a:solidFill>
                  <a:srgbClr val="000000"/>
                </a:solidFill>
              </a:rPr>
              <a:t>/</a:t>
            </a:r>
            <a:r>
              <a:rPr lang="en-US" altLang="zh-CN" sz="2200" dirty="0" err="1">
                <a:solidFill>
                  <a:srgbClr val="000000"/>
                </a:solidFill>
              </a:rPr>
              <a:t>etc</a:t>
            </a:r>
            <a:r>
              <a:rPr lang="en-US" altLang="zh-CN" sz="2200" dirty="0">
                <a:solidFill>
                  <a:srgbClr val="000000"/>
                </a:solidFill>
              </a:rPr>
              <a:t>/</a:t>
            </a:r>
            <a:r>
              <a:rPr lang="en-US" altLang="zh-CN" sz="2200" dirty="0" err="1">
                <a:solidFill>
                  <a:srgbClr val="000000"/>
                </a:solidFill>
              </a:rPr>
              <a:t>passwd</a:t>
            </a:r>
            <a:r>
              <a:rPr lang="zh-CN" altLang="en-US" sz="2200" dirty="0">
                <a:solidFill>
                  <a:srgbClr val="000000"/>
                </a:solidFill>
              </a:rPr>
              <a:t>中添加了一个条目</a:t>
            </a:r>
            <a:endParaRPr lang="en-GB" sz="2200" dirty="0">
              <a:solidFill>
                <a:srgbClr val="000000"/>
              </a:solidFill>
            </a:endParaRPr>
          </a:p>
          <a:p>
            <a:pPr marL="0" indent="0">
              <a:buNone/>
            </a:pPr>
            <a:endParaRPr sz="2200" dirty="0"/>
          </a:p>
        </p:txBody>
      </p:sp>
      <p:pic>
        <p:nvPicPr>
          <p:cNvPr id="204" name="Shape 204"/>
          <p:cNvPicPr preferRelativeResize="0"/>
          <p:nvPr/>
        </p:nvPicPr>
        <p:blipFill>
          <a:blip r:embed="rId6">
            <a:alphaModFix/>
          </a:blip>
          <a:stretch>
            <a:fillRect/>
          </a:stretch>
        </p:blipFill>
        <p:spPr>
          <a:xfrm>
            <a:off x="446370" y="4847387"/>
            <a:ext cx="3656416" cy="943725"/>
          </a:xfrm>
          <a:prstGeom prst="rect">
            <a:avLst/>
          </a:prstGeom>
          <a:noFill/>
          <a:ln>
            <a:noFill/>
          </a:ln>
        </p:spPr>
      </p:pic>
      <p:sp>
        <p:nvSpPr>
          <p:cNvPr id="9" name="Shape 203"/>
          <p:cNvSpPr txBox="1">
            <a:spLocks/>
          </p:cNvSpPr>
          <p:nvPr/>
        </p:nvSpPr>
        <p:spPr>
          <a:xfrm>
            <a:off x="4102786" y="4892035"/>
            <a:ext cx="4110130" cy="854426"/>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1600"/>
              </a:spcAft>
              <a:buClr>
                <a:schemeClr val="dk2"/>
              </a:buClr>
              <a:buSzPts val="1800"/>
              <a:buChar char="●"/>
              <a:defRPr sz="1800" b="0" i="0" u="none" strike="noStrike" cap="none">
                <a:solidFill>
                  <a:schemeClr val="dk2"/>
                </a:solidFill>
                <a:latin typeface="Arial"/>
                <a:ea typeface="Arial"/>
                <a:cs typeface="Arial"/>
                <a:sym typeface="Arial"/>
              </a:defRPr>
            </a:lvl1pPr>
            <a:lvl2pPr marR="0" lvl="1" algn="l" rtl="0">
              <a:lnSpc>
                <a:spcPct val="115000"/>
              </a:lnSpc>
              <a:spcBef>
                <a:spcPts val="0"/>
              </a:spcBef>
              <a:spcAft>
                <a:spcPts val="1600"/>
              </a:spcAft>
              <a:buClr>
                <a:schemeClr val="dk2"/>
              </a:buClr>
              <a:buSzPts val="1400"/>
              <a:buChar char="○"/>
              <a:defRPr sz="1400" b="0" i="0" u="none" strike="noStrike" cap="none">
                <a:solidFill>
                  <a:schemeClr val="dk2"/>
                </a:solidFill>
                <a:latin typeface="Arial"/>
                <a:ea typeface="Arial"/>
                <a:cs typeface="Arial"/>
                <a:sym typeface="Arial"/>
              </a:defRPr>
            </a:lvl2pPr>
            <a:lvl3pPr marR="0" lvl="2" algn="l" rtl="0">
              <a:lnSpc>
                <a:spcPct val="115000"/>
              </a:lnSpc>
              <a:spcBef>
                <a:spcPts val="0"/>
              </a:spcBef>
              <a:spcAft>
                <a:spcPts val="1600"/>
              </a:spcAft>
              <a:buClr>
                <a:schemeClr val="dk2"/>
              </a:buClr>
              <a:buSzPts val="1400"/>
              <a:buChar char="■"/>
              <a:defRPr sz="1400" b="0" i="0" u="none" strike="noStrike" cap="none">
                <a:solidFill>
                  <a:schemeClr val="dk2"/>
                </a:solidFill>
                <a:latin typeface="Arial"/>
                <a:ea typeface="Arial"/>
                <a:cs typeface="Arial"/>
                <a:sym typeface="Arial"/>
              </a:defRPr>
            </a:lvl3pPr>
            <a:lvl4pPr marR="0" lvl="3" algn="l" rtl="0">
              <a:lnSpc>
                <a:spcPct val="115000"/>
              </a:lnSpc>
              <a:spcBef>
                <a:spcPts val="0"/>
              </a:spcBef>
              <a:spcAft>
                <a:spcPts val="1600"/>
              </a:spcAft>
              <a:buClr>
                <a:schemeClr val="dk2"/>
              </a:buClr>
              <a:buSzPts val="1400"/>
              <a:buChar char="●"/>
              <a:defRPr sz="1400" b="0" i="0" u="none" strike="noStrike" cap="none">
                <a:solidFill>
                  <a:schemeClr val="dk2"/>
                </a:solidFill>
                <a:latin typeface="Arial"/>
                <a:ea typeface="Arial"/>
                <a:cs typeface="Arial"/>
                <a:sym typeface="Arial"/>
              </a:defRPr>
            </a:lvl4pPr>
            <a:lvl5pPr marR="0" lvl="4" algn="l" rtl="0">
              <a:lnSpc>
                <a:spcPct val="115000"/>
              </a:lnSpc>
              <a:spcBef>
                <a:spcPts val="0"/>
              </a:spcBef>
              <a:spcAft>
                <a:spcPts val="1600"/>
              </a:spcAft>
              <a:buClr>
                <a:schemeClr val="dk2"/>
              </a:buClr>
              <a:buSzPts val="1400"/>
              <a:buChar char="○"/>
              <a:defRPr sz="1400" b="0" i="0" u="none" strike="noStrike" cap="none">
                <a:solidFill>
                  <a:schemeClr val="dk2"/>
                </a:solidFill>
                <a:latin typeface="Arial"/>
                <a:ea typeface="Arial"/>
                <a:cs typeface="Arial"/>
                <a:sym typeface="Arial"/>
              </a:defRPr>
            </a:lvl5pPr>
            <a:lvl6pPr marR="0" lvl="5" algn="l" rtl="0">
              <a:lnSpc>
                <a:spcPct val="115000"/>
              </a:lnSpc>
              <a:spcBef>
                <a:spcPts val="0"/>
              </a:spcBef>
              <a:spcAft>
                <a:spcPts val="1600"/>
              </a:spcAft>
              <a:buClr>
                <a:schemeClr val="dk2"/>
              </a:buClr>
              <a:buSzPts val="1400"/>
              <a:buChar char="■"/>
              <a:defRPr sz="1400" b="0" i="0" u="none" strike="noStrike" cap="none">
                <a:solidFill>
                  <a:schemeClr val="dk2"/>
                </a:solidFill>
                <a:latin typeface="Arial"/>
                <a:ea typeface="Arial"/>
                <a:cs typeface="Arial"/>
                <a:sym typeface="Arial"/>
              </a:defRPr>
            </a:lvl6pPr>
            <a:lvl7pPr marR="0" lvl="6" algn="l" rtl="0">
              <a:lnSpc>
                <a:spcPct val="115000"/>
              </a:lnSpc>
              <a:spcBef>
                <a:spcPts val="0"/>
              </a:spcBef>
              <a:spcAft>
                <a:spcPts val="1600"/>
              </a:spcAft>
              <a:buClr>
                <a:schemeClr val="dk2"/>
              </a:buClr>
              <a:buSzPts val="1400"/>
              <a:buChar char="●"/>
              <a:defRPr sz="1400" b="0" i="0" u="none" strike="noStrike" cap="none">
                <a:solidFill>
                  <a:schemeClr val="dk2"/>
                </a:solidFill>
                <a:latin typeface="Arial"/>
                <a:ea typeface="Arial"/>
                <a:cs typeface="Arial"/>
                <a:sym typeface="Arial"/>
              </a:defRPr>
            </a:lvl7pPr>
            <a:lvl8pPr marR="0" lvl="7" algn="l" rtl="0">
              <a:lnSpc>
                <a:spcPct val="115000"/>
              </a:lnSpc>
              <a:spcBef>
                <a:spcPts val="0"/>
              </a:spcBef>
              <a:spcAft>
                <a:spcPts val="1600"/>
              </a:spcAft>
              <a:buClr>
                <a:schemeClr val="dk2"/>
              </a:buClr>
              <a:buSzPts val="1400"/>
              <a:buChar char="○"/>
              <a:defRPr sz="1400" b="0" i="0" u="none" strike="noStrike" cap="none">
                <a:solidFill>
                  <a:schemeClr val="dk2"/>
                </a:solidFill>
                <a:latin typeface="Arial"/>
                <a:ea typeface="Arial"/>
                <a:cs typeface="Arial"/>
                <a:sym typeface="Arial"/>
              </a:defRPr>
            </a:lvl8pPr>
            <a:lvl9pPr marR="0" lvl="8" algn="l" rtl="0">
              <a:lnSpc>
                <a:spcPct val="115000"/>
              </a:lnSpc>
              <a:spcBef>
                <a:spcPts val="0"/>
              </a:spcBef>
              <a:spcAft>
                <a:spcPts val="1600"/>
              </a:spcAft>
              <a:buClr>
                <a:schemeClr val="dk2"/>
              </a:buClr>
              <a:buSzPts val="1400"/>
              <a:buChar char="■"/>
              <a:defRPr sz="1400" b="0" i="0" u="none" strike="noStrike" cap="none">
                <a:solidFill>
                  <a:schemeClr val="dk2"/>
                </a:solidFill>
                <a:latin typeface="Arial"/>
                <a:ea typeface="Arial"/>
                <a:cs typeface="Arial"/>
                <a:sym typeface="Arial"/>
              </a:defRPr>
            </a:lvl9pPr>
          </a:lstStyle>
          <a:p>
            <a:pPr marL="457200" indent="-342900">
              <a:buClr>
                <a:srgbClr val="000000"/>
              </a:buClr>
              <a:buBlip>
                <a:blip r:embed="rId5"/>
              </a:buBlip>
            </a:pPr>
            <a:r>
              <a:rPr lang="zh-CN" altLang="en-US" dirty="0">
                <a:solidFill>
                  <a:srgbClr val="000000"/>
                </a:solidFill>
              </a:rPr>
              <a:t>我们使用创建的用户登录，获得</a:t>
            </a:r>
            <a:r>
              <a:rPr lang="en-US" altLang="zh-CN" dirty="0">
                <a:solidFill>
                  <a:srgbClr val="000000"/>
                </a:solidFill>
              </a:rPr>
              <a:t>root</a:t>
            </a:r>
            <a:r>
              <a:rPr lang="zh-CN" altLang="en-US" dirty="0">
                <a:solidFill>
                  <a:srgbClr val="000000"/>
                </a:solidFill>
              </a:rPr>
              <a:t> </a:t>
            </a:r>
            <a:r>
              <a:rPr lang="en-US" altLang="zh-CN" dirty="0">
                <a:solidFill>
                  <a:srgbClr val="000000"/>
                </a:solidFill>
              </a:rPr>
              <a:t>shell</a:t>
            </a:r>
            <a:endParaRPr lang="en-GB" dirty="0">
              <a:solidFill>
                <a:srgbClr val="000000"/>
              </a:solidFill>
            </a:endParaRPr>
          </a:p>
          <a:p>
            <a:pPr marL="457200" indent="-342900">
              <a:buClr>
                <a:srgbClr val="000000"/>
              </a:buClr>
              <a:buBlip>
                <a:blip r:embed="rId5"/>
              </a:buBlip>
            </a:pPr>
            <a:endParaRPr lang="en-GB" dirty="0">
              <a:solidFill>
                <a:srgbClr val="000000"/>
              </a:solidFill>
            </a:endParaRPr>
          </a:p>
          <a:p>
            <a:pPr marL="457200" indent="-342900">
              <a:buClr>
                <a:srgbClr val="000000"/>
              </a:buClr>
              <a:buBlip>
                <a:blip r:embed="rId5"/>
              </a:buBlip>
            </a:pPr>
            <a:endParaRPr lang="en-US" dirty="0">
              <a:solidFill>
                <a:srgbClr val="000000"/>
              </a:solidFill>
            </a:endParaRPr>
          </a:p>
          <a:p>
            <a:pPr>
              <a:buFontTx/>
              <a:buNone/>
            </a:pPr>
            <a:endParaRPr lang="en-US" dirty="0"/>
          </a:p>
        </p:txBody>
      </p:sp>
      <p:sp>
        <p:nvSpPr>
          <p:cNvPr id="10" name="Shape 203"/>
          <p:cNvSpPr txBox="1">
            <a:spLocks/>
          </p:cNvSpPr>
          <p:nvPr/>
        </p:nvSpPr>
        <p:spPr>
          <a:xfrm>
            <a:off x="4716824" y="2139208"/>
            <a:ext cx="3961184" cy="107543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1600"/>
              </a:spcAft>
              <a:buClr>
                <a:schemeClr val="dk2"/>
              </a:buClr>
              <a:buSzPts val="1800"/>
              <a:buChar char="●"/>
              <a:defRPr sz="1800" b="0" i="0" u="none" strike="noStrike" cap="none">
                <a:solidFill>
                  <a:schemeClr val="dk2"/>
                </a:solidFill>
                <a:latin typeface="Arial"/>
                <a:ea typeface="Arial"/>
                <a:cs typeface="Arial"/>
                <a:sym typeface="Arial"/>
              </a:defRPr>
            </a:lvl1pPr>
            <a:lvl2pPr marR="0" lvl="1" algn="l" rtl="0">
              <a:lnSpc>
                <a:spcPct val="115000"/>
              </a:lnSpc>
              <a:spcBef>
                <a:spcPts val="0"/>
              </a:spcBef>
              <a:spcAft>
                <a:spcPts val="1600"/>
              </a:spcAft>
              <a:buClr>
                <a:schemeClr val="dk2"/>
              </a:buClr>
              <a:buSzPts val="1400"/>
              <a:buChar char="○"/>
              <a:defRPr sz="1400" b="0" i="0" u="none" strike="noStrike" cap="none">
                <a:solidFill>
                  <a:schemeClr val="dk2"/>
                </a:solidFill>
                <a:latin typeface="Arial"/>
                <a:ea typeface="Arial"/>
                <a:cs typeface="Arial"/>
                <a:sym typeface="Arial"/>
              </a:defRPr>
            </a:lvl2pPr>
            <a:lvl3pPr marR="0" lvl="2" algn="l" rtl="0">
              <a:lnSpc>
                <a:spcPct val="115000"/>
              </a:lnSpc>
              <a:spcBef>
                <a:spcPts val="0"/>
              </a:spcBef>
              <a:spcAft>
                <a:spcPts val="1600"/>
              </a:spcAft>
              <a:buClr>
                <a:schemeClr val="dk2"/>
              </a:buClr>
              <a:buSzPts val="1400"/>
              <a:buChar char="■"/>
              <a:defRPr sz="1400" b="0" i="0" u="none" strike="noStrike" cap="none">
                <a:solidFill>
                  <a:schemeClr val="dk2"/>
                </a:solidFill>
                <a:latin typeface="Arial"/>
                <a:ea typeface="Arial"/>
                <a:cs typeface="Arial"/>
                <a:sym typeface="Arial"/>
              </a:defRPr>
            </a:lvl3pPr>
            <a:lvl4pPr marR="0" lvl="3" algn="l" rtl="0">
              <a:lnSpc>
                <a:spcPct val="115000"/>
              </a:lnSpc>
              <a:spcBef>
                <a:spcPts val="0"/>
              </a:spcBef>
              <a:spcAft>
                <a:spcPts val="1600"/>
              </a:spcAft>
              <a:buClr>
                <a:schemeClr val="dk2"/>
              </a:buClr>
              <a:buSzPts val="1400"/>
              <a:buChar char="●"/>
              <a:defRPr sz="1400" b="0" i="0" u="none" strike="noStrike" cap="none">
                <a:solidFill>
                  <a:schemeClr val="dk2"/>
                </a:solidFill>
                <a:latin typeface="Arial"/>
                <a:ea typeface="Arial"/>
                <a:cs typeface="Arial"/>
                <a:sym typeface="Arial"/>
              </a:defRPr>
            </a:lvl4pPr>
            <a:lvl5pPr marR="0" lvl="4" algn="l" rtl="0">
              <a:lnSpc>
                <a:spcPct val="115000"/>
              </a:lnSpc>
              <a:spcBef>
                <a:spcPts val="0"/>
              </a:spcBef>
              <a:spcAft>
                <a:spcPts val="1600"/>
              </a:spcAft>
              <a:buClr>
                <a:schemeClr val="dk2"/>
              </a:buClr>
              <a:buSzPts val="1400"/>
              <a:buChar char="○"/>
              <a:defRPr sz="1400" b="0" i="0" u="none" strike="noStrike" cap="none">
                <a:solidFill>
                  <a:schemeClr val="dk2"/>
                </a:solidFill>
                <a:latin typeface="Arial"/>
                <a:ea typeface="Arial"/>
                <a:cs typeface="Arial"/>
                <a:sym typeface="Arial"/>
              </a:defRPr>
            </a:lvl5pPr>
            <a:lvl6pPr marR="0" lvl="5" algn="l" rtl="0">
              <a:lnSpc>
                <a:spcPct val="115000"/>
              </a:lnSpc>
              <a:spcBef>
                <a:spcPts val="0"/>
              </a:spcBef>
              <a:spcAft>
                <a:spcPts val="1600"/>
              </a:spcAft>
              <a:buClr>
                <a:schemeClr val="dk2"/>
              </a:buClr>
              <a:buSzPts val="1400"/>
              <a:buChar char="■"/>
              <a:defRPr sz="1400" b="0" i="0" u="none" strike="noStrike" cap="none">
                <a:solidFill>
                  <a:schemeClr val="dk2"/>
                </a:solidFill>
                <a:latin typeface="Arial"/>
                <a:ea typeface="Arial"/>
                <a:cs typeface="Arial"/>
                <a:sym typeface="Arial"/>
              </a:defRPr>
            </a:lvl6pPr>
            <a:lvl7pPr marR="0" lvl="6" algn="l" rtl="0">
              <a:lnSpc>
                <a:spcPct val="115000"/>
              </a:lnSpc>
              <a:spcBef>
                <a:spcPts val="0"/>
              </a:spcBef>
              <a:spcAft>
                <a:spcPts val="1600"/>
              </a:spcAft>
              <a:buClr>
                <a:schemeClr val="dk2"/>
              </a:buClr>
              <a:buSzPts val="1400"/>
              <a:buChar char="●"/>
              <a:defRPr sz="1400" b="0" i="0" u="none" strike="noStrike" cap="none">
                <a:solidFill>
                  <a:schemeClr val="dk2"/>
                </a:solidFill>
                <a:latin typeface="Arial"/>
                <a:ea typeface="Arial"/>
                <a:cs typeface="Arial"/>
                <a:sym typeface="Arial"/>
              </a:defRPr>
            </a:lvl7pPr>
            <a:lvl8pPr marR="0" lvl="7" algn="l" rtl="0">
              <a:lnSpc>
                <a:spcPct val="115000"/>
              </a:lnSpc>
              <a:spcBef>
                <a:spcPts val="0"/>
              </a:spcBef>
              <a:spcAft>
                <a:spcPts val="1600"/>
              </a:spcAft>
              <a:buClr>
                <a:schemeClr val="dk2"/>
              </a:buClr>
              <a:buSzPts val="1400"/>
              <a:buChar char="○"/>
              <a:defRPr sz="1400" b="0" i="0" u="none" strike="noStrike" cap="none">
                <a:solidFill>
                  <a:schemeClr val="dk2"/>
                </a:solidFill>
                <a:latin typeface="Arial"/>
                <a:ea typeface="Arial"/>
                <a:cs typeface="Arial"/>
                <a:sym typeface="Arial"/>
              </a:defRPr>
            </a:lvl8pPr>
            <a:lvl9pPr marR="0" lvl="8" algn="l" rtl="0">
              <a:lnSpc>
                <a:spcPct val="115000"/>
              </a:lnSpc>
              <a:spcBef>
                <a:spcPts val="0"/>
              </a:spcBef>
              <a:spcAft>
                <a:spcPts val="1600"/>
              </a:spcAft>
              <a:buClr>
                <a:schemeClr val="dk2"/>
              </a:buClr>
              <a:buSzPts val="1400"/>
              <a:buChar char="■"/>
              <a:defRPr sz="1400" b="0" i="0" u="none" strike="noStrike" cap="none">
                <a:solidFill>
                  <a:schemeClr val="dk2"/>
                </a:solidFill>
                <a:latin typeface="Arial"/>
                <a:ea typeface="Arial"/>
                <a:cs typeface="Arial"/>
                <a:sym typeface="Arial"/>
              </a:defRPr>
            </a:lvl9pPr>
          </a:lstStyle>
          <a:p>
            <a:pPr marL="457200" indent="-342900">
              <a:buClr>
                <a:srgbClr val="000000"/>
              </a:buClr>
              <a:buBlip>
                <a:blip r:embed="rId5"/>
              </a:buBlip>
            </a:pPr>
            <a:r>
              <a:rPr lang="zh-CN" altLang="en-US" sz="2200" dirty="0">
                <a:solidFill>
                  <a:srgbClr val="000000"/>
                </a:solidFill>
              </a:rPr>
              <a:t>运行攻击程序和脆弱程序，以启动</a:t>
            </a:r>
            <a:r>
              <a:rPr lang="en-US" altLang="zh-CN" sz="2200" dirty="0">
                <a:solidFill>
                  <a:srgbClr val="000000"/>
                </a:solidFill>
              </a:rPr>
              <a:t>race</a:t>
            </a:r>
            <a:endParaRPr lang="en-US" sz="2200" dirty="0">
              <a:solidFill>
                <a:srgbClr val="000000"/>
              </a:solidFill>
            </a:endParaRPr>
          </a:p>
          <a:p>
            <a:pPr>
              <a:buFontTx/>
              <a:buNone/>
            </a:pPr>
            <a:endParaRPr lang="en-US" sz="2200" dirty="0"/>
          </a:p>
        </p:txBody>
      </p:sp>
      <p:sp>
        <p:nvSpPr>
          <p:cNvPr id="3" name="灯片编号占位符 2">
            <a:extLst>
              <a:ext uri="{FF2B5EF4-FFF2-40B4-BE49-F238E27FC236}">
                <a16:creationId xmlns:a16="http://schemas.microsoft.com/office/drawing/2014/main" id="{89569E9A-48EC-4137-BD1F-5F78B947D149}"/>
              </a:ext>
            </a:extLst>
          </p:cNvPr>
          <p:cNvSpPr>
            <a:spLocks noGrp="1"/>
          </p:cNvSpPr>
          <p:nvPr>
            <p:ph type="sldNum" idx="12"/>
          </p:nvPr>
        </p:nvSpPr>
        <p:spPr/>
        <p:txBody>
          <a:bodyPr/>
          <a:lstStyle/>
          <a:p>
            <a:fld id="{00000000-1234-1234-1234-123412341234}" type="slidenum">
              <a:rPr lang="en-GB" smtClean="0"/>
              <a:pPr/>
              <a:t>30</a:t>
            </a:fld>
            <a:endParaRPr lang="en-GB"/>
          </a:p>
        </p:txBody>
      </p:sp>
    </p:spTree>
    <p:extLst>
      <p:ext uri="{BB962C8B-B14F-4D97-AF65-F5344CB8AC3E}">
        <p14:creationId xmlns:p14="http://schemas.microsoft.com/office/powerpoint/2010/main" val="20550182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Shape 130"/>
          <p:cNvSpPr txBox="1">
            <a:spLocks noGrp="1"/>
          </p:cNvSpPr>
          <p:nvPr>
            <p:ph type="title"/>
          </p:nvPr>
        </p:nvSpPr>
        <p:spPr>
          <a:xfrm>
            <a:off x="311650" y="757440"/>
            <a:ext cx="8520600" cy="572700"/>
          </a:xfrm>
          <a:prstGeom prst="rect">
            <a:avLst/>
          </a:prstGeom>
        </p:spPr>
        <p:txBody>
          <a:bodyPr vert="horz" wrap="square" lIns="91425" tIns="91425" rIns="91425" bIns="91425" rtlCol="0" anchor="t" anchorCtr="0">
            <a:noAutofit/>
          </a:bodyPr>
          <a:lstStyle/>
          <a:p>
            <a:r>
              <a:rPr lang="en-US" altLang="zh-CN" dirty="0"/>
              <a:t>TOCTTOU</a:t>
            </a:r>
            <a:r>
              <a:rPr lang="zh-CN" altLang="en-US" dirty="0"/>
              <a:t>举例</a:t>
            </a:r>
            <a:endParaRPr lang="en-GB" dirty="0"/>
          </a:p>
        </p:txBody>
      </p:sp>
      <p:sp>
        <p:nvSpPr>
          <p:cNvPr id="131" name="Shape 131"/>
          <p:cNvSpPr txBox="1">
            <a:spLocks noGrp="1"/>
          </p:cNvSpPr>
          <p:nvPr>
            <p:ph type="body" idx="1"/>
          </p:nvPr>
        </p:nvSpPr>
        <p:spPr>
          <a:xfrm>
            <a:off x="6131001" y="1407750"/>
            <a:ext cx="2890157" cy="4042500"/>
          </a:xfrm>
          <a:prstGeom prst="rect">
            <a:avLst/>
          </a:prstGeom>
        </p:spPr>
        <p:txBody>
          <a:bodyPr vert="horz" wrap="square" lIns="91425" tIns="91425" rIns="91425" bIns="91425" rtlCol="0" anchor="t" anchorCtr="0">
            <a:noAutofit/>
          </a:bodyPr>
          <a:lstStyle/>
          <a:p>
            <a:pPr marL="0" indent="0">
              <a:lnSpc>
                <a:spcPct val="125000"/>
              </a:lnSpc>
              <a:buNone/>
            </a:pPr>
            <a:r>
              <a:rPr lang="zh-CN" altLang="en-US" sz="2400" dirty="0">
                <a:solidFill>
                  <a:srgbClr val="000000"/>
                </a:solidFill>
              </a:rPr>
              <a:t>以</a:t>
            </a:r>
            <a:r>
              <a:rPr lang="en-US" altLang="zh-CN" sz="2400" dirty="0">
                <a:solidFill>
                  <a:srgbClr val="000000"/>
                </a:solidFill>
              </a:rPr>
              <a:t>root</a:t>
            </a:r>
            <a:r>
              <a:rPr lang="zh-CN" altLang="en-US" sz="2400" dirty="0">
                <a:solidFill>
                  <a:srgbClr val="000000"/>
                </a:solidFill>
              </a:rPr>
              <a:t>特权运行的</a:t>
            </a:r>
            <a:r>
              <a:rPr lang="en-GB" sz="2400" dirty="0">
                <a:solidFill>
                  <a:srgbClr val="000000"/>
                </a:solidFill>
              </a:rPr>
              <a:t>Set-UID</a:t>
            </a:r>
            <a:r>
              <a:rPr lang="zh-CN" altLang="en-US" sz="2400" dirty="0">
                <a:solidFill>
                  <a:srgbClr val="000000"/>
                </a:solidFill>
              </a:rPr>
              <a:t>程序</a:t>
            </a:r>
            <a:endParaRPr lang="en-GB" sz="2400" dirty="0">
              <a:solidFill>
                <a:srgbClr val="000000"/>
              </a:solidFill>
            </a:endParaRPr>
          </a:p>
          <a:p>
            <a:pPr marL="457200" indent="-342900">
              <a:lnSpc>
                <a:spcPct val="125000"/>
              </a:lnSpc>
              <a:buClr>
                <a:srgbClr val="000000"/>
              </a:buClr>
              <a:buAutoNum type="arabicPeriod"/>
            </a:pPr>
            <a:r>
              <a:rPr lang="zh-CN" altLang="en-US" sz="2200" dirty="0">
                <a:solidFill>
                  <a:srgbClr val="000000"/>
                </a:solidFill>
              </a:rPr>
              <a:t>检查文件</a:t>
            </a:r>
            <a:r>
              <a:rPr lang="en-GB" sz="2200" dirty="0">
                <a:solidFill>
                  <a:srgbClr val="000000"/>
                </a:solidFill>
              </a:rPr>
              <a:t> “/</a:t>
            </a:r>
            <a:r>
              <a:rPr lang="en-GB" sz="2200" dirty="0" err="1">
                <a:solidFill>
                  <a:srgbClr val="000000"/>
                </a:solidFill>
              </a:rPr>
              <a:t>tmp</a:t>
            </a:r>
            <a:r>
              <a:rPr lang="en-GB" sz="2200" dirty="0">
                <a:solidFill>
                  <a:srgbClr val="000000"/>
                </a:solidFill>
              </a:rPr>
              <a:t>/X”</a:t>
            </a:r>
            <a:r>
              <a:rPr lang="zh-CN" altLang="en-US" sz="2200" dirty="0">
                <a:solidFill>
                  <a:srgbClr val="000000"/>
                </a:solidFill>
              </a:rPr>
              <a:t>是否存在</a:t>
            </a:r>
            <a:endParaRPr lang="en-GB" sz="2200" dirty="0">
              <a:solidFill>
                <a:srgbClr val="000000"/>
              </a:solidFill>
            </a:endParaRPr>
          </a:p>
          <a:p>
            <a:pPr marL="457200" indent="-342900">
              <a:lnSpc>
                <a:spcPct val="125000"/>
              </a:lnSpc>
              <a:buClr>
                <a:srgbClr val="000000"/>
              </a:buClr>
              <a:buAutoNum type="arabicPeriod"/>
            </a:pPr>
            <a:r>
              <a:rPr lang="zh-CN" altLang="en-US" sz="2200" dirty="0">
                <a:solidFill>
                  <a:srgbClr val="000000"/>
                </a:solidFill>
              </a:rPr>
              <a:t>如果不存在</a:t>
            </a:r>
            <a:r>
              <a:rPr lang="en-GB" sz="2200" dirty="0">
                <a:solidFill>
                  <a:srgbClr val="000000"/>
                </a:solidFill>
              </a:rPr>
              <a:t>, </a:t>
            </a:r>
            <a:r>
              <a:rPr lang="zh-CN" altLang="en-US" sz="2200" dirty="0">
                <a:solidFill>
                  <a:srgbClr val="000000"/>
                </a:solidFill>
              </a:rPr>
              <a:t>则调用</a:t>
            </a:r>
            <a:r>
              <a:rPr lang="en-GB" sz="2200" dirty="0">
                <a:solidFill>
                  <a:srgbClr val="000000"/>
                </a:solidFill>
              </a:rPr>
              <a:t>open() </a:t>
            </a:r>
            <a:r>
              <a:rPr lang="zh-CN" altLang="en-US" sz="2200" dirty="0">
                <a:solidFill>
                  <a:srgbClr val="000000"/>
                </a:solidFill>
              </a:rPr>
              <a:t>系统调用，并使用提供的文件名创建新文件</a:t>
            </a:r>
            <a:endParaRPr lang="en-GB" sz="2200" dirty="0">
              <a:solidFill>
                <a:srgbClr val="000000"/>
              </a:solidFill>
            </a:endParaRPr>
          </a:p>
        </p:txBody>
      </p:sp>
      <p:pic>
        <p:nvPicPr>
          <p:cNvPr id="132" name="Shape 132"/>
          <p:cNvPicPr preferRelativeResize="0"/>
          <p:nvPr/>
        </p:nvPicPr>
        <p:blipFill>
          <a:blip r:embed="rId3">
            <a:alphaModFix/>
          </a:blip>
          <a:stretch>
            <a:fillRect/>
          </a:stretch>
        </p:blipFill>
        <p:spPr>
          <a:xfrm>
            <a:off x="311701" y="1753051"/>
            <a:ext cx="5697501" cy="1880000"/>
          </a:xfrm>
          <a:prstGeom prst="rect">
            <a:avLst/>
          </a:prstGeom>
          <a:noFill/>
          <a:ln>
            <a:noFill/>
          </a:ln>
        </p:spPr>
      </p:pic>
      <p:sp>
        <p:nvSpPr>
          <p:cNvPr id="133" name="Shape 133"/>
          <p:cNvSpPr txBox="1"/>
          <p:nvPr/>
        </p:nvSpPr>
        <p:spPr>
          <a:xfrm>
            <a:off x="311602" y="3855709"/>
            <a:ext cx="5697600" cy="2079000"/>
          </a:xfrm>
          <a:prstGeom prst="rect">
            <a:avLst/>
          </a:prstGeom>
          <a:noFill/>
          <a:ln>
            <a:noFill/>
          </a:ln>
        </p:spPr>
        <p:txBody>
          <a:bodyPr wrap="square" lIns="91425" tIns="91425" rIns="91425" bIns="91425" anchor="t" anchorCtr="0">
            <a:noAutofit/>
          </a:bodyPr>
          <a:lstStyle/>
          <a:p>
            <a:pPr marL="342900" indent="-342900">
              <a:lnSpc>
                <a:spcPct val="125000"/>
              </a:lnSpc>
              <a:buAutoNum type="arabicPeriod" startAt="3"/>
            </a:pPr>
            <a:r>
              <a:rPr lang="zh-CN" altLang="en-US" sz="2200" dirty="0"/>
              <a:t>检查和使用（打开文件）之间有一个窗口</a:t>
            </a:r>
            <a:endParaRPr lang="en-US" altLang="zh-CN" sz="2200" dirty="0"/>
          </a:p>
          <a:p>
            <a:pPr marL="342900" indent="-342900">
              <a:lnSpc>
                <a:spcPct val="125000"/>
              </a:lnSpc>
              <a:buAutoNum type="arabicPeriod" startAt="3"/>
            </a:pPr>
            <a:r>
              <a:rPr lang="zh-CN" altLang="en-US" sz="2200" dirty="0"/>
              <a:t>如果文件已经存在，</a:t>
            </a:r>
            <a:r>
              <a:rPr lang="en-US" altLang="zh-CN" sz="2200" dirty="0"/>
              <a:t>open()</a:t>
            </a:r>
            <a:r>
              <a:rPr lang="zh-CN" altLang="en-US" sz="2200" dirty="0"/>
              <a:t>系统调用将不会失败，它会打开文件进行写入</a:t>
            </a:r>
            <a:endParaRPr lang="en-US" altLang="zh-CN" sz="2200" dirty="0"/>
          </a:p>
          <a:p>
            <a:pPr marL="342900" indent="-342900">
              <a:lnSpc>
                <a:spcPct val="125000"/>
              </a:lnSpc>
              <a:buFontTx/>
              <a:buAutoNum type="arabicPeriod" startAt="3"/>
            </a:pPr>
            <a:r>
              <a:rPr lang="zh-CN" altLang="en-US" sz="2200" dirty="0"/>
              <a:t>因此，我们可使用这个在</a:t>
            </a:r>
            <a:r>
              <a:rPr lang="zh-CN" altLang="en-US" sz="2200" dirty="0">
                <a:solidFill>
                  <a:srgbClr val="FF0000"/>
                </a:solidFill>
              </a:rPr>
              <a:t>检查</a:t>
            </a:r>
            <a:r>
              <a:rPr lang="zh-CN" altLang="en-US" sz="2200" dirty="0"/>
              <a:t>和</a:t>
            </a:r>
            <a:r>
              <a:rPr lang="zh-CN" altLang="en-US" sz="2200" dirty="0">
                <a:solidFill>
                  <a:srgbClr val="FF0000"/>
                </a:solidFill>
              </a:rPr>
              <a:t>使用</a:t>
            </a:r>
            <a:r>
              <a:rPr lang="zh-CN" altLang="en-US" sz="2200" dirty="0"/>
              <a:t>之间的窗口，并将该文件指向现有文件“</a:t>
            </a:r>
            <a:r>
              <a:rPr lang="en-US" altLang="zh-CN" sz="2200" dirty="0"/>
              <a:t>/</a:t>
            </a:r>
            <a:r>
              <a:rPr lang="en-US" altLang="zh-CN" sz="2200" dirty="0" err="1"/>
              <a:t>etc</a:t>
            </a:r>
            <a:r>
              <a:rPr lang="en-US" altLang="zh-CN" sz="2200" dirty="0"/>
              <a:t>/</a:t>
            </a:r>
            <a:r>
              <a:rPr lang="en-US" altLang="zh-CN" sz="2200" dirty="0" err="1"/>
              <a:t>passwd</a:t>
            </a:r>
            <a:r>
              <a:rPr lang="en-US" altLang="zh-CN" sz="2200" dirty="0"/>
              <a:t>”</a:t>
            </a:r>
            <a:r>
              <a:rPr lang="zh-CN" altLang="en-US" sz="2200" dirty="0"/>
              <a:t>并最终写入该文件</a:t>
            </a:r>
          </a:p>
        </p:txBody>
      </p:sp>
      <p:sp>
        <p:nvSpPr>
          <p:cNvPr id="3" name="灯片编号占位符 2">
            <a:extLst>
              <a:ext uri="{FF2B5EF4-FFF2-40B4-BE49-F238E27FC236}">
                <a16:creationId xmlns:a16="http://schemas.microsoft.com/office/drawing/2014/main" id="{04841925-E41F-47DC-ABC4-0344B7ECCB35}"/>
              </a:ext>
            </a:extLst>
          </p:cNvPr>
          <p:cNvSpPr>
            <a:spLocks noGrp="1"/>
          </p:cNvSpPr>
          <p:nvPr>
            <p:ph type="sldNum" idx="12"/>
          </p:nvPr>
        </p:nvSpPr>
        <p:spPr/>
        <p:txBody>
          <a:bodyPr/>
          <a:lstStyle/>
          <a:p>
            <a:fld id="{00000000-1234-1234-1234-123412341234}" type="slidenum">
              <a:rPr lang="en-GB" smtClean="0"/>
              <a:pPr/>
              <a:t>31</a:t>
            </a:fld>
            <a:endParaRPr lang="en-GB"/>
          </a:p>
        </p:txBody>
      </p:sp>
      <p:sp>
        <p:nvSpPr>
          <p:cNvPr id="7" name="文本框 6">
            <a:extLst>
              <a:ext uri="{FF2B5EF4-FFF2-40B4-BE49-F238E27FC236}">
                <a16:creationId xmlns:a16="http://schemas.microsoft.com/office/drawing/2014/main" id="{CC22A584-16BE-4FC0-9B96-C03CB021531B}"/>
              </a:ext>
            </a:extLst>
          </p:cNvPr>
          <p:cNvSpPr txBox="1"/>
          <p:nvPr/>
        </p:nvSpPr>
        <p:spPr>
          <a:xfrm>
            <a:off x="1539689" y="2930558"/>
            <a:ext cx="611840" cy="202607"/>
          </a:xfrm>
          <a:prstGeom prst="rect">
            <a:avLst/>
          </a:prstGeom>
          <a:noFill/>
          <a:ln w="28575">
            <a:solidFill>
              <a:srgbClr val="FF0000"/>
            </a:solidFill>
          </a:ln>
        </p:spPr>
        <p:txBody>
          <a:bodyPr wrap="square" rtlCol="0">
            <a:spAutoFit/>
          </a:bodyPr>
          <a:lstStyle/>
          <a:p>
            <a:endParaRPr lang="zh-CN" altLang="en-US" dirty="0"/>
          </a:p>
        </p:txBody>
      </p:sp>
      <p:sp>
        <p:nvSpPr>
          <p:cNvPr id="8" name="文本框 7">
            <a:extLst>
              <a:ext uri="{FF2B5EF4-FFF2-40B4-BE49-F238E27FC236}">
                <a16:creationId xmlns:a16="http://schemas.microsoft.com/office/drawing/2014/main" id="{2D6C44B1-F990-401B-BAA9-89BFCFE72245}"/>
              </a:ext>
            </a:extLst>
          </p:cNvPr>
          <p:cNvSpPr txBox="1"/>
          <p:nvPr/>
        </p:nvSpPr>
        <p:spPr>
          <a:xfrm>
            <a:off x="4067737" y="1989264"/>
            <a:ext cx="618563" cy="202607"/>
          </a:xfrm>
          <a:prstGeom prst="rect">
            <a:avLst/>
          </a:prstGeom>
          <a:noFill/>
          <a:ln w="28575">
            <a:solidFill>
              <a:srgbClr val="FF0000"/>
            </a:solidFill>
          </a:ln>
        </p:spPr>
        <p:txBody>
          <a:bodyPr wrap="square" rtlCol="0">
            <a:spAutoFit/>
          </a:bodyPr>
          <a:lstStyle/>
          <a:p>
            <a:endParaRPr lang="zh-CN" altLang="en-US" dirty="0"/>
          </a:p>
        </p:txBody>
      </p:sp>
    </p:spTree>
    <p:extLst>
      <p:ext uri="{BB962C8B-B14F-4D97-AF65-F5344CB8AC3E}">
        <p14:creationId xmlns:p14="http://schemas.microsoft.com/office/powerpoint/2010/main" val="442168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 grpId="0"/>
      <p:bldP spid="7" grpId="0" animBg="1"/>
      <p:bldP spid="8"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Rectangle 2"/>
          <p:cNvSpPr>
            <a:spLocks noGrp="1" noChangeArrowheads="1"/>
          </p:cNvSpPr>
          <p:nvPr>
            <p:ph type="title"/>
          </p:nvPr>
        </p:nvSpPr>
        <p:spPr>
          <a:xfrm>
            <a:off x="279400" y="541610"/>
            <a:ext cx="8585200" cy="914400"/>
          </a:xfrm>
        </p:spPr>
        <p:txBody>
          <a:bodyPr>
            <a:noAutofit/>
          </a:bodyPr>
          <a:lstStyle/>
          <a:p>
            <a:r>
              <a:rPr lang="en-US" altLang="zh-CN" sz="3600" dirty="0"/>
              <a:t>TOCTTOU</a:t>
            </a:r>
            <a:r>
              <a:rPr lang="zh-CN" altLang="en-US" sz="3600" dirty="0"/>
              <a:t>举例</a:t>
            </a:r>
            <a:br>
              <a:rPr lang="en-US" altLang="zh-CN" sz="3600" dirty="0"/>
            </a:br>
            <a:r>
              <a:rPr lang="en-US" altLang="zh-CN" sz="3600" dirty="0"/>
              <a:t>---</a:t>
            </a:r>
            <a:r>
              <a:rPr lang="zh-CN" altLang="en-US" sz="3600" dirty="0"/>
              <a:t>规避系统检查</a:t>
            </a:r>
            <a:endParaRPr lang="en-US" sz="3600" dirty="0"/>
          </a:p>
        </p:txBody>
      </p:sp>
      <p:sp>
        <p:nvSpPr>
          <p:cNvPr id="27652" name="AutoShape 3"/>
          <p:cNvSpPr>
            <a:spLocks noChangeAspect="1" noChangeArrowheads="1" noTextEdit="1"/>
          </p:cNvSpPr>
          <p:nvPr/>
        </p:nvSpPr>
        <p:spPr bwMode="auto">
          <a:xfrm>
            <a:off x="6737350" y="3022600"/>
            <a:ext cx="1954213" cy="2819400"/>
          </a:xfrm>
          <a:prstGeom prst="rect">
            <a:avLst/>
          </a:prstGeom>
          <a:noFill/>
          <a:ln w="9525">
            <a:noFill/>
            <a:miter lim="800000"/>
            <a:headEnd/>
            <a:tailEnd/>
          </a:ln>
        </p:spPr>
        <p:txBody>
          <a:bodyPr>
            <a:prstTxWarp prst="textNoShape">
              <a:avLst/>
            </a:prstTxWarp>
          </a:bodyPr>
          <a:lstStyle/>
          <a:p>
            <a:endParaRPr lang="en-US"/>
          </a:p>
        </p:txBody>
      </p:sp>
      <p:sp>
        <p:nvSpPr>
          <p:cNvPr id="27653" name="Rectangle 4"/>
          <p:cNvSpPr>
            <a:spLocks noGrp="1" noChangeArrowheads="1"/>
          </p:cNvSpPr>
          <p:nvPr>
            <p:ph type="body" idx="1"/>
          </p:nvPr>
        </p:nvSpPr>
        <p:spPr>
          <a:xfrm>
            <a:off x="350837" y="1713185"/>
            <a:ext cx="8534400" cy="5039821"/>
          </a:xfrm>
        </p:spPr>
        <p:txBody>
          <a:bodyPr>
            <a:normAutofit/>
          </a:bodyPr>
          <a:lstStyle/>
          <a:p>
            <a:pPr>
              <a:lnSpc>
                <a:spcPct val="125000"/>
              </a:lnSpc>
            </a:pPr>
            <a:r>
              <a:rPr lang="en-US" altLang="zh-CN" sz="2400" dirty="0"/>
              <a:t>TOCTTOU</a:t>
            </a:r>
            <a:r>
              <a:rPr lang="zh-CN" altLang="en-US" sz="2400" dirty="0"/>
              <a:t>和竞争条件可以通过共享状态来避免系统检查</a:t>
            </a:r>
            <a:endParaRPr lang="en-US" sz="2400" dirty="0">
              <a:solidFill>
                <a:srgbClr val="FF0000"/>
              </a:solidFill>
            </a:endParaRPr>
          </a:p>
          <a:p>
            <a:pPr>
              <a:lnSpc>
                <a:spcPct val="125000"/>
              </a:lnSpc>
            </a:pPr>
            <a:r>
              <a:rPr lang="zh-CN" altLang="en-US" sz="2400" dirty="0"/>
              <a:t>举例</a:t>
            </a:r>
            <a:r>
              <a:rPr lang="en-US" sz="2400" dirty="0"/>
              <a:t>:</a:t>
            </a:r>
            <a:r>
              <a:rPr lang="zh-CN" altLang="en-US" sz="2400" dirty="0"/>
              <a:t>当两个</a:t>
            </a:r>
            <a:r>
              <a:rPr lang="en-US" altLang="zh-CN" sz="2400" dirty="0"/>
              <a:t>Linux</a:t>
            </a:r>
            <a:r>
              <a:rPr lang="zh-CN" altLang="en-US" sz="2400" dirty="0"/>
              <a:t>线程共享文件系统信息时，它们共享它们的根目录和当前工作目录</a:t>
            </a:r>
            <a:endParaRPr lang="en-US" sz="2400" dirty="0"/>
          </a:p>
          <a:p>
            <a:pPr lvl="1">
              <a:lnSpc>
                <a:spcPct val="125000"/>
              </a:lnSpc>
            </a:pPr>
            <a:r>
              <a:rPr lang="zh-CN" altLang="en-US" sz="2000" dirty="0"/>
              <a:t>线程</a:t>
            </a:r>
            <a:r>
              <a:rPr lang="en-US" altLang="zh-CN" sz="2000" dirty="0"/>
              <a:t>A</a:t>
            </a:r>
            <a:r>
              <a:rPr lang="zh-CN" altLang="en-US" sz="2000" dirty="0"/>
              <a:t>的当前工作目录为</a:t>
            </a:r>
            <a:r>
              <a:rPr lang="en-US" sz="2000" dirty="0">
                <a:solidFill>
                  <a:schemeClr val="folHlink"/>
                </a:solidFill>
              </a:rPr>
              <a:t>/</a:t>
            </a:r>
            <a:r>
              <a:rPr lang="en-US" sz="2000" dirty="0" err="1">
                <a:solidFill>
                  <a:schemeClr val="folHlink"/>
                </a:solidFill>
              </a:rPr>
              <a:t>tmp</a:t>
            </a:r>
            <a:endParaRPr lang="en-US" sz="2000" dirty="0">
              <a:solidFill>
                <a:schemeClr val="folHlink"/>
              </a:solidFill>
            </a:endParaRPr>
          </a:p>
          <a:p>
            <a:pPr lvl="1">
              <a:lnSpc>
                <a:spcPct val="125000"/>
              </a:lnSpc>
            </a:pPr>
            <a:r>
              <a:rPr lang="zh-CN" altLang="en-US" sz="2000" dirty="0"/>
              <a:t>线程</a:t>
            </a:r>
            <a:r>
              <a:rPr lang="en-US" sz="2000" dirty="0"/>
              <a:t>A </a:t>
            </a:r>
            <a:r>
              <a:rPr lang="zh-CN" altLang="en-US" sz="2000" dirty="0"/>
              <a:t>调用</a:t>
            </a:r>
            <a:r>
              <a:rPr lang="en-US" sz="2000" dirty="0"/>
              <a:t> </a:t>
            </a:r>
            <a:r>
              <a:rPr lang="en-US" sz="2000" dirty="0">
                <a:solidFill>
                  <a:schemeClr val="folHlink"/>
                </a:solidFill>
              </a:rPr>
              <a:t>open(“shadow”)</a:t>
            </a:r>
            <a:r>
              <a:rPr lang="en-US" sz="2000" dirty="0"/>
              <a:t>; B </a:t>
            </a:r>
            <a:r>
              <a:rPr lang="zh-CN" altLang="en-US" sz="2000" dirty="0"/>
              <a:t>调用</a:t>
            </a:r>
            <a:r>
              <a:rPr lang="en-US" sz="2000" dirty="0"/>
              <a:t> </a:t>
            </a:r>
            <a:r>
              <a:rPr lang="en-US" sz="2000" dirty="0" err="1">
                <a:solidFill>
                  <a:schemeClr val="folHlink"/>
                </a:solidFill>
              </a:rPr>
              <a:t>chdir</a:t>
            </a:r>
            <a:r>
              <a:rPr lang="en-US" sz="2000" dirty="0">
                <a:solidFill>
                  <a:schemeClr val="folHlink"/>
                </a:solidFill>
              </a:rPr>
              <a:t>(“/</a:t>
            </a:r>
            <a:r>
              <a:rPr lang="en-US" sz="2000" dirty="0" err="1">
                <a:solidFill>
                  <a:schemeClr val="folHlink"/>
                </a:solidFill>
              </a:rPr>
              <a:t>etc</a:t>
            </a:r>
            <a:r>
              <a:rPr lang="en-US" sz="2000" dirty="0">
                <a:solidFill>
                  <a:schemeClr val="folHlink"/>
                </a:solidFill>
              </a:rPr>
              <a:t>”)</a:t>
            </a:r>
          </a:p>
          <a:p>
            <a:pPr lvl="2">
              <a:lnSpc>
                <a:spcPct val="125000"/>
              </a:lnSpc>
            </a:pPr>
            <a:r>
              <a:rPr lang="zh-CN" altLang="en-US" sz="1800" dirty="0"/>
              <a:t>两者看起来都无害</a:t>
            </a:r>
            <a:r>
              <a:rPr lang="en-US" altLang="zh-CN" sz="1800" dirty="0"/>
              <a:t>;</a:t>
            </a:r>
            <a:r>
              <a:rPr lang="zh-CN" altLang="en-US" sz="1800" dirty="0"/>
              <a:t>系统监视器允许这两种调用</a:t>
            </a:r>
            <a:endParaRPr lang="en-US" sz="1800" dirty="0"/>
          </a:p>
          <a:p>
            <a:pPr lvl="1">
              <a:lnSpc>
                <a:spcPct val="125000"/>
              </a:lnSpc>
            </a:pPr>
            <a:r>
              <a:rPr lang="en-US" sz="2000" dirty="0">
                <a:solidFill>
                  <a:schemeClr val="folHlink"/>
                </a:solidFill>
              </a:rPr>
              <a:t>open(“shadow”)</a:t>
            </a:r>
            <a:r>
              <a:rPr lang="en-US" sz="2000" dirty="0"/>
              <a:t> </a:t>
            </a:r>
            <a:r>
              <a:rPr lang="zh-CN" altLang="en-US" sz="2000" dirty="0"/>
              <a:t>运行</a:t>
            </a:r>
            <a:r>
              <a:rPr lang="en-US" sz="2000" dirty="0">
                <a:solidFill>
                  <a:schemeClr val="folHlink"/>
                </a:solidFill>
              </a:rPr>
              <a:t>/</a:t>
            </a:r>
            <a:r>
              <a:rPr lang="en-US" sz="2000" dirty="0" err="1">
                <a:solidFill>
                  <a:schemeClr val="folHlink"/>
                </a:solidFill>
              </a:rPr>
              <a:t>etc</a:t>
            </a:r>
            <a:r>
              <a:rPr lang="en-US" sz="2000" dirty="0"/>
              <a:t> </a:t>
            </a:r>
            <a:r>
              <a:rPr lang="zh-CN" altLang="en-US" sz="2000" dirty="0"/>
              <a:t>作为工作目录</a:t>
            </a:r>
            <a:endParaRPr lang="en-US" sz="2000" dirty="0"/>
          </a:p>
          <a:p>
            <a:pPr lvl="2">
              <a:lnSpc>
                <a:spcPct val="125000"/>
              </a:lnSpc>
            </a:pPr>
            <a:r>
              <a:rPr lang="en-US" altLang="zh-CN" sz="1800" dirty="0">
                <a:solidFill>
                  <a:srgbClr val="FF0000"/>
                </a:solidFill>
              </a:rPr>
              <a:t>A</a:t>
            </a:r>
            <a:r>
              <a:rPr lang="zh-CN" altLang="en-US" sz="1800" dirty="0">
                <a:solidFill>
                  <a:srgbClr val="FF0000"/>
                </a:solidFill>
              </a:rPr>
              <a:t>打开</a:t>
            </a:r>
            <a:r>
              <a:rPr lang="en-US" sz="1800" dirty="0">
                <a:solidFill>
                  <a:srgbClr val="FF0000"/>
                </a:solidFill>
              </a:rPr>
              <a:t>“/</a:t>
            </a:r>
            <a:r>
              <a:rPr lang="en-US" sz="1800" dirty="0" err="1">
                <a:solidFill>
                  <a:srgbClr val="FF0000"/>
                </a:solidFill>
              </a:rPr>
              <a:t>etc</a:t>
            </a:r>
            <a:r>
              <a:rPr lang="en-US" sz="1800" dirty="0">
                <a:solidFill>
                  <a:srgbClr val="FF0000"/>
                </a:solidFill>
              </a:rPr>
              <a:t>/shadow”</a:t>
            </a:r>
            <a:r>
              <a:rPr lang="zh-CN" altLang="en-US" sz="1800" dirty="0">
                <a:solidFill>
                  <a:srgbClr val="FF0000"/>
                </a:solidFill>
              </a:rPr>
              <a:t>并规避系统检查</a:t>
            </a:r>
            <a:r>
              <a:rPr lang="en-US" sz="1800" dirty="0">
                <a:solidFill>
                  <a:srgbClr val="FF0000"/>
                </a:solidFill>
              </a:rPr>
              <a:t>!</a:t>
            </a:r>
          </a:p>
        </p:txBody>
      </p:sp>
      <p:sp>
        <p:nvSpPr>
          <p:cNvPr id="3" name="灯片编号占位符 2">
            <a:extLst>
              <a:ext uri="{FF2B5EF4-FFF2-40B4-BE49-F238E27FC236}">
                <a16:creationId xmlns:a16="http://schemas.microsoft.com/office/drawing/2014/main" id="{86412866-976A-4940-B7A7-1E604A28D0F2}"/>
              </a:ext>
            </a:extLst>
          </p:cNvPr>
          <p:cNvSpPr>
            <a:spLocks noGrp="1"/>
          </p:cNvSpPr>
          <p:nvPr>
            <p:ph type="sldNum" sz="quarter" idx="12"/>
          </p:nvPr>
        </p:nvSpPr>
        <p:spPr/>
        <p:txBody>
          <a:bodyPr/>
          <a:lstStyle/>
          <a:p>
            <a:fld id="{338037BC-B682-3544-96CF-7DD01678259C}" type="slidenum">
              <a:rPr lang="en-US" smtClean="0"/>
              <a:t>32</a:t>
            </a:fld>
            <a:endParaRPr lang="en-US"/>
          </a:p>
        </p:txBody>
      </p:sp>
    </p:spTree>
    <p:extLst>
      <p:ext uri="{BB962C8B-B14F-4D97-AF65-F5344CB8AC3E}">
        <p14:creationId xmlns:p14="http://schemas.microsoft.com/office/powerpoint/2010/main" val="2859384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65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765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765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765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765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765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9EB73312-6D63-4753-9087-5F0A29E89F35}"/>
              </a:ext>
            </a:extLst>
          </p:cNvPr>
          <p:cNvSpPr>
            <a:spLocks noGrp="1" noChangeArrowheads="1"/>
          </p:cNvSpPr>
          <p:nvPr>
            <p:ph type="title"/>
          </p:nvPr>
        </p:nvSpPr>
        <p:spPr>
          <a:xfrm>
            <a:off x="628650" y="365126"/>
            <a:ext cx="7886700" cy="1137853"/>
          </a:xfrm>
        </p:spPr>
        <p:txBody>
          <a:bodyPr vert="horz" lIns="91440" tIns="45720" rIns="91440" bIns="45720" rtlCol="0" anchor="ctr">
            <a:normAutofit fontScale="90000"/>
          </a:bodyPr>
          <a:lstStyle/>
          <a:p>
            <a:r>
              <a:rPr lang="en-US" altLang="zh-CN" sz="4000" dirty="0"/>
              <a:t>TOCTTOU</a:t>
            </a:r>
            <a:r>
              <a:rPr lang="zh-CN" altLang="en-US" sz="4000" dirty="0"/>
              <a:t>举例</a:t>
            </a:r>
            <a:br>
              <a:rPr lang="en-US" altLang="zh-CN" sz="4000" dirty="0"/>
            </a:br>
            <a:r>
              <a:rPr lang="en-US" altLang="zh-CN" sz="4000" dirty="0"/>
              <a:t> ---</a:t>
            </a:r>
            <a:r>
              <a:rPr lang="en-US" altLang="ko-KR" sz="4000" dirty="0" err="1"/>
              <a:t>ptrace-kmod</a:t>
            </a:r>
            <a:r>
              <a:rPr lang="en-US" altLang="ko-KR" sz="4000" dirty="0"/>
              <a:t> Attack</a:t>
            </a:r>
          </a:p>
        </p:txBody>
      </p:sp>
      <p:sp>
        <p:nvSpPr>
          <p:cNvPr id="47107" name="Rectangle 3">
            <a:extLst>
              <a:ext uri="{FF2B5EF4-FFF2-40B4-BE49-F238E27FC236}">
                <a16:creationId xmlns:a16="http://schemas.microsoft.com/office/drawing/2014/main" id="{0316BC8B-B1D0-43FD-9344-EDDBF70512C4}"/>
              </a:ext>
            </a:extLst>
          </p:cNvPr>
          <p:cNvSpPr>
            <a:spLocks noGrp="1" noChangeArrowheads="1"/>
          </p:cNvSpPr>
          <p:nvPr>
            <p:ph type="body" idx="1"/>
          </p:nvPr>
        </p:nvSpPr>
        <p:spPr>
          <a:xfrm>
            <a:off x="628650" y="1594272"/>
            <a:ext cx="8183754" cy="4846480"/>
          </a:xfrm>
        </p:spPr>
        <p:txBody>
          <a:bodyPr>
            <a:normAutofit/>
          </a:bodyPr>
          <a:lstStyle/>
          <a:p>
            <a:pPr>
              <a:lnSpc>
                <a:spcPct val="125000"/>
              </a:lnSpc>
            </a:pPr>
            <a:r>
              <a:rPr lang="en-US" altLang="zh-CN" sz="2400" dirty="0">
                <a:latin typeface="Arial" panose="020B0604020202020204" pitchFamily="34" charset="0"/>
                <a:cs typeface="Arial" panose="020B0604020202020204" pitchFamily="34" charset="0"/>
              </a:rPr>
              <a:t>Linux/BSD</a:t>
            </a:r>
            <a:r>
              <a:rPr lang="zh-CN" altLang="en-US" sz="2400" dirty="0">
                <a:latin typeface="Arial" panose="020B0604020202020204" pitchFamily="34" charset="0"/>
                <a:cs typeface="Arial" panose="020B0604020202020204" pitchFamily="34" charset="0"/>
              </a:rPr>
              <a:t>内核中的竞争状态</a:t>
            </a:r>
            <a:r>
              <a:rPr lang="en-US" altLang="ko-KR" sz="2400" dirty="0" err="1">
                <a:latin typeface="Courier New" panose="02070309020205020404" pitchFamily="49" charset="0"/>
                <a:cs typeface="Courier New" panose="02070309020205020404" pitchFamily="49" charset="0"/>
              </a:rPr>
              <a:t>ptrace</a:t>
            </a:r>
            <a:r>
              <a:rPr lang="en-US" altLang="ko-KR" sz="2400" dirty="0">
                <a:latin typeface="Courier New" panose="02070309020205020404" pitchFamily="49" charset="0"/>
                <a:cs typeface="Courier New" panose="02070309020205020404" pitchFamily="49" charset="0"/>
              </a:rPr>
              <a:t>()/</a:t>
            </a:r>
            <a:r>
              <a:rPr lang="en-US" altLang="ko-KR" sz="2400" dirty="0" err="1">
                <a:latin typeface="Courier New" panose="02070309020205020404" pitchFamily="49" charset="0"/>
                <a:cs typeface="Courier New" panose="02070309020205020404" pitchFamily="49" charset="0"/>
              </a:rPr>
              <a:t>execve</a:t>
            </a:r>
            <a:r>
              <a:rPr lang="en-US" altLang="ko-KR" sz="2400" dirty="0">
                <a:latin typeface="Courier New" panose="02070309020205020404" pitchFamily="49" charset="0"/>
                <a:cs typeface="Courier New" panose="02070309020205020404" pitchFamily="49" charset="0"/>
              </a:rPr>
              <a:t>()</a:t>
            </a:r>
          </a:p>
          <a:p>
            <a:pPr>
              <a:lnSpc>
                <a:spcPct val="125000"/>
              </a:lnSpc>
            </a:pPr>
            <a:r>
              <a:rPr lang="en-US" altLang="ko-KR" sz="2400" dirty="0" err="1">
                <a:latin typeface="Courier New" panose="02070309020205020404" pitchFamily="49" charset="0"/>
                <a:cs typeface="Courier New" panose="02070309020205020404" pitchFamily="49" charset="0"/>
              </a:rPr>
              <a:t>ptrace</a:t>
            </a:r>
            <a:r>
              <a:rPr lang="en-US" altLang="ko-KR" sz="2400" dirty="0">
                <a:latin typeface="Courier New" panose="02070309020205020404" pitchFamily="49" charset="0"/>
                <a:cs typeface="Courier New" panose="02070309020205020404" pitchFamily="49" charset="0"/>
              </a:rPr>
              <a:t>()</a:t>
            </a:r>
            <a:r>
              <a:rPr lang="en-US" altLang="ko-KR" sz="2400" dirty="0">
                <a:latin typeface="Arial" panose="020B0604020202020204" pitchFamily="34" charset="0"/>
                <a:cs typeface="Arial" panose="020B0604020202020204" pitchFamily="34" charset="0"/>
              </a:rPr>
              <a:t> </a:t>
            </a:r>
            <a:r>
              <a:rPr lang="zh-CN" altLang="en-US" sz="2400" dirty="0">
                <a:latin typeface="Arial" panose="020B0604020202020204" pitchFamily="34" charset="0"/>
                <a:cs typeface="Arial" panose="020B0604020202020204" pitchFamily="34" charset="0"/>
              </a:rPr>
              <a:t>系统调用</a:t>
            </a:r>
            <a:endParaRPr lang="en-US" altLang="ko-KR" sz="2000" dirty="0">
              <a:latin typeface="Arial" panose="020B0604020202020204" pitchFamily="34" charset="0"/>
              <a:cs typeface="Arial" panose="020B0604020202020204" pitchFamily="34" charset="0"/>
            </a:endParaRPr>
          </a:p>
          <a:p>
            <a:pPr lvl="1">
              <a:lnSpc>
                <a:spcPct val="125000"/>
              </a:lnSpc>
            </a:pPr>
            <a:r>
              <a:rPr lang="zh-CN" altLang="en-US" sz="2000" dirty="0">
                <a:latin typeface="Arial" panose="020B0604020202020204" pitchFamily="34" charset="0"/>
                <a:cs typeface="Arial" panose="020B0604020202020204" pitchFamily="34" charset="0"/>
              </a:rPr>
              <a:t>通常用于调试应用程序</a:t>
            </a:r>
            <a:r>
              <a:rPr lang="en-US" altLang="ko-KR" sz="2000" dirty="0">
                <a:latin typeface="Arial" panose="020B0604020202020204" pitchFamily="34" charset="0"/>
                <a:cs typeface="Arial" panose="020B0604020202020204" pitchFamily="34" charset="0"/>
              </a:rPr>
              <a:t>.  </a:t>
            </a:r>
            <a:r>
              <a:rPr lang="en-US" altLang="zh-CN" sz="2000" dirty="0">
                <a:latin typeface="Arial" panose="020B0604020202020204" pitchFamily="34" charset="0"/>
                <a:cs typeface="Arial" panose="020B0604020202020204" pitchFamily="34" charset="0"/>
              </a:rPr>
              <a:t>e</a:t>
            </a:r>
            <a:r>
              <a:rPr lang="en-US" altLang="ko-KR" sz="2000" dirty="0">
                <a:latin typeface="Arial" panose="020B0604020202020204" pitchFamily="34" charset="0"/>
                <a:cs typeface="Arial" panose="020B0604020202020204" pitchFamily="34" charset="0"/>
              </a:rPr>
              <a:t>.g. </a:t>
            </a:r>
            <a:r>
              <a:rPr lang="en-US" altLang="ko-KR" sz="2000" dirty="0">
                <a:solidFill>
                  <a:srgbClr val="FF0000"/>
                </a:solidFill>
                <a:latin typeface="Arial" panose="020B0604020202020204" pitchFamily="34" charset="0"/>
                <a:cs typeface="Arial" panose="020B0604020202020204" pitchFamily="34" charset="0"/>
              </a:rPr>
              <a:t>GDB</a:t>
            </a:r>
            <a:r>
              <a:rPr lang="en-US" altLang="ko-KR" sz="2000" dirty="0">
                <a:latin typeface="Arial" panose="020B0604020202020204" pitchFamily="34" charset="0"/>
                <a:cs typeface="Arial" panose="020B0604020202020204" pitchFamily="34" charset="0"/>
              </a:rPr>
              <a:t>, </a:t>
            </a:r>
            <a:r>
              <a:rPr lang="en-US" altLang="ko-KR" sz="2000" dirty="0" err="1">
                <a:solidFill>
                  <a:srgbClr val="FF0000"/>
                </a:solidFill>
                <a:latin typeface="Arial" panose="020B0604020202020204" pitchFamily="34" charset="0"/>
                <a:cs typeface="Arial" panose="020B0604020202020204" pitchFamily="34" charset="0"/>
              </a:rPr>
              <a:t>strace</a:t>
            </a:r>
            <a:endParaRPr lang="en-US" altLang="ko-KR" sz="2000" dirty="0">
              <a:solidFill>
                <a:srgbClr val="FF0000"/>
              </a:solidFill>
              <a:latin typeface="Arial" panose="020B0604020202020204" pitchFamily="34" charset="0"/>
              <a:cs typeface="Arial" panose="020B0604020202020204" pitchFamily="34" charset="0"/>
            </a:endParaRPr>
          </a:p>
          <a:p>
            <a:pPr lvl="1">
              <a:lnSpc>
                <a:spcPct val="125000"/>
              </a:lnSpc>
            </a:pPr>
            <a:r>
              <a:rPr lang="zh-CN" altLang="en-US" sz="2000" dirty="0">
                <a:latin typeface="Arial" panose="020B0604020202020204" pitchFamily="34" charset="0"/>
                <a:cs typeface="Arial" panose="020B0604020202020204" pitchFamily="34" charset="0"/>
              </a:rPr>
              <a:t>用于访问其他进程的寄存器和内存</a:t>
            </a:r>
            <a:r>
              <a:rPr lang="en-US" altLang="zh-CN" sz="2000" dirty="0">
                <a:latin typeface="Arial" panose="020B0604020202020204" pitchFamily="34" charset="0"/>
                <a:cs typeface="Arial" panose="020B0604020202020204" pitchFamily="34" charset="0"/>
              </a:rPr>
              <a:t>(</a:t>
            </a:r>
            <a:r>
              <a:rPr lang="zh-CN" altLang="en-US" sz="2000" dirty="0">
                <a:latin typeface="Arial" panose="020B0604020202020204" pitchFamily="34" charset="0"/>
                <a:cs typeface="Arial" panose="020B0604020202020204" pitchFamily="34" charset="0"/>
              </a:rPr>
              <a:t>地址空间</a:t>
            </a:r>
            <a:r>
              <a:rPr lang="en-US" altLang="zh-CN" sz="2000" dirty="0">
                <a:latin typeface="Arial" panose="020B0604020202020204" pitchFamily="34" charset="0"/>
                <a:cs typeface="Arial" panose="020B0604020202020204" pitchFamily="34" charset="0"/>
              </a:rPr>
              <a:t>)</a:t>
            </a:r>
            <a:r>
              <a:rPr lang="zh-CN" altLang="en-US" sz="2000" dirty="0">
                <a:latin typeface="Arial" panose="020B0604020202020204" pitchFamily="34" charset="0"/>
                <a:cs typeface="Arial" panose="020B0604020202020204" pitchFamily="34" charset="0"/>
              </a:rPr>
              <a:t>，例如，跟踪进程可以改变被跟踪进程的指令指针，指向攻击者的代码</a:t>
            </a:r>
            <a:endParaRPr lang="en-US" altLang="ko-KR" sz="2000" dirty="0">
              <a:latin typeface="Arial" panose="020B0604020202020204" pitchFamily="34" charset="0"/>
              <a:cs typeface="Arial" panose="020B0604020202020204" pitchFamily="34" charset="0"/>
            </a:endParaRPr>
          </a:p>
          <a:p>
            <a:pPr lvl="1">
              <a:lnSpc>
                <a:spcPct val="125000"/>
              </a:lnSpc>
            </a:pPr>
            <a:r>
              <a:rPr lang="zh-CN" altLang="en-US" sz="2000" dirty="0">
                <a:latin typeface="Arial" panose="020B0604020202020204" pitchFamily="34" charset="0"/>
                <a:cs typeface="Arial" panose="020B0604020202020204" pitchFamily="34" charset="0"/>
              </a:rPr>
              <a:t>只能附加到具有相同</a:t>
            </a:r>
            <a:r>
              <a:rPr lang="en-US" altLang="zh-CN" sz="2000" dirty="0">
                <a:latin typeface="Arial" panose="020B0604020202020204" pitchFamily="34" charset="0"/>
                <a:cs typeface="Arial" panose="020B0604020202020204" pitchFamily="34" charset="0"/>
              </a:rPr>
              <a:t>UID(</a:t>
            </a:r>
            <a:r>
              <a:rPr lang="zh-CN" altLang="en-US" sz="2000" dirty="0">
                <a:latin typeface="Arial" panose="020B0604020202020204" pitchFamily="34" charset="0"/>
                <a:cs typeface="Arial" panose="020B0604020202020204" pitchFamily="34" charset="0"/>
              </a:rPr>
              <a:t>用户</a:t>
            </a:r>
            <a:r>
              <a:rPr lang="en-US" altLang="zh-CN" sz="2000" dirty="0">
                <a:latin typeface="Arial" panose="020B0604020202020204" pitchFamily="34" charset="0"/>
                <a:cs typeface="Arial" panose="020B0604020202020204" pitchFamily="34" charset="0"/>
              </a:rPr>
              <a:t>ID)</a:t>
            </a:r>
            <a:r>
              <a:rPr lang="zh-CN" altLang="en-US" sz="2000" dirty="0">
                <a:latin typeface="Arial" panose="020B0604020202020204" pitchFamily="34" charset="0"/>
                <a:cs typeface="Arial" panose="020B0604020202020204" pitchFamily="34" charset="0"/>
              </a:rPr>
              <a:t>的进程，除非跟踪进程是根进程</a:t>
            </a:r>
            <a:endParaRPr lang="en-US" altLang="ko-KR" sz="2000" dirty="0">
              <a:latin typeface="Arial" panose="020B0604020202020204" pitchFamily="34" charset="0"/>
              <a:cs typeface="Arial" panose="020B0604020202020204" pitchFamily="34" charset="0"/>
            </a:endParaRPr>
          </a:p>
          <a:p>
            <a:pPr>
              <a:lnSpc>
                <a:spcPct val="125000"/>
              </a:lnSpc>
            </a:pPr>
            <a:r>
              <a:rPr lang="en-US" altLang="ko-KR" sz="2400" dirty="0" err="1">
                <a:latin typeface="Courier New" panose="02070309020205020404" pitchFamily="49" charset="0"/>
                <a:cs typeface="Courier New" panose="02070309020205020404" pitchFamily="49" charset="0"/>
              </a:rPr>
              <a:t>execve</a:t>
            </a:r>
            <a:r>
              <a:rPr lang="en-US" altLang="ko-KR" sz="2400" dirty="0">
                <a:latin typeface="Courier New" panose="02070309020205020404" pitchFamily="49" charset="0"/>
                <a:cs typeface="Courier New" panose="02070309020205020404" pitchFamily="49" charset="0"/>
              </a:rPr>
              <a:t>()</a:t>
            </a:r>
            <a:r>
              <a:rPr lang="en-US" altLang="ko-KR" sz="2400" dirty="0">
                <a:latin typeface="Arial" panose="020B0604020202020204" pitchFamily="34" charset="0"/>
                <a:cs typeface="Arial" panose="020B0604020202020204" pitchFamily="34" charset="0"/>
              </a:rPr>
              <a:t> </a:t>
            </a:r>
            <a:r>
              <a:rPr lang="zh-CN" altLang="en-US" sz="2400" dirty="0">
                <a:latin typeface="Arial" panose="020B0604020202020204" pitchFamily="34" charset="0"/>
                <a:cs typeface="Arial" panose="020B0604020202020204" pitchFamily="34" charset="0"/>
              </a:rPr>
              <a:t>系统调用</a:t>
            </a:r>
            <a:endParaRPr lang="en-US" altLang="ko-KR" sz="2400" dirty="0">
              <a:latin typeface="Arial" panose="020B0604020202020204" pitchFamily="34" charset="0"/>
              <a:cs typeface="Arial" panose="020B0604020202020204" pitchFamily="34" charset="0"/>
            </a:endParaRPr>
          </a:p>
          <a:p>
            <a:pPr lvl="1">
              <a:lnSpc>
                <a:spcPct val="125000"/>
              </a:lnSpc>
            </a:pPr>
            <a:r>
              <a:rPr lang="zh-CN" altLang="en-US" sz="2000" dirty="0">
                <a:latin typeface="Arial" panose="020B0604020202020204" pitchFamily="34" charset="0"/>
                <a:cs typeface="Arial" panose="020B0604020202020204" pitchFamily="34" charset="0"/>
              </a:rPr>
              <a:t>用于运行程序</a:t>
            </a:r>
            <a:endParaRPr lang="en-US" altLang="ko-KR" sz="2000" dirty="0">
              <a:latin typeface="Arial" panose="020B0604020202020204" pitchFamily="34" charset="0"/>
              <a:cs typeface="Arial" panose="020B0604020202020204" pitchFamily="34" charset="0"/>
            </a:endParaRPr>
          </a:p>
          <a:p>
            <a:pPr lvl="1">
              <a:lnSpc>
                <a:spcPct val="125000"/>
              </a:lnSpc>
            </a:pPr>
            <a:r>
              <a:rPr lang="en-US" altLang="ko-KR" sz="2000" dirty="0" err="1">
                <a:solidFill>
                  <a:srgbClr val="FF0000"/>
                </a:solidFill>
                <a:latin typeface="Arial" panose="020B0604020202020204" pitchFamily="34" charset="0"/>
                <a:cs typeface="Arial" panose="020B0604020202020204" pitchFamily="34" charset="0"/>
              </a:rPr>
              <a:t>setuid</a:t>
            </a:r>
            <a:r>
              <a:rPr lang="en-US" altLang="ko-KR" sz="2000" dirty="0">
                <a:latin typeface="Arial" panose="020B0604020202020204" pitchFamily="34" charset="0"/>
                <a:cs typeface="Arial" panose="020B0604020202020204" pitchFamily="34" charset="0"/>
              </a:rPr>
              <a:t> </a:t>
            </a:r>
            <a:r>
              <a:rPr lang="zh-CN" altLang="en-US" sz="2000" dirty="0">
                <a:latin typeface="Arial" panose="020B0604020202020204" pitchFamily="34" charset="0"/>
                <a:cs typeface="Arial" panose="020B0604020202020204" pitchFamily="34" charset="0"/>
              </a:rPr>
              <a:t>功能</a:t>
            </a:r>
            <a:r>
              <a:rPr lang="en-US" altLang="ko-KR" sz="2000" dirty="0">
                <a:latin typeface="Arial" panose="020B0604020202020204" pitchFamily="34" charset="0"/>
                <a:cs typeface="Arial" panose="020B0604020202020204" pitchFamily="34" charset="0"/>
              </a:rPr>
              <a:t> (</a:t>
            </a:r>
            <a:r>
              <a:rPr lang="zh-CN" altLang="en-US" sz="2000" dirty="0">
                <a:latin typeface="Arial" panose="020B0604020202020204" pitchFamily="34" charset="0"/>
                <a:cs typeface="Arial" panose="020B0604020202020204" pitchFamily="34" charset="0"/>
              </a:rPr>
              <a:t>将进程</a:t>
            </a:r>
            <a:r>
              <a:rPr lang="en-US" altLang="zh-CN" sz="2000" dirty="0">
                <a:latin typeface="Arial" panose="020B0604020202020204" pitchFamily="34" charset="0"/>
                <a:cs typeface="Arial" panose="020B0604020202020204" pitchFamily="34" charset="0"/>
              </a:rPr>
              <a:t>EUID</a:t>
            </a:r>
            <a:r>
              <a:rPr lang="zh-CN" altLang="en-US" sz="2000" dirty="0">
                <a:latin typeface="Arial" panose="020B0604020202020204" pitchFamily="34" charset="0"/>
                <a:cs typeface="Arial" panose="020B0604020202020204" pitchFamily="34" charset="0"/>
              </a:rPr>
              <a:t>修改为文件所有者的</a:t>
            </a:r>
            <a:r>
              <a:rPr lang="en-US" altLang="ko-KR" sz="2000" dirty="0">
                <a:latin typeface="Arial" panose="020B0604020202020204" pitchFamily="34" charset="0"/>
                <a:cs typeface="Arial" panose="020B0604020202020204" pitchFamily="34" charset="0"/>
              </a:rPr>
              <a:t>)</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7"/>
            <a:ext cx="7886700" cy="1075530"/>
          </a:xfrm>
        </p:spPr>
        <p:txBody>
          <a:bodyPr>
            <a:normAutofit fontScale="90000"/>
          </a:bodyPr>
          <a:lstStyle/>
          <a:p>
            <a:r>
              <a:rPr lang="en-US" altLang="zh-CN" sz="4000" dirty="0"/>
              <a:t>TOCTTOU</a:t>
            </a:r>
            <a:r>
              <a:rPr lang="zh-CN" altLang="en-US" sz="4000" dirty="0"/>
              <a:t>举例</a:t>
            </a:r>
            <a:br>
              <a:rPr lang="en-US" altLang="zh-CN" sz="4000" dirty="0"/>
            </a:br>
            <a:r>
              <a:rPr lang="en-US" altLang="zh-CN" sz="4000" dirty="0"/>
              <a:t> ---</a:t>
            </a:r>
            <a:r>
              <a:rPr lang="en-US" altLang="ko-KR" sz="4000" dirty="0" err="1"/>
              <a:t>ptrace-kmod</a:t>
            </a:r>
            <a:r>
              <a:rPr lang="en-US" altLang="ko-KR" sz="4000" dirty="0"/>
              <a:t> Attack</a:t>
            </a:r>
            <a:endParaRPr lang="en-US" sz="4000" dirty="0"/>
          </a:p>
        </p:txBody>
      </p:sp>
      <p:sp>
        <p:nvSpPr>
          <p:cNvPr id="3" name="Content Placeholder 2"/>
          <p:cNvSpPr>
            <a:spLocks noGrp="1"/>
          </p:cNvSpPr>
          <p:nvPr>
            <p:ph idx="1"/>
          </p:nvPr>
        </p:nvSpPr>
        <p:spPr>
          <a:xfrm>
            <a:off x="628650" y="1690688"/>
            <a:ext cx="8105775" cy="4780757"/>
          </a:xfrm>
        </p:spPr>
        <p:txBody>
          <a:bodyPr>
            <a:normAutofit/>
          </a:bodyPr>
          <a:lstStyle/>
          <a:p>
            <a:pPr>
              <a:lnSpc>
                <a:spcPct val="125000"/>
              </a:lnSpc>
            </a:pPr>
            <a:r>
              <a:rPr lang="en-US" sz="2400" dirty="0" err="1">
                <a:solidFill>
                  <a:srgbClr val="FF0000"/>
                </a:solidFill>
                <a:latin typeface="Arial" panose="020B0604020202020204" pitchFamily="34" charset="0"/>
                <a:cs typeface="Arial" panose="020B0604020202020204" pitchFamily="34" charset="0"/>
              </a:rPr>
              <a:t>execve</a:t>
            </a:r>
            <a:r>
              <a:rPr lang="en-US" sz="2400" dirty="0">
                <a:solidFill>
                  <a:srgbClr val="FF0000"/>
                </a:solidFill>
                <a:latin typeface="Arial" panose="020B0604020202020204" pitchFamily="34" charset="0"/>
                <a:cs typeface="Arial" panose="020B0604020202020204" pitchFamily="34" charset="0"/>
              </a:rPr>
              <a:t>() </a:t>
            </a:r>
            <a:r>
              <a:rPr lang="zh-CN" altLang="en-US" sz="2400" dirty="0">
                <a:solidFill>
                  <a:srgbClr val="FF0000"/>
                </a:solidFill>
                <a:latin typeface="Arial" panose="020B0604020202020204" pitchFamily="34" charset="0"/>
                <a:cs typeface="Arial" panose="020B0604020202020204" pitchFamily="34" charset="0"/>
              </a:rPr>
              <a:t>中的 竞态条件</a:t>
            </a:r>
            <a:r>
              <a:rPr lang="en-US" altLang="zh-CN" sz="2400" dirty="0">
                <a:solidFill>
                  <a:srgbClr val="FF0000"/>
                </a:solidFill>
                <a:latin typeface="Arial" panose="020B0604020202020204" pitchFamily="34" charset="0"/>
                <a:cs typeface="Arial" panose="020B0604020202020204" pitchFamily="34" charset="0"/>
              </a:rPr>
              <a:t> </a:t>
            </a:r>
            <a:endParaRPr lang="en-US" sz="2400" dirty="0">
              <a:solidFill>
                <a:srgbClr val="FF0000"/>
              </a:solidFill>
              <a:latin typeface="Arial" panose="020B0604020202020204" pitchFamily="34" charset="0"/>
              <a:cs typeface="Arial" panose="020B0604020202020204" pitchFamily="34" charset="0"/>
            </a:endParaRPr>
          </a:p>
          <a:p>
            <a:pPr lvl="1">
              <a:lnSpc>
                <a:spcPct val="125000"/>
              </a:lnSpc>
              <a:buFont typeface="Wingdings" panose="05000000000000000000" pitchFamily="2" charset="2"/>
              <a:buChar char="ü"/>
            </a:pPr>
            <a:r>
              <a:rPr lang="en-US" sz="2000" dirty="0">
                <a:latin typeface="Arial" panose="020B0604020202020204" pitchFamily="34" charset="0"/>
                <a:cs typeface="Arial" panose="020B0604020202020204" pitchFamily="34" charset="0"/>
              </a:rPr>
              <a:t>1.</a:t>
            </a:r>
            <a:r>
              <a:rPr lang="zh-CN" altLang="en-US" sz="2000" dirty="0">
                <a:latin typeface="Arial" panose="020B0604020202020204" pitchFamily="34" charset="0"/>
                <a:cs typeface="Arial" panose="020B0604020202020204" pitchFamily="34" charset="0"/>
              </a:rPr>
              <a:t>首先检查进程是否被跟踪</a:t>
            </a:r>
            <a:endParaRPr lang="en-US" sz="2000" dirty="0">
              <a:latin typeface="Arial" panose="020B0604020202020204" pitchFamily="34" charset="0"/>
              <a:cs typeface="Arial" panose="020B0604020202020204" pitchFamily="34" charset="0"/>
            </a:endParaRPr>
          </a:p>
          <a:p>
            <a:pPr lvl="1">
              <a:lnSpc>
                <a:spcPct val="125000"/>
              </a:lnSpc>
              <a:buFont typeface="Wingdings" panose="05000000000000000000" pitchFamily="2" charset="2"/>
              <a:buChar char="ü"/>
            </a:pPr>
            <a:r>
              <a:rPr lang="en-US" altLang="zh-CN" sz="2000" dirty="0">
                <a:latin typeface="Arial" panose="020B0604020202020204" pitchFamily="34" charset="0"/>
                <a:cs typeface="Arial" panose="020B0604020202020204" pitchFamily="34" charset="0"/>
              </a:rPr>
              <a:t>2. </a:t>
            </a:r>
            <a:r>
              <a:rPr lang="zh-CN" altLang="en-US" sz="2000" dirty="0">
                <a:latin typeface="Arial" panose="020B0604020202020204" pitchFamily="34" charset="0"/>
                <a:cs typeface="Arial" panose="020B0604020202020204" pitchFamily="34" charset="0"/>
              </a:rPr>
              <a:t>打开程序镜像</a:t>
            </a:r>
            <a:r>
              <a:rPr lang="en-US" altLang="zh-CN" sz="2000" dirty="0">
                <a:latin typeface="Arial" panose="020B0604020202020204" pitchFamily="34" charset="0"/>
                <a:cs typeface="Arial" panose="020B0604020202020204" pitchFamily="34" charset="0"/>
              </a:rPr>
              <a:t> (</a:t>
            </a:r>
            <a:r>
              <a:rPr lang="zh-CN" altLang="en-US" sz="2000" dirty="0">
                <a:latin typeface="Arial" panose="020B0604020202020204" pitchFamily="34" charset="0"/>
                <a:cs typeface="Arial" panose="020B0604020202020204" pitchFamily="34" charset="0"/>
              </a:rPr>
              <a:t>可能被阻塞</a:t>
            </a:r>
            <a:r>
              <a:rPr lang="en-US" altLang="zh-CN" sz="2000" dirty="0">
                <a:latin typeface="Arial" panose="020B0604020202020204" pitchFamily="34" charset="0"/>
                <a:cs typeface="Arial" panose="020B0604020202020204" pitchFamily="34" charset="0"/>
              </a:rPr>
              <a:t>)</a:t>
            </a:r>
          </a:p>
          <a:p>
            <a:pPr lvl="1">
              <a:lnSpc>
                <a:spcPct val="125000"/>
              </a:lnSpc>
              <a:buFont typeface="Wingdings" panose="05000000000000000000" pitchFamily="2" charset="2"/>
              <a:buChar char="ü"/>
            </a:pPr>
            <a:r>
              <a:rPr lang="en-US" sz="2000" dirty="0">
                <a:latin typeface="Arial" panose="020B0604020202020204" pitchFamily="34" charset="0"/>
                <a:cs typeface="Arial" panose="020B0604020202020204" pitchFamily="34" charset="0"/>
              </a:rPr>
              <a:t>3. </a:t>
            </a:r>
            <a:r>
              <a:rPr lang="zh-CN" altLang="en-US" sz="2000" dirty="0">
                <a:latin typeface="Arial" panose="020B0604020202020204" pitchFamily="34" charset="0"/>
                <a:cs typeface="Arial" panose="020B0604020202020204" pitchFamily="34" charset="0"/>
              </a:rPr>
              <a:t>分配内存 </a:t>
            </a:r>
            <a:r>
              <a:rPr lang="en-US" sz="2000" dirty="0">
                <a:latin typeface="Arial" panose="020B0604020202020204" pitchFamily="34" charset="0"/>
                <a:cs typeface="Arial" panose="020B0604020202020204" pitchFamily="34" charset="0"/>
              </a:rPr>
              <a:t>(</a:t>
            </a:r>
            <a:r>
              <a:rPr lang="zh-CN" altLang="en-US" sz="2000" dirty="0">
                <a:latin typeface="Arial" panose="020B0604020202020204" pitchFamily="34" charset="0"/>
                <a:cs typeface="Arial" panose="020B0604020202020204" pitchFamily="34" charset="0"/>
              </a:rPr>
              <a:t>可能被阻塞</a:t>
            </a:r>
            <a:r>
              <a:rPr lang="en-US" sz="2000" dirty="0">
                <a:latin typeface="Arial" panose="020B0604020202020204" pitchFamily="34" charset="0"/>
                <a:cs typeface="Arial" panose="020B0604020202020204" pitchFamily="34" charset="0"/>
              </a:rPr>
              <a:t>)</a:t>
            </a:r>
          </a:p>
          <a:p>
            <a:pPr lvl="1">
              <a:lnSpc>
                <a:spcPct val="125000"/>
              </a:lnSpc>
              <a:buFont typeface="Wingdings" panose="05000000000000000000" pitchFamily="2" charset="2"/>
              <a:buChar char="ü"/>
            </a:pPr>
            <a:r>
              <a:rPr lang="en-US" sz="2000" dirty="0">
                <a:latin typeface="Arial" panose="020B0604020202020204" pitchFamily="34" charset="0"/>
                <a:cs typeface="Arial" panose="020B0604020202020204" pitchFamily="34" charset="0"/>
              </a:rPr>
              <a:t>4.</a:t>
            </a:r>
            <a:r>
              <a:rPr lang="zh-CN" altLang="en-US" sz="2000" dirty="0">
                <a:latin typeface="Arial" panose="020B0604020202020204" pitchFamily="34" charset="0"/>
                <a:cs typeface="Arial" panose="020B0604020202020204" pitchFamily="34" charset="0"/>
              </a:rPr>
              <a:t>如果在程序文件上设置了</a:t>
            </a:r>
            <a:r>
              <a:rPr lang="en-US" altLang="zh-CN" sz="2000" dirty="0">
                <a:latin typeface="Arial" panose="020B0604020202020204" pitchFamily="34" charset="0"/>
                <a:cs typeface="Arial" panose="020B0604020202020204" pitchFamily="34" charset="0"/>
              </a:rPr>
              <a:t>SETUID</a:t>
            </a:r>
            <a:r>
              <a:rPr lang="zh-CN" altLang="en-US" sz="2000" dirty="0">
                <a:latin typeface="Arial" panose="020B0604020202020204" pitchFamily="34" charset="0"/>
                <a:cs typeface="Arial" panose="020B0604020202020204" pitchFamily="34" charset="0"/>
              </a:rPr>
              <a:t>位，则根据文件所有者的</a:t>
            </a:r>
            <a:r>
              <a:rPr lang="en-US" altLang="zh-CN" sz="2000" dirty="0">
                <a:latin typeface="Arial" panose="020B0604020202020204" pitchFamily="34" charset="0"/>
                <a:cs typeface="Arial" panose="020B0604020202020204" pitchFamily="34" charset="0"/>
              </a:rPr>
              <a:t>UID</a:t>
            </a:r>
            <a:r>
              <a:rPr lang="zh-CN" altLang="en-US" sz="2000" dirty="0">
                <a:latin typeface="Arial" panose="020B0604020202020204" pitchFamily="34" charset="0"/>
                <a:cs typeface="Arial" panose="020B0604020202020204" pitchFamily="34" charset="0"/>
              </a:rPr>
              <a:t>设置进程的</a:t>
            </a:r>
            <a:r>
              <a:rPr lang="en-US" altLang="zh-CN" sz="2000" dirty="0">
                <a:latin typeface="Arial" panose="020B0604020202020204" pitchFamily="34" charset="0"/>
                <a:cs typeface="Arial" panose="020B0604020202020204" pitchFamily="34" charset="0"/>
              </a:rPr>
              <a:t>EUID</a:t>
            </a:r>
            <a:endParaRPr lang="en-US" sz="2000" dirty="0">
              <a:latin typeface="Arial" panose="020B0604020202020204" pitchFamily="34" charset="0"/>
              <a:cs typeface="Arial" panose="020B0604020202020204" pitchFamily="34" charset="0"/>
            </a:endParaRPr>
          </a:p>
          <a:p>
            <a:pPr>
              <a:lnSpc>
                <a:spcPct val="125000"/>
              </a:lnSpc>
            </a:pPr>
            <a:r>
              <a:rPr lang="en-US" altLang="zh-CN" sz="2400" dirty="0">
                <a:latin typeface="Arial" panose="020B0604020202020204" pitchFamily="34" charset="0"/>
                <a:cs typeface="Arial" panose="020B0604020202020204" pitchFamily="34" charset="0"/>
              </a:rPr>
              <a:t>S</a:t>
            </a:r>
            <a:r>
              <a:rPr lang="en-US" sz="2400" dirty="0">
                <a:latin typeface="Arial" panose="020B0604020202020204" pitchFamily="34" charset="0"/>
                <a:cs typeface="Arial" panose="020B0604020202020204" pitchFamily="34" charset="0"/>
              </a:rPr>
              <a:t>tep 1 </a:t>
            </a:r>
            <a:r>
              <a:rPr lang="zh-CN" altLang="en-US" sz="2400" dirty="0">
                <a:latin typeface="Arial" panose="020B0604020202020204" pitchFamily="34" charset="0"/>
                <a:cs typeface="Arial" panose="020B0604020202020204" pitchFamily="34" charset="0"/>
              </a:rPr>
              <a:t>和 </a:t>
            </a:r>
            <a:r>
              <a:rPr lang="en-US" altLang="zh-CN" sz="2400" dirty="0">
                <a:latin typeface="Arial" panose="020B0604020202020204" pitchFamily="34" charset="0"/>
                <a:cs typeface="Arial" panose="020B0604020202020204" pitchFamily="34" charset="0"/>
              </a:rPr>
              <a:t>S</a:t>
            </a:r>
            <a:r>
              <a:rPr lang="en-US" sz="2400" dirty="0">
                <a:latin typeface="Arial" panose="020B0604020202020204" pitchFamily="34" charset="0"/>
                <a:cs typeface="Arial" panose="020B0604020202020204" pitchFamily="34" charset="0"/>
              </a:rPr>
              <a:t>tep 4 </a:t>
            </a:r>
            <a:r>
              <a:rPr lang="zh-CN" altLang="en-US" sz="2400" dirty="0">
                <a:latin typeface="Arial" panose="020B0604020202020204" pitchFamily="34" charset="0"/>
                <a:cs typeface="Arial" panose="020B0604020202020204" pitchFamily="34" charset="0"/>
              </a:rPr>
              <a:t>之间存在脆弱性窗口</a:t>
            </a:r>
            <a:endParaRPr lang="en-US" sz="2400" dirty="0">
              <a:latin typeface="Arial" panose="020B0604020202020204" pitchFamily="34" charset="0"/>
              <a:cs typeface="Arial" panose="020B0604020202020204" pitchFamily="34" charset="0"/>
            </a:endParaRPr>
          </a:p>
          <a:p>
            <a:pPr lvl="1">
              <a:lnSpc>
                <a:spcPct val="125000"/>
              </a:lnSpc>
            </a:pPr>
            <a:r>
              <a:rPr lang="zh-CN" altLang="en-US" sz="2000" dirty="0">
                <a:latin typeface="Arial" panose="020B0604020202020204" pitchFamily="34" charset="0"/>
                <a:cs typeface="Arial" panose="020B0604020202020204" pitchFamily="34" charset="0"/>
              </a:rPr>
              <a:t>阻塞内核操作允许其他用户进程运行</a:t>
            </a:r>
            <a:endParaRPr lang="en-US" sz="2000" dirty="0">
              <a:latin typeface="Arial" panose="020B0604020202020204" pitchFamily="34" charset="0"/>
              <a:cs typeface="Arial" panose="020B0604020202020204" pitchFamily="34" charset="0"/>
            </a:endParaRPr>
          </a:p>
          <a:p>
            <a:pPr lvl="1">
              <a:lnSpc>
                <a:spcPct val="125000"/>
              </a:lnSpc>
            </a:pPr>
            <a:r>
              <a:rPr lang="zh-CN" altLang="en-US" sz="2000" dirty="0">
                <a:latin typeface="Arial" panose="020B0604020202020204" pitchFamily="34" charset="0"/>
                <a:cs typeface="Arial" panose="020B0604020202020204" pitchFamily="34" charset="0"/>
              </a:rPr>
              <a:t>攻击者可以通过</a:t>
            </a:r>
            <a:r>
              <a:rPr lang="en-US" altLang="zh-CN" sz="2000" dirty="0" err="1">
                <a:latin typeface="Arial" panose="020B0604020202020204" pitchFamily="34" charset="0"/>
                <a:cs typeface="Arial" panose="020B0604020202020204" pitchFamily="34" charset="0"/>
              </a:rPr>
              <a:t>ptrace</a:t>
            </a:r>
            <a:r>
              <a:rPr lang="en-US" altLang="zh-CN" sz="2000" dirty="0">
                <a:latin typeface="Arial" panose="020B0604020202020204" pitchFamily="34" charset="0"/>
                <a:cs typeface="Arial" panose="020B0604020202020204" pitchFamily="34" charset="0"/>
              </a:rPr>
              <a:t>()</a:t>
            </a:r>
            <a:r>
              <a:rPr lang="zh-CN" altLang="en-US" sz="2000" dirty="0">
                <a:latin typeface="Arial" panose="020B0604020202020204" pitchFamily="34" charset="0"/>
                <a:cs typeface="Arial" panose="020B0604020202020204" pitchFamily="34" charset="0"/>
              </a:rPr>
              <a:t>抢占</a:t>
            </a:r>
            <a:endParaRPr lang="en-US" dirty="0">
              <a:solidFill>
                <a:srgbClr val="FF0000"/>
              </a:solidFill>
              <a:latin typeface="Arial" panose="020B0604020202020204" pitchFamily="34" charset="0"/>
              <a:cs typeface="Arial" panose="020B0604020202020204" pitchFamily="34" charset="0"/>
            </a:endParaRPr>
          </a:p>
        </p:txBody>
      </p:sp>
      <p:sp>
        <p:nvSpPr>
          <p:cNvPr id="6" name="灯片编号占位符 5">
            <a:extLst>
              <a:ext uri="{FF2B5EF4-FFF2-40B4-BE49-F238E27FC236}">
                <a16:creationId xmlns:a16="http://schemas.microsoft.com/office/drawing/2014/main" id="{24A1C6A5-FD4B-4C4B-9DFB-DD641F0F151D}"/>
              </a:ext>
            </a:extLst>
          </p:cNvPr>
          <p:cNvSpPr>
            <a:spLocks noGrp="1"/>
          </p:cNvSpPr>
          <p:nvPr>
            <p:ph type="sldNum" sz="quarter" idx="12"/>
          </p:nvPr>
        </p:nvSpPr>
        <p:spPr/>
        <p:txBody>
          <a:bodyPr/>
          <a:lstStyle/>
          <a:p>
            <a:fld id="{338037BC-B682-3544-96CF-7DD01678259C}" type="slidenum">
              <a:rPr lang="en-US" smtClean="0"/>
              <a:t>34</a:t>
            </a:fld>
            <a:endParaRPr lang="en-US"/>
          </a:p>
        </p:txBody>
      </p:sp>
    </p:spTree>
    <p:extLst>
      <p:ext uri="{BB962C8B-B14F-4D97-AF65-F5344CB8AC3E}">
        <p14:creationId xmlns:p14="http://schemas.microsoft.com/office/powerpoint/2010/main" val="140116599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a:extLst>
              <a:ext uri="{FF2B5EF4-FFF2-40B4-BE49-F238E27FC236}">
                <a16:creationId xmlns:a16="http://schemas.microsoft.com/office/drawing/2014/main" id="{B33C7F72-950E-453C-A7F5-464630826DDD}"/>
              </a:ext>
            </a:extLst>
          </p:cNvPr>
          <p:cNvSpPr>
            <a:spLocks noGrp="1" noChangeArrowheads="1"/>
          </p:cNvSpPr>
          <p:nvPr>
            <p:ph type="title"/>
          </p:nvPr>
        </p:nvSpPr>
        <p:spPr>
          <a:xfrm>
            <a:off x="446523" y="365126"/>
            <a:ext cx="8068827" cy="1325563"/>
          </a:xfrm>
        </p:spPr>
        <p:txBody>
          <a:bodyPr vert="horz" lIns="91440" tIns="45720" rIns="91440" bIns="45720" rtlCol="0" anchor="ctr">
            <a:noAutofit/>
          </a:bodyPr>
          <a:lstStyle/>
          <a:p>
            <a:r>
              <a:rPr lang="en-US" altLang="zh-CN" sz="3600" dirty="0"/>
              <a:t>TOCTTOU</a:t>
            </a:r>
            <a:r>
              <a:rPr lang="zh-CN" altLang="en-US" sz="3600" dirty="0"/>
              <a:t>举例</a:t>
            </a:r>
            <a:br>
              <a:rPr lang="en-US" altLang="zh-CN" sz="3600" dirty="0"/>
            </a:br>
            <a:r>
              <a:rPr lang="en-US" altLang="zh-CN" sz="3600" dirty="0"/>
              <a:t> ---</a:t>
            </a:r>
            <a:r>
              <a:rPr lang="en-US" altLang="ko-KR" sz="3600" dirty="0" err="1"/>
              <a:t>ptrace-kmod</a:t>
            </a:r>
            <a:r>
              <a:rPr lang="en-US" altLang="ko-KR" sz="3600" dirty="0"/>
              <a:t> Attack</a:t>
            </a:r>
          </a:p>
        </p:txBody>
      </p:sp>
      <p:sp>
        <p:nvSpPr>
          <p:cNvPr id="57347" name="Rectangle 3">
            <a:extLst>
              <a:ext uri="{FF2B5EF4-FFF2-40B4-BE49-F238E27FC236}">
                <a16:creationId xmlns:a16="http://schemas.microsoft.com/office/drawing/2014/main" id="{2E44F051-34E3-4815-B536-0905FDAD5185}"/>
              </a:ext>
            </a:extLst>
          </p:cNvPr>
          <p:cNvSpPr>
            <a:spLocks noGrp="1" noChangeArrowheads="1"/>
          </p:cNvSpPr>
          <p:nvPr>
            <p:ph type="body" idx="1"/>
          </p:nvPr>
        </p:nvSpPr>
        <p:spPr>
          <a:xfrm>
            <a:off x="293913" y="1732527"/>
            <a:ext cx="8665761" cy="4292420"/>
          </a:xfrm>
        </p:spPr>
        <p:txBody>
          <a:bodyPr>
            <a:normAutofit/>
          </a:bodyPr>
          <a:lstStyle/>
          <a:p>
            <a:pPr>
              <a:lnSpc>
                <a:spcPct val="130000"/>
              </a:lnSpc>
            </a:pPr>
            <a:r>
              <a:rPr lang="zh-CN" altLang="en-US" sz="2000" dirty="0">
                <a:latin typeface="Arial" panose="020B0604020202020204" pitchFamily="34" charset="0"/>
                <a:cs typeface="Arial" panose="020B0604020202020204" pitchFamily="34" charset="0"/>
              </a:rPr>
              <a:t>当一个进程请求一个模块中的特性时</a:t>
            </a:r>
            <a:r>
              <a:rPr lang="en-US" altLang="ko-KR" sz="2000" dirty="0">
                <a:latin typeface="Arial" panose="020B0604020202020204" pitchFamily="34" charset="0"/>
                <a:cs typeface="Arial" panose="020B0604020202020204" pitchFamily="34" charset="0"/>
              </a:rPr>
              <a:t> (e.g. </a:t>
            </a:r>
            <a:r>
              <a:rPr lang="en-US" altLang="ko-KR" sz="2000" dirty="0">
                <a:latin typeface="Courier New" panose="02070309020205020404" pitchFamily="49" charset="0"/>
                <a:cs typeface="Courier New" panose="02070309020205020404" pitchFamily="49" charset="0"/>
              </a:rPr>
              <a:t>socket(AF_SECURITY, …)</a:t>
            </a:r>
            <a:r>
              <a:rPr lang="en-US" altLang="ko-KR" sz="2000" dirty="0">
                <a:latin typeface="Arial" panose="020B0604020202020204" pitchFamily="34" charset="0"/>
                <a:cs typeface="Arial" panose="020B0604020202020204" pitchFamily="34" charset="0"/>
              </a:rPr>
              <a:t>), </a:t>
            </a:r>
          </a:p>
          <a:p>
            <a:pPr lvl="1">
              <a:lnSpc>
                <a:spcPct val="130000"/>
              </a:lnSpc>
            </a:pPr>
            <a:r>
              <a:rPr lang="zh-CN" altLang="en-US" sz="1800" dirty="0">
                <a:latin typeface="Arial" panose="020B0604020202020204" pitchFamily="34" charset="0"/>
                <a:cs typeface="Arial" panose="020B0604020202020204" pitchFamily="34" charset="0"/>
              </a:rPr>
              <a:t>内核创建的线程调用 </a:t>
            </a:r>
            <a:r>
              <a:rPr lang="en-US" altLang="ko-KR" sz="1800" dirty="0" err="1">
                <a:latin typeface="Courier New" panose="02070309020205020404" pitchFamily="49" charset="0"/>
                <a:cs typeface="Courier New" panose="02070309020205020404" pitchFamily="49" charset="0"/>
              </a:rPr>
              <a:t>execve</a:t>
            </a:r>
            <a:r>
              <a:rPr lang="en-US" altLang="ko-KR" sz="1800" dirty="0">
                <a:latin typeface="Courier New" panose="02070309020205020404" pitchFamily="49" charset="0"/>
                <a:cs typeface="Courier New" panose="02070309020205020404" pitchFamily="49" charset="0"/>
              </a:rPr>
              <a:t>(“/</a:t>
            </a:r>
            <a:r>
              <a:rPr lang="en-US" altLang="ko-KR" sz="1800" dirty="0" err="1">
                <a:latin typeface="Courier New" panose="02070309020205020404" pitchFamily="49" charset="0"/>
                <a:cs typeface="Courier New" panose="02070309020205020404" pitchFamily="49" charset="0"/>
              </a:rPr>
              <a:t>sbin</a:t>
            </a:r>
            <a:r>
              <a:rPr lang="en-US" altLang="ko-KR" sz="1800" dirty="0">
                <a:latin typeface="Courier New" panose="02070309020205020404" pitchFamily="49" charset="0"/>
                <a:cs typeface="Courier New" panose="02070309020205020404" pitchFamily="49" charset="0"/>
              </a:rPr>
              <a:t>/</a:t>
            </a:r>
            <a:r>
              <a:rPr lang="en-US" altLang="ko-KR" sz="1800" dirty="0" err="1">
                <a:latin typeface="Courier New" panose="02070309020205020404" pitchFamily="49" charset="0"/>
                <a:cs typeface="Courier New" panose="02070309020205020404" pitchFamily="49" charset="0"/>
              </a:rPr>
              <a:t>modprobe</a:t>
            </a:r>
            <a:r>
              <a:rPr lang="en-US" altLang="ko-KR" sz="1800" dirty="0">
                <a:latin typeface="Courier New" panose="02070309020205020404" pitchFamily="49" charset="0"/>
                <a:cs typeface="Courier New" panose="02070309020205020404" pitchFamily="49" charset="0"/>
              </a:rPr>
              <a:t>”) </a:t>
            </a:r>
            <a:r>
              <a:rPr lang="zh-CN" altLang="en-US" sz="1800" dirty="0">
                <a:latin typeface="Arial" panose="020B0604020202020204" pitchFamily="34" charset="0"/>
                <a:cs typeface="Arial" panose="020B0604020202020204" pitchFamily="34" charset="0"/>
              </a:rPr>
              <a:t>并设置</a:t>
            </a:r>
            <a:r>
              <a:rPr lang="en-US" altLang="ko-KR" sz="1800" dirty="0">
                <a:latin typeface="Arial" panose="020B0604020202020204" pitchFamily="34" charset="0"/>
                <a:cs typeface="Arial" panose="020B0604020202020204" pitchFamily="34" charset="0"/>
              </a:rPr>
              <a:t> EUID/EGID </a:t>
            </a:r>
            <a:r>
              <a:rPr lang="zh-CN" altLang="en-US" sz="1800" dirty="0">
                <a:latin typeface="Arial" panose="020B0604020202020204" pitchFamily="34" charset="0"/>
                <a:cs typeface="Arial" panose="020B0604020202020204" pitchFamily="34" charset="0"/>
              </a:rPr>
              <a:t>为</a:t>
            </a:r>
            <a:r>
              <a:rPr lang="en-US" altLang="ko-KR" sz="1800" dirty="0">
                <a:latin typeface="Arial" panose="020B0604020202020204" pitchFamily="34" charset="0"/>
                <a:cs typeface="Arial" panose="020B0604020202020204" pitchFamily="34" charset="0"/>
              </a:rPr>
              <a:t> 0 (</a:t>
            </a:r>
            <a:r>
              <a:rPr lang="zh-CN" altLang="en-US" sz="1800" dirty="0">
                <a:latin typeface="Arial" panose="020B0604020202020204" pitchFamily="34" charset="0"/>
                <a:cs typeface="Arial" panose="020B0604020202020204" pitchFamily="34" charset="0"/>
              </a:rPr>
              <a:t>因为 </a:t>
            </a:r>
            <a:r>
              <a:rPr lang="en-US" altLang="ko-KR" sz="1800" dirty="0" err="1">
                <a:latin typeface="Courier New" panose="02070309020205020404" pitchFamily="49" charset="0"/>
                <a:cs typeface="Courier New" panose="02070309020205020404" pitchFamily="49" charset="0"/>
              </a:rPr>
              <a:t>modprobe</a:t>
            </a:r>
            <a:r>
              <a:rPr lang="en-US" altLang="ko-KR" sz="1800" dirty="0">
                <a:latin typeface="Arial" panose="020B0604020202020204" pitchFamily="34" charset="0"/>
                <a:cs typeface="Arial" panose="020B0604020202020204" pitchFamily="34" charset="0"/>
              </a:rPr>
              <a:t> </a:t>
            </a:r>
            <a:r>
              <a:rPr lang="zh-CN" altLang="en-US" sz="1800" dirty="0">
                <a:latin typeface="Arial" panose="020B0604020202020204" pitchFamily="34" charset="0"/>
                <a:cs typeface="Arial" panose="020B0604020202020204" pitchFamily="34" charset="0"/>
              </a:rPr>
              <a:t>是</a:t>
            </a:r>
            <a:r>
              <a:rPr lang="en-US" altLang="ko-KR" sz="1800" dirty="0">
                <a:latin typeface="Arial" panose="020B0604020202020204" pitchFamily="34" charset="0"/>
                <a:cs typeface="Arial" panose="020B0604020202020204" pitchFamily="34" charset="0"/>
              </a:rPr>
              <a:t> root-owned).  </a:t>
            </a:r>
          </a:p>
          <a:p>
            <a:pPr>
              <a:lnSpc>
                <a:spcPct val="130000"/>
              </a:lnSpc>
            </a:pPr>
            <a:r>
              <a:rPr lang="zh-CN" altLang="en-US" sz="2000" dirty="0">
                <a:latin typeface="Arial" panose="020B0604020202020204" pitchFamily="34" charset="0"/>
                <a:cs typeface="Arial" panose="020B0604020202020204" pitchFamily="34" charset="0"/>
              </a:rPr>
              <a:t>由于 </a:t>
            </a:r>
            <a:r>
              <a:rPr lang="en-US" altLang="ko-KR" sz="2000" dirty="0" err="1">
                <a:latin typeface="Courier New" panose="02070309020205020404" pitchFamily="49" charset="0"/>
                <a:cs typeface="Courier New" panose="02070309020205020404" pitchFamily="49" charset="0"/>
              </a:rPr>
              <a:t>execve</a:t>
            </a:r>
            <a:r>
              <a:rPr lang="en-US" altLang="ko-KR" sz="2000" dirty="0">
                <a:latin typeface="Courier New" panose="02070309020205020404" pitchFamily="49" charset="0"/>
                <a:cs typeface="Courier New" panose="02070309020205020404" pitchFamily="49" charset="0"/>
              </a:rPr>
              <a:t>()</a:t>
            </a:r>
            <a:r>
              <a:rPr lang="zh-CN" altLang="en-US" sz="2000" dirty="0">
                <a:latin typeface="Courier New" panose="02070309020205020404" pitchFamily="49" charset="0"/>
                <a:cs typeface="Courier New" panose="02070309020205020404" pitchFamily="49" charset="0"/>
              </a:rPr>
              <a:t>存在竞态条件</a:t>
            </a:r>
            <a:r>
              <a:rPr lang="en-US" altLang="ko-KR" sz="2000" dirty="0">
                <a:latin typeface="Arial" panose="020B0604020202020204" pitchFamily="34" charset="0"/>
                <a:cs typeface="Arial" panose="020B0604020202020204" pitchFamily="34" charset="0"/>
              </a:rPr>
              <a:t>, </a:t>
            </a:r>
            <a:r>
              <a:rPr lang="zh-CN" altLang="en-US" sz="2000" dirty="0">
                <a:latin typeface="Arial" panose="020B0604020202020204" pitchFamily="34" charset="0"/>
                <a:cs typeface="Arial" panose="020B0604020202020204" pitchFamily="34" charset="0"/>
              </a:rPr>
              <a:t>调用程序可以附加</a:t>
            </a:r>
            <a:r>
              <a:rPr lang="en-US" altLang="ko-KR" sz="2000" dirty="0">
                <a:latin typeface="Arial" panose="020B0604020202020204" pitchFamily="34" charset="0"/>
                <a:cs typeface="Arial" panose="020B0604020202020204" pitchFamily="34" charset="0"/>
              </a:rPr>
              <a:t> </a:t>
            </a:r>
            <a:r>
              <a:rPr lang="en-US" altLang="zh-CN" sz="2000" dirty="0">
                <a:latin typeface="Arial" panose="020B0604020202020204" pitchFamily="34" charset="0"/>
                <a:cs typeface="Arial" panose="020B0604020202020204" pitchFamily="34" charset="0"/>
              </a:rPr>
              <a:t>(</a:t>
            </a:r>
            <a:r>
              <a:rPr lang="en-US" altLang="zh-CN" sz="2000" dirty="0" err="1">
                <a:latin typeface="Arial" panose="020B0604020202020204" pitchFamily="34" charset="0"/>
                <a:cs typeface="Arial" panose="020B0604020202020204" pitchFamily="34" charset="0"/>
              </a:rPr>
              <a:t>ptrace</a:t>
            </a:r>
            <a:r>
              <a:rPr lang="en-US" altLang="zh-CN" sz="2000" dirty="0">
                <a:latin typeface="Arial" panose="020B0604020202020204" pitchFamily="34" charset="0"/>
                <a:cs typeface="Arial" panose="020B0604020202020204" pitchFamily="34" charset="0"/>
              </a:rPr>
              <a:t>) </a:t>
            </a:r>
            <a:r>
              <a:rPr lang="zh-CN" altLang="en-US" sz="2000" dirty="0">
                <a:latin typeface="Arial" panose="020B0604020202020204" pitchFamily="34" charset="0"/>
                <a:cs typeface="Arial" panose="020B0604020202020204" pitchFamily="34" charset="0"/>
              </a:rPr>
              <a:t>到 </a:t>
            </a:r>
            <a:r>
              <a:rPr lang="en-US" altLang="ko-KR" sz="2000" dirty="0" err="1">
                <a:latin typeface="Courier New" panose="02070309020205020404" pitchFamily="49" charset="0"/>
                <a:cs typeface="Courier New" panose="02070309020205020404" pitchFamily="49" charset="0"/>
              </a:rPr>
              <a:t>modprobe</a:t>
            </a:r>
            <a:r>
              <a:rPr lang="en-US" altLang="ko-KR" sz="2000" dirty="0">
                <a:latin typeface="Courier New" panose="02070309020205020404" pitchFamily="49" charset="0"/>
                <a:cs typeface="Courier New" panose="02070309020205020404" pitchFamily="49" charset="0"/>
              </a:rPr>
              <a:t> </a:t>
            </a:r>
            <a:r>
              <a:rPr lang="zh-CN" altLang="en-US" sz="2000" dirty="0">
                <a:latin typeface="Courier New" panose="02070309020205020404" pitchFamily="49" charset="0"/>
                <a:cs typeface="Courier New" panose="02070309020205020404" pitchFamily="49" charset="0"/>
              </a:rPr>
              <a:t>中</a:t>
            </a:r>
            <a:r>
              <a:rPr lang="en-US" altLang="ko-KR" sz="2000" dirty="0">
                <a:latin typeface="Arial" panose="020B0604020202020204" pitchFamily="34" charset="0"/>
                <a:cs typeface="Arial" panose="020B0604020202020204" pitchFamily="34" charset="0"/>
              </a:rPr>
              <a:t> </a:t>
            </a:r>
          </a:p>
          <a:p>
            <a:pPr lvl="1">
              <a:lnSpc>
                <a:spcPct val="130000"/>
              </a:lnSpc>
            </a:pPr>
            <a:r>
              <a:rPr lang="zh-CN" altLang="en-US" sz="1600" dirty="0">
                <a:latin typeface="Arial" panose="020B0604020202020204" pitchFamily="34" charset="0"/>
                <a:cs typeface="Arial" panose="020B0604020202020204" pitchFamily="34" charset="0"/>
              </a:rPr>
              <a:t>在</a:t>
            </a:r>
            <a:r>
              <a:rPr lang="zh-CN" altLang="en-US" sz="1600" dirty="0">
                <a:solidFill>
                  <a:srgbClr val="FF0000"/>
                </a:solidFill>
                <a:latin typeface="Arial" panose="020B0604020202020204" pitchFamily="34" charset="0"/>
                <a:cs typeface="Arial" panose="020B0604020202020204" pitchFamily="34" charset="0"/>
              </a:rPr>
              <a:t> </a:t>
            </a:r>
            <a:r>
              <a:rPr lang="en-US" altLang="ko-KR" sz="1600" dirty="0" err="1">
                <a:latin typeface="Courier New" panose="02070309020205020404" pitchFamily="49" charset="0"/>
                <a:cs typeface="Courier New" panose="02070309020205020404" pitchFamily="49" charset="0"/>
              </a:rPr>
              <a:t>execve</a:t>
            </a:r>
            <a:r>
              <a:rPr lang="en-US" altLang="ko-KR" sz="1600" dirty="0">
                <a:latin typeface="Courier New" panose="02070309020205020404" pitchFamily="49" charset="0"/>
                <a:cs typeface="Courier New" panose="02070309020205020404" pitchFamily="49" charset="0"/>
              </a:rPr>
              <a:t>()</a:t>
            </a:r>
            <a:r>
              <a:rPr lang="en-US" altLang="ko-KR" sz="1600" dirty="0">
                <a:latin typeface="Arial" panose="020B0604020202020204" pitchFamily="34" charset="0"/>
                <a:cs typeface="Arial" panose="020B0604020202020204" pitchFamily="34" charset="0"/>
              </a:rPr>
              <a:t> </a:t>
            </a:r>
            <a:r>
              <a:rPr lang="zh-CN" altLang="en-US" sz="1600" dirty="0">
                <a:latin typeface="Arial" panose="020B0604020202020204" pitchFamily="34" charset="0"/>
                <a:cs typeface="Arial" panose="020B0604020202020204" pitchFamily="34" charset="0"/>
              </a:rPr>
              <a:t>设置</a:t>
            </a:r>
            <a:r>
              <a:rPr lang="en-US" altLang="ko-KR" sz="1600" dirty="0">
                <a:latin typeface="Arial" panose="020B0604020202020204" pitchFamily="34" charset="0"/>
                <a:cs typeface="Arial" panose="020B0604020202020204" pitchFamily="34" charset="0"/>
              </a:rPr>
              <a:t>EUID/EGID </a:t>
            </a:r>
            <a:r>
              <a:rPr lang="zh-CN" altLang="en-US" sz="1600" dirty="0">
                <a:latin typeface="Arial" panose="020B0604020202020204" pitchFamily="34" charset="0"/>
                <a:cs typeface="Arial" panose="020B0604020202020204" pitchFamily="34" charset="0"/>
              </a:rPr>
              <a:t>为</a:t>
            </a:r>
            <a:r>
              <a:rPr lang="en-US" altLang="ko-KR" sz="1600" dirty="0">
                <a:latin typeface="Arial" panose="020B0604020202020204" pitchFamily="34" charset="0"/>
                <a:cs typeface="Arial" panose="020B0604020202020204" pitchFamily="34" charset="0"/>
              </a:rPr>
              <a:t> 0</a:t>
            </a:r>
            <a:r>
              <a:rPr lang="zh-CN" altLang="en-US" sz="1600" dirty="0">
                <a:latin typeface="Arial" panose="020B0604020202020204" pitchFamily="34" charset="0"/>
                <a:cs typeface="Arial" panose="020B0604020202020204" pitchFamily="34" charset="0"/>
              </a:rPr>
              <a:t>之前</a:t>
            </a:r>
            <a:r>
              <a:rPr lang="en-US" altLang="ko-KR" sz="1600" dirty="0">
                <a:latin typeface="Arial" panose="020B0604020202020204" pitchFamily="34" charset="0"/>
                <a:cs typeface="Arial" panose="020B0604020202020204" pitchFamily="34" charset="0"/>
              </a:rPr>
              <a:t>, </a:t>
            </a:r>
            <a:r>
              <a:rPr lang="zh-CN" altLang="en-US" sz="1600" dirty="0">
                <a:latin typeface="Arial" panose="020B0604020202020204" pitchFamily="34" charset="0"/>
                <a:cs typeface="Arial" panose="020B0604020202020204" pitchFamily="34" charset="0"/>
              </a:rPr>
              <a:t>在 </a:t>
            </a:r>
            <a:r>
              <a:rPr lang="en-US" altLang="ko-KR" sz="1600" dirty="0" err="1">
                <a:latin typeface="Courier New" panose="02070309020205020404" pitchFamily="49" charset="0"/>
                <a:cs typeface="Courier New" panose="02070309020205020404" pitchFamily="49" charset="0"/>
              </a:rPr>
              <a:t>execve</a:t>
            </a:r>
            <a:r>
              <a:rPr lang="en-US" altLang="ko-KR" sz="1600" dirty="0">
                <a:latin typeface="Courier New" panose="02070309020205020404" pitchFamily="49" charset="0"/>
                <a:cs typeface="Courier New" panose="02070309020205020404" pitchFamily="49" charset="0"/>
              </a:rPr>
              <a:t>()</a:t>
            </a:r>
            <a:r>
              <a:rPr lang="en-US" altLang="ko-KR" sz="1600" dirty="0">
                <a:latin typeface="Arial" panose="020B0604020202020204" pitchFamily="34" charset="0"/>
                <a:cs typeface="Arial" panose="020B0604020202020204" pitchFamily="34" charset="0"/>
              </a:rPr>
              <a:t> </a:t>
            </a:r>
            <a:r>
              <a:rPr lang="zh-CN" altLang="en-US" sz="1600" dirty="0">
                <a:latin typeface="Arial" panose="020B0604020202020204" pitchFamily="34" charset="0"/>
                <a:cs typeface="Arial" panose="020B0604020202020204" pitchFamily="34" charset="0"/>
              </a:rPr>
              <a:t>检查进程是否被追踪之后</a:t>
            </a:r>
            <a:r>
              <a:rPr lang="en-US" altLang="ko-KR" sz="1600" dirty="0">
                <a:latin typeface="Arial" panose="020B0604020202020204" pitchFamily="34" charset="0"/>
                <a:cs typeface="Arial" panose="020B0604020202020204" pitchFamily="34" charset="0"/>
              </a:rPr>
              <a:t>. </a:t>
            </a:r>
            <a:endParaRPr lang="en-US" altLang="ko-KR" sz="1600" dirty="0"/>
          </a:p>
        </p:txBody>
      </p:sp>
      <p:sp>
        <p:nvSpPr>
          <p:cNvPr id="2" name="矩形 1">
            <a:extLst>
              <a:ext uri="{FF2B5EF4-FFF2-40B4-BE49-F238E27FC236}">
                <a16:creationId xmlns:a16="http://schemas.microsoft.com/office/drawing/2014/main" id="{F0BE61FC-1A87-4F83-84FE-7EB1732554E3}"/>
              </a:ext>
            </a:extLst>
          </p:cNvPr>
          <p:cNvSpPr/>
          <p:nvPr/>
        </p:nvSpPr>
        <p:spPr>
          <a:xfrm>
            <a:off x="446523" y="5835589"/>
            <a:ext cx="7581481" cy="307777"/>
          </a:xfrm>
          <a:prstGeom prst="rect">
            <a:avLst/>
          </a:prstGeom>
        </p:spPr>
        <p:txBody>
          <a:bodyPr wrap="square">
            <a:spAutoFit/>
          </a:bodyPr>
          <a:lstStyle/>
          <a:p>
            <a:r>
              <a:rPr lang="zh-CN" altLang="en-US" sz="1400" dirty="0"/>
              <a:t>http://www.nsfocus.net/index.php?act=magazine&amp;do=view&amp;mid=1795</a:t>
            </a:r>
          </a:p>
        </p:txBody>
      </p:sp>
      <p:sp>
        <p:nvSpPr>
          <p:cNvPr id="3" name="矩形 2">
            <a:extLst>
              <a:ext uri="{FF2B5EF4-FFF2-40B4-BE49-F238E27FC236}">
                <a16:creationId xmlns:a16="http://schemas.microsoft.com/office/drawing/2014/main" id="{CFBA8D73-FD62-4DA1-B851-7EB32B22EC7C}"/>
              </a:ext>
            </a:extLst>
          </p:cNvPr>
          <p:cNvSpPr/>
          <p:nvPr/>
        </p:nvSpPr>
        <p:spPr>
          <a:xfrm>
            <a:off x="446523" y="5593229"/>
            <a:ext cx="8556172" cy="307777"/>
          </a:xfrm>
          <a:prstGeom prst="rect">
            <a:avLst/>
          </a:prstGeom>
        </p:spPr>
        <p:txBody>
          <a:bodyPr wrap="square">
            <a:spAutoFit/>
          </a:bodyPr>
          <a:lstStyle/>
          <a:p>
            <a:r>
              <a:rPr lang="en-US" altLang="zh-CN" sz="1400" dirty="0"/>
              <a:t>https://github.com/Kabot/Unix-Privilege-Escalation-Exploits-Pack/blob/master/2003/ptrace-kmod.c</a:t>
            </a:r>
            <a:endParaRPr lang="zh-CN" altLang="en-US" sz="1400" dirty="0"/>
          </a:p>
        </p:txBody>
      </p:sp>
      <p:sp>
        <p:nvSpPr>
          <p:cNvPr id="4" name="矩形 3">
            <a:extLst>
              <a:ext uri="{FF2B5EF4-FFF2-40B4-BE49-F238E27FC236}">
                <a16:creationId xmlns:a16="http://schemas.microsoft.com/office/drawing/2014/main" id="{8AEF3F8F-CC84-4535-8BF7-2005D0A6CA53}"/>
              </a:ext>
            </a:extLst>
          </p:cNvPr>
          <p:cNvSpPr/>
          <p:nvPr/>
        </p:nvSpPr>
        <p:spPr>
          <a:xfrm>
            <a:off x="446523" y="6087582"/>
            <a:ext cx="7320224" cy="307777"/>
          </a:xfrm>
          <a:prstGeom prst="rect">
            <a:avLst/>
          </a:prstGeom>
        </p:spPr>
        <p:txBody>
          <a:bodyPr wrap="square">
            <a:spAutoFit/>
          </a:bodyPr>
          <a:lstStyle/>
          <a:p>
            <a:r>
              <a:rPr lang="zh-CN" altLang="en-US" sz="1400" dirty="0"/>
              <a:t>https://www.vulnhub.com/entry/kioptrix-level-1-1,22/</a:t>
            </a:r>
          </a:p>
        </p:txBody>
      </p:sp>
      <p:sp>
        <p:nvSpPr>
          <p:cNvPr id="5" name="文本框 4">
            <a:extLst>
              <a:ext uri="{FF2B5EF4-FFF2-40B4-BE49-F238E27FC236}">
                <a16:creationId xmlns:a16="http://schemas.microsoft.com/office/drawing/2014/main" id="{E68F5664-D539-4B8B-9FA2-2F596ACEF202}"/>
              </a:ext>
            </a:extLst>
          </p:cNvPr>
          <p:cNvSpPr txBox="1"/>
          <p:nvPr/>
        </p:nvSpPr>
        <p:spPr>
          <a:xfrm>
            <a:off x="5295482" y="6045744"/>
            <a:ext cx="1637252" cy="338554"/>
          </a:xfrm>
          <a:prstGeom prst="rect">
            <a:avLst/>
          </a:prstGeom>
          <a:noFill/>
        </p:spPr>
        <p:txBody>
          <a:bodyPr wrap="square" rtlCol="0">
            <a:spAutoFit/>
          </a:bodyPr>
          <a:lstStyle/>
          <a:p>
            <a:r>
              <a:rPr lang="zh-CN" altLang="en-US" sz="1600" dirty="0">
                <a:solidFill>
                  <a:srgbClr val="FF0000"/>
                </a:solidFill>
              </a:rPr>
              <a:t>靶机</a:t>
            </a:r>
          </a:p>
        </p:txBody>
      </p:sp>
      <p:sp>
        <p:nvSpPr>
          <p:cNvPr id="6" name="矩形 5">
            <a:extLst>
              <a:ext uri="{FF2B5EF4-FFF2-40B4-BE49-F238E27FC236}">
                <a16:creationId xmlns:a16="http://schemas.microsoft.com/office/drawing/2014/main" id="{3C7A3C9F-B033-4A11-B189-49D30F4B4908}"/>
              </a:ext>
            </a:extLst>
          </p:cNvPr>
          <p:cNvSpPr/>
          <p:nvPr/>
        </p:nvSpPr>
        <p:spPr>
          <a:xfrm>
            <a:off x="446523" y="6338076"/>
            <a:ext cx="7395586" cy="307777"/>
          </a:xfrm>
          <a:prstGeom prst="rect">
            <a:avLst/>
          </a:prstGeom>
        </p:spPr>
        <p:txBody>
          <a:bodyPr wrap="square">
            <a:spAutoFit/>
          </a:bodyPr>
          <a:lstStyle/>
          <a:p>
            <a:r>
              <a:rPr lang="zh-CN" altLang="en-US" sz="1400" dirty="0"/>
              <a:t>https://koayyongcett.medium.com/ctf-challenge-kioptrix-level-1-80be01c2c11c</a:t>
            </a:r>
          </a:p>
        </p:txBody>
      </p:sp>
      <p:sp>
        <p:nvSpPr>
          <p:cNvPr id="8" name="矩形 7">
            <a:extLst>
              <a:ext uri="{FF2B5EF4-FFF2-40B4-BE49-F238E27FC236}">
                <a16:creationId xmlns:a16="http://schemas.microsoft.com/office/drawing/2014/main" id="{6E231A59-BE67-46E1-B624-7295B985BBC9}"/>
              </a:ext>
            </a:extLst>
          </p:cNvPr>
          <p:cNvSpPr/>
          <p:nvPr/>
        </p:nvSpPr>
        <p:spPr>
          <a:xfrm>
            <a:off x="446523" y="6578945"/>
            <a:ext cx="7791868" cy="307777"/>
          </a:xfrm>
          <a:prstGeom prst="rect">
            <a:avLst/>
          </a:prstGeom>
        </p:spPr>
        <p:txBody>
          <a:bodyPr wrap="square">
            <a:spAutoFit/>
          </a:bodyPr>
          <a:lstStyle/>
          <a:p>
            <a:r>
              <a:rPr lang="en-US" altLang="zh-CN" sz="1400" dirty="0"/>
              <a:t>https://github.com/offensive-security/exploitdb/blob/master/exploits/unix/remote/47080.c</a:t>
            </a:r>
            <a:endParaRPr lang="zh-CN" altLang="en-US" sz="1400" dirty="0"/>
          </a:p>
        </p:txBody>
      </p:sp>
      <p:sp>
        <p:nvSpPr>
          <p:cNvPr id="11" name="文本框 10">
            <a:extLst>
              <a:ext uri="{FF2B5EF4-FFF2-40B4-BE49-F238E27FC236}">
                <a16:creationId xmlns:a16="http://schemas.microsoft.com/office/drawing/2014/main" id="{F34F2082-7B92-4234-89F3-103B58FB3A8A}"/>
              </a:ext>
            </a:extLst>
          </p:cNvPr>
          <p:cNvSpPr txBox="1"/>
          <p:nvPr/>
        </p:nvSpPr>
        <p:spPr>
          <a:xfrm>
            <a:off x="7322423" y="6276988"/>
            <a:ext cx="1637252" cy="338554"/>
          </a:xfrm>
          <a:prstGeom prst="rect">
            <a:avLst/>
          </a:prstGeom>
          <a:noFill/>
        </p:spPr>
        <p:txBody>
          <a:bodyPr wrap="square" rtlCol="0">
            <a:spAutoFit/>
          </a:bodyPr>
          <a:lstStyle/>
          <a:p>
            <a:r>
              <a:rPr lang="zh-CN" altLang="en-US" sz="1600" dirty="0">
                <a:solidFill>
                  <a:srgbClr val="FF0000"/>
                </a:solidFill>
              </a:rPr>
              <a:t>靶机攻略</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Shape 210"/>
          <p:cNvSpPr txBox="1">
            <a:spLocks noGrp="1"/>
          </p:cNvSpPr>
          <p:nvPr>
            <p:ph type="title"/>
          </p:nvPr>
        </p:nvSpPr>
        <p:spPr>
          <a:xfrm>
            <a:off x="522514" y="931877"/>
            <a:ext cx="8309786" cy="572700"/>
          </a:xfrm>
          <a:prstGeom prst="rect">
            <a:avLst/>
          </a:prstGeom>
        </p:spPr>
        <p:txBody>
          <a:bodyPr vert="horz" wrap="square" lIns="91425" tIns="91425" rIns="91425" bIns="91425" rtlCol="0" anchor="t" anchorCtr="0">
            <a:noAutofit/>
          </a:bodyPr>
          <a:lstStyle/>
          <a:p>
            <a:r>
              <a:rPr lang="zh-CN" altLang="en-US" dirty="0"/>
              <a:t>对策</a:t>
            </a:r>
            <a:endParaRPr lang="en-GB" dirty="0"/>
          </a:p>
        </p:txBody>
      </p:sp>
      <p:sp>
        <p:nvSpPr>
          <p:cNvPr id="211" name="Shape 211"/>
          <p:cNvSpPr txBox="1">
            <a:spLocks noGrp="1"/>
          </p:cNvSpPr>
          <p:nvPr>
            <p:ph type="body" idx="1"/>
          </p:nvPr>
        </p:nvSpPr>
        <p:spPr>
          <a:xfrm>
            <a:off x="522514" y="1823294"/>
            <a:ext cx="8309786" cy="3416400"/>
          </a:xfrm>
          <a:prstGeom prst="rect">
            <a:avLst/>
          </a:prstGeom>
        </p:spPr>
        <p:txBody>
          <a:bodyPr vert="horz" wrap="square" lIns="91425" tIns="91425" rIns="91425" bIns="91425" rtlCol="0" anchor="t" anchorCtr="0">
            <a:noAutofit/>
          </a:bodyPr>
          <a:lstStyle/>
          <a:p>
            <a:pPr marL="457200" indent="-342900">
              <a:lnSpc>
                <a:spcPct val="200000"/>
              </a:lnSpc>
              <a:buClr>
                <a:srgbClr val="000000"/>
              </a:buClr>
            </a:pPr>
            <a:r>
              <a:rPr lang="zh-CN" altLang="en-US" sz="2400" dirty="0">
                <a:solidFill>
                  <a:srgbClr val="000000"/>
                </a:solidFill>
              </a:rPr>
              <a:t>原子操作：消除检查和使用之间的窗口</a:t>
            </a:r>
            <a:endParaRPr lang="en-US" altLang="zh-CN" sz="2400" dirty="0">
              <a:solidFill>
                <a:srgbClr val="000000"/>
              </a:solidFill>
            </a:endParaRPr>
          </a:p>
          <a:p>
            <a:pPr marL="457200" indent="-342900">
              <a:lnSpc>
                <a:spcPct val="200000"/>
              </a:lnSpc>
              <a:buClr>
                <a:srgbClr val="000000"/>
              </a:buClr>
            </a:pPr>
            <a:r>
              <a:rPr lang="zh-CN" altLang="en-US" sz="2400" dirty="0">
                <a:solidFill>
                  <a:srgbClr val="000000"/>
                </a:solidFill>
              </a:rPr>
              <a:t>重复检查和使用，即：使赢得</a:t>
            </a:r>
            <a:r>
              <a:rPr lang="en-GB" sz="2400" dirty="0">
                <a:solidFill>
                  <a:srgbClr val="000000"/>
                </a:solidFill>
              </a:rPr>
              <a:t> race </a:t>
            </a:r>
            <a:r>
              <a:rPr lang="zh-CN" altLang="en-US" sz="2400" dirty="0">
                <a:solidFill>
                  <a:srgbClr val="000000"/>
                </a:solidFill>
              </a:rPr>
              <a:t>更困难</a:t>
            </a:r>
            <a:endParaRPr lang="en-GB" sz="2400" dirty="0">
              <a:solidFill>
                <a:srgbClr val="000000"/>
              </a:solidFill>
            </a:endParaRPr>
          </a:p>
          <a:p>
            <a:pPr marL="457200" indent="-342900">
              <a:lnSpc>
                <a:spcPct val="200000"/>
              </a:lnSpc>
              <a:buClr>
                <a:srgbClr val="000000"/>
              </a:buClr>
            </a:pPr>
            <a:r>
              <a:rPr lang="en-GB" sz="2400" dirty="0">
                <a:solidFill>
                  <a:srgbClr val="000000"/>
                </a:solidFill>
              </a:rPr>
              <a:t>Sticky </a:t>
            </a:r>
            <a:r>
              <a:rPr lang="zh-CN" altLang="en-US" sz="2400" dirty="0">
                <a:solidFill>
                  <a:srgbClr val="000000"/>
                </a:solidFill>
              </a:rPr>
              <a:t>符号链接保护</a:t>
            </a:r>
            <a:r>
              <a:rPr lang="en-GB" sz="2400" dirty="0">
                <a:solidFill>
                  <a:srgbClr val="000000"/>
                </a:solidFill>
              </a:rPr>
              <a:t>: </a:t>
            </a:r>
            <a:r>
              <a:rPr lang="zh-CN" altLang="en-US" sz="2400" dirty="0">
                <a:solidFill>
                  <a:srgbClr val="000000"/>
                </a:solidFill>
              </a:rPr>
              <a:t>防止创建符号链接</a:t>
            </a:r>
            <a:endParaRPr lang="en-US" altLang="zh-CN" sz="2400" dirty="0">
              <a:solidFill>
                <a:srgbClr val="000000"/>
              </a:solidFill>
            </a:endParaRPr>
          </a:p>
          <a:p>
            <a:pPr marL="457200" indent="-342900">
              <a:lnSpc>
                <a:spcPct val="200000"/>
              </a:lnSpc>
              <a:buClr>
                <a:srgbClr val="000000"/>
              </a:buClr>
            </a:pPr>
            <a:r>
              <a:rPr lang="zh-CN" altLang="en-US" sz="2400" dirty="0">
                <a:solidFill>
                  <a:srgbClr val="000000"/>
                </a:solidFill>
              </a:rPr>
              <a:t>最小特权原则：防止攻击者赢得</a:t>
            </a:r>
            <a:r>
              <a:rPr lang="en-US" altLang="zh-CN" sz="2400" dirty="0">
                <a:solidFill>
                  <a:srgbClr val="000000"/>
                </a:solidFill>
              </a:rPr>
              <a:t>race</a:t>
            </a:r>
            <a:r>
              <a:rPr lang="zh-CN" altLang="en-US" sz="2400" dirty="0">
                <a:solidFill>
                  <a:srgbClr val="000000"/>
                </a:solidFill>
              </a:rPr>
              <a:t>后的损失</a:t>
            </a:r>
            <a:endParaRPr lang="en-US" altLang="zh-CN" sz="2400" dirty="0">
              <a:solidFill>
                <a:srgbClr val="000000"/>
              </a:solidFill>
            </a:endParaRPr>
          </a:p>
        </p:txBody>
      </p:sp>
      <p:sp>
        <p:nvSpPr>
          <p:cNvPr id="3" name="灯片编号占位符 2">
            <a:extLst>
              <a:ext uri="{FF2B5EF4-FFF2-40B4-BE49-F238E27FC236}">
                <a16:creationId xmlns:a16="http://schemas.microsoft.com/office/drawing/2014/main" id="{2C399494-CC79-41F9-A9AE-A95C23AD3C3B}"/>
              </a:ext>
            </a:extLst>
          </p:cNvPr>
          <p:cNvSpPr>
            <a:spLocks noGrp="1"/>
          </p:cNvSpPr>
          <p:nvPr>
            <p:ph type="sldNum" idx="12"/>
          </p:nvPr>
        </p:nvSpPr>
        <p:spPr/>
        <p:txBody>
          <a:bodyPr/>
          <a:lstStyle/>
          <a:p>
            <a:fld id="{00000000-1234-1234-1234-123412341234}" type="slidenum">
              <a:rPr lang="en-GB" smtClean="0"/>
              <a:pPr/>
              <a:t>36</a:t>
            </a:fld>
            <a:endParaRPr lang="en-GB"/>
          </a:p>
        </p:txBody>
      </p:sp>
    </p:spTree>
    <p:extLst>
      <p:ext uri="{BB962C8B-B14F-4D97-AF65-F5344CB8AC3E}">
        <p14:creationId xmlns:p14="http://schemas.microsoft.com/office/powerpoint/2010/main" val="20386526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Shape 216"/>
          <p:cNvSpPr txBox="1">
            <a:spLocks noGrp="1"/>
          </p:cNvSpPr>
          <p:nvPr>
            <p:ph type="title"/>
          </p:nvPr>
        </p:nvSpPr>
        <p:spPr>
          <a:xfrm>
            <a:off x="470125" y="1027341"/>
            <a:ext cx="8362200" cy="572700"/>
          </a:xfrm>
          <a:prstGeom prst="rect">
            <a:avLst/>
          </a:prstGeom>
        </p:spPr>
        <p:txBody>
          <a:bodyPr vert="horz" wrap="square" lIns="91425" tIns="91425" rIns="91425" bIns="91425" rtlCol="0" anchor="t" anchorCtr="0">
            <a:noAutofit/>
          </a:bodyPr>
          <a:lstStyle/>
          <a:p>
            <a:r>
              <a:rPr lang="zh-CN" altLang="en-US" dirty="0"/>
              <a:t>原子操作</a:t>
            </a:r>
            <a:endParaRPr lang="en-GB" dirty="0"/>
          </a:p>
        </p:txBody>
      </p:sp>
      <p:sp>
        <p:nvSpPr>
          <p:cNvPr id="217" name="Shape 217"/>
          <p:cNvSpPr txBox="1">
            <a:spLocks noGrp="1"/>
          </p:cNvSpPr>
          <p:nvPr>
            <p:ph type="body" idx="1"/>
          </p:nvPr>
        </p:nvSpPr>
        <p:spPr>
          <a:xfrm>
            <a:off x="754365" y="2398335"/>
            <a:ext cx="4010460" cy="485100"/>
          </a:xfrm>
          <a:prstGeom prst="rect">
            <a:avLst/>
          </a:prstGeom>
        </p:spPr>
        <p:txBody>
          <a:bodyPr vert="horz" wrap="square" lIns="91425" tIns="91425" rIns="91425" bIns="91425" rtlCol="0" anchor="t" anchorCtr="0">
            <a:noAutofit/>
          </a:bodyPr>
          <a:lstStyle/>
          <a:p>
            <a:pPr marL="0" indent="-69850">
              <a:buClr>
                <a:schemeClr val="dk1"/>
              </a:buClr>
              <a:buSzPts val="1100"/>
              <a:buNone/>
            </a:pPr>
            <a:r>
              <a:rPr lang="en-GB" sz="1800" dirty="0">
                <a:solidFill>
                  <a:srgbClr val="000000"/>
                </a:solidFill>
              </a:rPr>
              <a:t>f = open(file, O_CREAT | </a:t>
            </a:r>
            <a:r>
              <a:rPr lang="en-GB" sz="1800" dirty="0">
                <a:solidFill>
                  <a:srgbClr val="FF0000"/>
                </a:solidFill>
              </a:rPr>
              <a:t>O_EXCL</a:t>
            </a:r>
            <a:r>
              <a:rPr lang="en-GB" sz="1800" dirty="0">
                <a:solidFill>
                  <a:srgbClr val="000000"/>
                </a:solidFill>
              </a:rPr>
              <a:t>)</a:t>
            </a:r>
            <a:endParaRPr sz="1800" dirty="0"/>
          </a:p>
          <a:p>
            <a:pPr marL="0" indent="0">
              <a:buNone/>
            </a:pPr>
            <a:endParaRPr sz="1800" dirty="0"/>
          </a:p>
        </p:txBody>
      </p:sp>
      <p:sp>
        <p:nvSpPr>
          <p:cNvPr id="218" name="Shape 218"/>
          <p:cNvSpPr txBox="1"/>
          <p:nvPr/>
        </p:nvSpPr>
        <p:spPr>
          <a:xfrm>
            <a:off x="311700" y="3137450"/>
            <a:ext cx="3956400" cy="2731200"/>
          </a:xfrm>
          <a:prstGeom prst="rect">
            <a:avLst/>
          </a:prstGeom>
          <a:noFill/>
          <a:ln>
            <a:noFill/>
          </a:ln>
        </p:spPr>
        <p:txBody>
          <a:bodyPr wrap="square" lIns="91425" tIns="91425" rIns="91425" bIns="91425" anchor="t" anchorCtr="0">
            <a:noAutofit/>
          </a:bodyPr>
          <a:lstStyle/>
          <a:p>
            <a:pPr marL="457200" indent="-342900">
              <a:buSzPct val="150000"/>
              <a:buFont typeface="Arial" charset="0"/>
              <a:buChar char="•"/>
            </a:pPr>
            <a:r>
              <a:rPr lang="zh-CN" altLang="en-US" dirty="0"/>
              <a:t>如果文件已经存在，这两个</a:t>
            </a:r>
            <a:r>
              <a:rPr lang="zh-CN" altLang="en-US" dirty="0">
                <a:solidFill>
                  <a:srgbClr val="FF0000"/>
                </a:solidFill>
              </a:rPr>
              <a:t>选项</a:t>
            </a:r>
            <a:r>
              <a:rPr lang="zh-CN" altLang="en-US" dirty="0"/>
              <a:t>组合在一起，将不会打开该文件</a:t>
            </a:r>
            <a:endParaRPr lang="en-US" altLang="zh-CN" dirty="0"/>
          </a:p>
          <a:p>
            <a:pPr marL="457200" indent="-342900">
              <a:buSzPct val="150000"/>
              <a:buFont typeface="Arial" charset="0"/>
              <a:buChar char="•"/>
            </a:pPr>
            <a:endParaRPr lang="en-US" altLang="zh-CN" dirty="0"/>
          </a:p>
          <a:p>
            <a:pPr marL="457200" indent="-342900">
              <a:buSzPct val="150000"/>
              <a:buFont typeface="Arial" charset="0"/>
              <a:buChar char="•"/>
            </a:pPr>
            <a:r>
              <a:rPr lang="zh-CN" altLang="en-US" dirty="0"/>
              <a:t>保证检查和使用的原子性</a:t>
            </a:r>
            <a:endParaRPr dirty="0"/>
          </a:p>
        </p:txBody>
      </p:sp>
      <p:sp>
        <p:nvSpPr>
          <p:cNvPr id="220" name="Shape 220"/>
          <p:cNvSpPr txBox="1"/>
          <p:nvPr/>
        </p:nvSpPr>
        <p:spPr>
          <a:xfrm>
            <a:off x="4807325" y="2396370"/>
            <a:ext cx="4336676" cy="485100"/>
          </a:xfrm>
          <a:prstGeom prst="rect">
            <a:avLst/>
          </a:prstGeom>
          <a:noFill/>
          <a:ln>
            <a:noFill/>
          </a:ln>
        </p:spPr>
        <p:txBody>
          <a:bodyPr wrap="square" lIns="91425" tIns="91425" rIns="91425" bIns="91425" anchor="t" anchorCtr="0">
            <a:noAutofit/>
          </a:bodyPr>
          <a:lstStyle/>
          <a:p>
            <a:pPr marL="1319213" indent="-1319213"/>
            <a:r>
              <a:rPr lang="en-GB" dirty="0"/>
              <a:t>f = open(file ,O_WRITE  | </a:t>
            </a:r>
            <a:r>
              <a:rPr lang="en-GB" dirty="0">
                <a:solidFill>
                  <a:srgbClr val="FF0000"/>
                </a:solidFill>
              </a:rPr>
              <a:t>O_REAL_USER_ID</a:t>
            </a:r>
            <a:r>
              <a:rPr lang="en-GB" altLang="zh-CN" dirty="0">
                <a:solidFill>
                  <a:srgbClr val="000000"/>
                </a:solidFill>
              </a:rPr>
              <a:t>)</a:t>
            </a:r>
            <a:endParaRPr lang="en-GB" dirty="0">
              <a:solidFill>
                <a:srgbClr val="FF0000"/>
              </a:solidFill>
            </a:endParaRPr>
          </a:p>
        </p:txBody>
      </p:sp>
      <p:sp>
        <p:nvSpPr>
          <p:cNvPr id="221" name="Shape 221"/>
          <p:cNvSpPr txBox="1"/>
          <p:nvPr/>
        </p:nvSpPr>
        <p:spPr>
          <a:xfrm>
            <a:off x="4722325" y="3137450"/>
            <a:ext cx="4110000" cy="2527200"/>
          </a:xfrm>
          <a:prstGeom prst="rect">
            <a:avLst/>
          </a:prstGeom>
          <a:noFill/>
          <a:ln>
            <a:noFill/>
          </a:ln>
        </p:spPr>
        <p:txBody>
          <a:bodyPr wrap="square" lIns="91425" tIns="91425" rIns="91425" bIns="91425" anchor="t" anchorCtr="0">
            <a:noAutofit/>
          </a:bodyPr>
          <a:lstStyle/>
          <a:p>
            <a:pPr marL="457200" indent="-342900">
              <a:spcAft>
                <a:spcPts val="1200"/>
              </a:spcAft>
              <a:buSzPct val="150000"/>
              <a:buFont typeface="Arial" charset="0"/>
              <a:buChar char="•"/>
            </a:pPr>
            <a:r>
              <a:rPr lang="zh-CN" altLang="en-US" dirty="0"/>
              <a:t>通过该选项，</a:t>
            </a:r>
            <a:r>
              <a:rPr lang="en-GB" dirty="0"/>
              <a:t>open()</a:t>
            </a:r>
            <a:r>
              <a:rPr lang="zh-CN" altLang="en-US" dirty="0"/>
              <a:t>将只检查</a:t>
            </a:r>
            <a:r>
              <a:rPr lang="en-GB" dirty="0"/>
              <a:t>real User ID</a:t>
            </a:r>
          </a:p>
          <a:p>
            <a:pPr marL="457200" indent="-342900">
              <a:spcAft>
                <a:spcPts val="1200"/>
              </a:spcAft>
              <a:buSzPct val="150000"/>
              <a:buFont typeface="Arial" charset="0"/>
              <a:buChar char="•"/>
            </a:pPr>
            <a:r>
              <a:rPr lang="zh-CN" altLang="en-US" dirty="0"/>
              <a:t>因此，</a:t>
            </a:r>
            <a:r>
              <a:rPr lang="en-US" altLang="zh-CN" dirty="0"/>
              <a:t>open()</a:t>
            </a:r>
            <a:r>
              <a:rPr lang="zh-CN" altLang="en-US" dirty="0"/>
              <a:t> 自己同时实现了检查和使用，故操作是原子性的</a:t>
            </a:r>
            <a:endParaRPr lang="en-US" altLang="zh-CN" dirty="0"/>
          </a:p>
          <a:p>
            <a:pPr marL="457200" indent="-342900">
              <a:spcAft>
                <a:spcPts val="1200"/>
              </a:spcAft>
              <a:buSzPct val="150000"/>
              <a:buFont typeface="Arial" charset="0"/>
              <a:buChar char="•"/>
            </a:pPr>
            <a:r>
              <a:rPr lang="zh-CN" altLang="en-US" dirty="0"/>
              <a:t>这只是一个想法，没有在实际系统中实施</a:t>
            </a:r>
            <a:endParaRPr lang="en-GB" dirty="0"/>
          </a:p>
        </p:txBody>
      </p:sp>
      <p:sp>
        <p:nvSpPr>
          <p:cNvPr id="2" name="TextBox 1"/>
          <p:cNvSpPr txBox="1"/>
          <p:nvPr/>
        </p:nvSpPr>
        <p:spPr>
          <a:xfrm>
            <a:off x="143690" y="5410068"/>
            <a:ext cx="5394961" cy="369332"/>
          </a:xfrm>
          <a:prstGeom prst="rect">
            <a:avLst/>
          </a:prstGeom>
          <a:noFill/>
        </p:spPr>
        <p:txBody>
          <a:bodyPr wrap="square" rtlCol="0">
            <a:spAutoFit/>
          </a:bodyPr>
          <a:lstStyle/>
          <a:p>
            <a:r>
              <a:rPr lang="en-US" dirty="0"/>
              <a:t>http://man7.org/</a:t>
            </a:r>
            <a:r>
              <a:rPr lang="en-US" dirty="0" err="1"/>
              <a:t>linux</a:t>
            </a:r>
            <a:r>
              <a:rPr lang="en-US" dirty="0"/>
              <a:t>/man-pages/man2/open.2.html</a:t>
            </a:r>
          </a:p>
        </p:txBody>
      </p:sp>
      <p:sp>
        <p:nvSpPr>
          <p:cNvPr id="4" name="灯片编号占位符 3">
            <a:extLst>
              <a:ext uri="{FF2B5EF4-FFF2-40B4-BE49-F238E27FC236}">
                <a16:creationId xmlns:a16="http://schemas.microsoft.com/office/drawing/2014/main" id="{739564DE-3ADE-484F-8BEE-4766191E23B2}"/>
              </a:ext>
            </a:extLst>
          </p:cNvPr>
          <p:cNvSpPr>
            <a:spLocks noGrp="1"/>
          </p:cNvSpPr>
          <p:nvPr>
            <p:ph type="sldNum" idx="12"/>
          </p:nvPr>
        </p:nvSpPr>
        <p:spPr/>
        <p:txBody>
          <a:bodyPr/>
          <a:lstStyle/>
          <a:p>
            <a:fld id="{00000000-1234-1234-1234-123412341234}" type="slidenum">
              <a:rPr lang="en-GB" smtClean="0"/>
              <a:pPr/>
              <a:t>37</a:t>
            </a:fld>
            <a:endParaRPr lang="en-GB"/>
          </a:p>
        </p:txBody>
      </p:sp>
    </p:spTree>
    <p:extLst>
      <p:ext uri="{BB962C8B-B14F-4D97-AF65-F5344CB8AC3E}">
        <p14:creationId xmlns:p14="http://schemas.microsoft.com/office/powerpoint/2010/main" val="119288525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Shape 226"/>
          <p:cNvSpPr txBox="1">
            <a:spLocks noGrp="1"/>
          </p:cNvSpPr>
          <p:nvPr>
            <p:ph type="title"/>
          </p:nvPr>
        </p:nvSpPr>
        <p:spPr>
          <a:xfrm>
            <a:off x="355924" y="787567"/>
            <a:ext cx="8520600" cy="572700"/>
          </a:xfrm>
          <a:prstGeom prst="rect">
            <a:avLst/>
          </a:prstGeom>
        </p:spPr>
        <p:txBody>
          <a:bodyPr vert="horz" wrap="square" lIns="91425" tIns="91425" rIns="91425" bIns="91425" rtlCol="0" anchor="t" anchorCtr="0">
            <a:noAutofit/>
          </a:bodyPr>
          <a:lstStyle/>
          <a:p>
            <a:pPr indent="-69850">
              <a:lnSpc>
                <a:spcPct val="115000"/>
              </a:lnSpc>
              <a:spcAft>
                <a:spcPts val="1600"/>
              </a:spcAft>
              <a:buClr>
                <a:schemeClr val="dk1"/>
              </a:buClr>
              <a:buSzPts val="1100"/>
            </a:pPr>
            <a:r>
              <a:rPr lang="zh-CN" altLang="en-US" dirty="0"/>
              <a:t>重复</a:t>
            </a:r>
            <a:r>
              <a:rPr lang="en-US" altLang="zh-CN" dirty="0"/>
              <a:t>check</a:t>
            </a:r>
            <a:r>
              <a:rPr lang="zh-CN" altLang="en-US" dirty="0"/>
              <a:t>和</a:t>
            </a:r>
            <a:r>
              <a:rPr lang="en-US" altLang="zh-CN" dirty="0"/>
              <a:t>use</a:t>
            </a:r>
            <a:endParaRPr lang="en-GB" dirty="0"/>
          </a:p>
        </p:txBody>
      </p:sp>
      <p:pic>
        <p:nvPicPr>
          <p:cNvPr id="227" name="Shape 227"/>
          <p:cNvPicPr preferRelativeResize="0"/>
          <p:nvPr/>
        </p:nvPicPr>
        <p:blipFill>
          <a:blip r:embed="rId3">
            <a:alphaModFix/>
          </a:blip>
          <a:stretch>
            <a:fillRect/>
          </a:stretch>
        </p:blipFill>
        <p:spPr>
          <a:xfrm>
            <a:off x="355924" y="1954925"/>
            <a:ext cx="3880726" cy="2133600"/>
          </a:xfrm>
          <a:prstGeom prst="rect">
            <a:avLst/>
          </a:prstGeom>
          <a:noFill/>
          <a:ln>
            <a:noFill/>
          </a:ln>
        </p:spPr>
      </p:pic>
      <p:pic>
        <p:nvPicPr>
          <p:cNvPr id="228" name="Shape 228"/>
          <p:cNvPicPr preferRelativeResize="0"/>
          <p:nvPr/>
        </p:nvPicPr>
        <p:blipFill>
          <a:blip r:embed="rId4">
            <a:alphaModFix/>
          </a:blip>
          <a:stretch>
            <a:fillRect/>
          </a:stretch>
        </p:blipFill>
        <p:spPr>
          <a:xfrm>
            <a:off x="4337926" y="1950800"/>
            <a:ext cx="4647251" cy="3854250"/>
          </a:xfrm>
          <a:prstGeom prst="rect">
            <a:avLst/>
          </a:prstGeom>
          <a:noFill/>
          <a:ln>
            <a:noFill/>
          </a:ln>
        </p:spPr>
      </p:pic>
      <p:sp>
        <p:nvSpPr>
          <p:cNvPr id="229" name="Shape 229"/>
          <p:cNvSpPr txBox="1"/>
          <p:nvPr/>
        </p:nvSpPr>
        <p:spPr>
          <a:xfrm>
            <a:off x="178675" y="4121944"/>
            <a:ext cx="3956700" cy="1684800"/>
          </a:xfrm>
          <a:prstGeom prst="rect">
            <a:avLst/>
          </a:prstGeom>
          <a:noFill/>
          <a:ln>
            <a:noFill/>
          </a:ln>
        </p:spPr>
        <p:txBody>
          <a:bodyPr wrap="square" lIns="91425" tIns="91425" rIns="91425" bIns="91425" anchor="t" anchorCtr="0">
            <a:noAutofit/>
          </a:bodyPr>
          <a:lstStyle/>
          <a:p>
            <a:pPr marL="457200" indent="-317500">
              <a:lnSpc>
                <a:spcPct val="125000"/>
              </a:lnSpc>
              <a:buSzPts val="1400"/>
              <a:buFont typeface="Wingdings" panose="05000000000000000000" pitchFamily="2" charset="2"/>
              <a:buChar char="l"/>
            </a:pPr>
            <a:r>
              <a:rPr lang="zh-CN" altLang="en-US" dirty="0"/>
              <a:t> </a:t>
            </a:r>
            <a:r>
              <a:rPr lang="en-GB" dirty="0"/>
              <a:t>Check-and-use </a:t>
            </a:r>
            <a:r>
              <a:rPr lang="zh-CN" altLang="en-US" dirty="0"/>
              <a:t>完成了</a:t>
            </a:r>
            <a:r>
              <a:rPr lang="en-US" altLang="zh-CN" dirty="0"/>
              <a:t>3</a:t>
            </a:r>
            <a:r>
              <a:rPr lang="zh-CN" altLang="en-US" dirty="0"/>
              <a:t>次</a:t>
            </a:r>
            <a:endParaRPr lang="en-GB" altLang="zh-CN" dirty="0"/>
          </a:p>
          <a:p>
            <a:pPr marL="457200" indent="-317500">
              <a:lnSpc>
                <a:spcPct val="125000"/>
              </a:lnSpc>
              <a:buSzPts val="1400"/>
              <a:buFont typeface="Wingdings" panose="05000000000000000000" pitchFamily="2" charset="2"/>
              <a:buChar char="l"/>
            </a:pPr>
            <a:r>
              <a:rPr lang="zh-CN" altLang="en-US" dirty="0"/>
              <a:t>检查打开文件是否相同</a:t>
            </a:r>
            <a:endParaRPr lang="en-GB" dirty="0"/>
          </a:p>
          <a:p>
            <a:pPr marL="457200" indent="-317500">
              <a:lnSpc>
                <a:spcPct val="125000"/>
              </a:lnSpc>
              <a:buSzPts val="1400"/>
              <a:buFont typeface="Wingdings" panose="05000000000000000000" pitchFamily="2" charset="2"/>
              <a:buChar char="l"/>
            </a:pPr>
            <a:r>
              <a:rPr lang="zh-CN" altLang="en-US" dirty="0"/>
              <a:t>对于成功的攻击</a:t>
            </a:r>
            <a:r>
              <a:rPr lang="en-GB" dirty="0"/>
              <a:t>, “/</a:t>
            </a:r>
            <a:r>
              <a:rPr lang="en-GB" dirty="0" err="1"/>
              <a:t>tmp</a:t>
            </a:r>
            <a:r>
              <a:rPr lang="en-GB" dirty="0"/>
              <a:t>/XYZ” </a:t>
            </a:r>
            <a:r>
              <a:rPr lang="zh-CN" altLang="en-US" dirty="0"/>
              <a:t>需要更改</a:t>
            </a:r>
            <a:r>
              <a:rPr lang="en-US" altLang="zh-CN" dirty="0"/>
              <a:t>5</a:t>
            </a:r>
            <a:r>
              <a:rPr lang="zh-CN" altLang="en-US" dirty="0"/>
              <a:t>次</a:t>
            </a:r>
            <a:endParaRPr lang="en-US" altLang="zh-CN" dirty="0"/>
          </a:p>
          <a:p>
            <a:pPr marL="457200" indent="-317500">
              <a:lnSpc>
                <a:spcPct val="125000"/>
              </a:lnSpc>
              <a:buSzPts val="1400"/>
              <a:buFont typeface="Wingdings" panose="05000000000000000000" pitchFamily="2" charset="2"/>
              <a:buChar char="l"/>
            </a:pPr>
            <a:r>
              <a:rPr lang="en-US" altLang="zh-CN" dirty="0"/>
              <a:t>5</a:t>
            </a:r>
            <a:r>
              <a:rPr lang="zh-CN" altLang="en-US" dirty="0"/>
              <a:t>次赢得</a:t>
            </a:r>
            <a:r>
              <a:rPr lang="en-US" altLang="zh-CN" dirty="0"/>
              <a:t>race</a:t>
            </a:r>
            <a:r>
              <a:rPr lang="zh-CN" altLang="en-US" dirty="0"/>
              <a:t>的机会，远远低于仅有一次</a:t>
            </a:r>
            <a:r>
              <a:rPr lang="en-US" altLang="zh-CN" dirty="0"/>
              <a:t>race</a:t>
            </a:r>
            <a:r>
              <a:rPr lang="zh-CN" altLang="en-US" dirty="0"/>
              <a:t>条件的代码</a:t>
            </a:r>
            <a:endParaRPr lang="en-GB" dirty="0"/>
          </a:p>
        </p:txBody>
      </p:sp>
      <p:sp>
        <p:nvSpPr>
          <p:cNvPr id="230" name="Shape 230"/>
          <p:cNvSpPr/>
          <p:nvPr/>
        </p:nvSpPr>
        <p:spPr>
          <a:xfrm>
            <a:off x="3786351" y="3577316"/>
            <a:ext cx="255300" cy="255300"/>
          </a:xfrm>
          <a:prstGeom prst="ellipse">
            <a:avLst/>
          </a:prstGeom>
          <a:solidFill>
            <a:schemeClr val="lt2"/>
          </a:solidFill>
          <a:ln w="9525" cap="flat" cmpd="sng">
            <a:solidFill>
              <a:srgbClr val="FF0000"/>
            </a:solidFill>
            <a:prstDash val="solid"/>
            <a:round/>
            <a:headEnd type="none" w="med" len="med"/>
            <a:tailEnd type="none" w="med" len="med"/>
          </a:ln>
        </p:spPr>
        <p:txBody>
          <a:bodyPr wrap="square" lIns="91425" tIns="91425" rIns="91425" bIns="91425" anchor="ctr" anchorCtr="0">
            <a:noAutofit/>
          </a:bodyPr>
          <a:lstStyle/>
          <a:p>
            <a:r>
              <a:rPr lang="en-GB" dirty="0"/>
              <a:t>1</a:t>
            </a:r>
          </a:p>
        </p:txBody>
      </p:sp>
      <p:sp>
        <p:nvSpPr>
          <p:cNvPr id="231" name="Shape 231"/>
          <p:cNvSpPr/>
          <p:nvPr/>
        </p:nvSpPr>
        <p:spPr>
          <a:xfrm>
            <a:off x="7835725" y="2434875"/>
            <a:ext cx="255300" cy="255300"/>
          </a:xfrm>
          <a:prstGeom prst="ellipse">
            <a:avLst/>
          </a:prstGeom>
          <a:solidFill>
            <a:schemeClr val="lt2"/>
          </a:solidFill>
          <a:ln w="9525" cap="flat" cmpd="sng">
            <a:solidFill>
              <a:srgbClr val="FF0000"/>
            </a:solidFill>
            <a:prstDash val="solid"/>
            <a:round/>
            <a:headEnd type="none" w="med" len="med"/>
            <a:tailEnd type="none" w="med" len="med"/>
          </a:ln>
        </p:spPr>
        <p:txBody>
          <a:bodyPr wrap="square" lIns="91425" tIns="91425" rIns="91425" bIns="91425" anchor="ctr" anchorCtr="0">
            <a:noAutofit/>
          </a:bodyPr>
          <a:lstStyle/>
          <a:p>
            <a:r>
              <a:rPr lang="en-GB"/>
              <a:t>2</a:t>
            </a:r>
          </a:p>
        </p:txBody>
      </p:sp>
      <p:sp>
        <p:nvSpPr>
          <p:cNvPr id="232" name="Shape 232"/>
          <p:cNvSpPr/>
          <p:nvPr/>
        </p:nvSpPr>
        <p:spPr>
          <a:xfrm>
            <a:off x="7835725" y="3250075"/>
            <a:ext cx="255300" cy="255300"/>
          </a:xfrm>
          <a:prstGeom prst="ellipse">
            <a:avLst/>
          </a:prstGeom>
          <a:solidFill>
            <a:schemeClr val="lt2"/>
          </a:solidFill>
          <a:ln w="9525" cap="flat" cmpd="sng">
            <a:solidFill>
              <a:srgbClr val="FF0000"/>
            </a:solidFill>
            <a:prstDash val="solid"/>
            <a:round/>
            <a:headEnd type="none" w="med" len="med"/>
            <a:tailEnd type="none" w="med" len="med"/>
          </a:ln>
        </p:spPr>
        <p:txBody>
          <a:bodyPr wrap="square" lIns="91425" tIns="91425" rIns="91425" bIns="91425" anchor="ctr" anchorCtr="0">
            <a:noAutofit/>
          </a:bodyPr>
          <a:lstStyle/>
          <a:p>
            <a:r>
              <a:rPr lang="en-GB"/>
              <a:t>3</a:t>
            </a:r>
          </a:p>
        </p:txBody>
      </p:sp>
      <p:cxnSp>
        <p:nvCxnSpPr>
          <p:cNvPr id="233" name="Shape 233"/>
          <p:cNvCxnSpPr/>
          <p:nvPr/>
        </p:nvCxnSpPr>
        <p:spPr>
          <a:xfrm>
            <a:off x="3114175" y="4650946"/>
            <a:ext cx="1148700" cy="0"/>
          </a:xfrm>
          <a:prstGeom prst="straightConnector1">
            <a:avLst/>
          </a:prstGeom>
          <a:noFill/>
          <a:ln w="9525" cap="flat" cmpd="sng">
            <a:solidFill>
              <a:srgbClr val="FF0000"/>
            </a:solidFill>
            <a:prstDash val="solid"/>
            <a:round/>
            <a:headEnd type="none" w="lg" len="lg"/>
            <a:tailEnd type="triangle" w="lg" len="lg"/>
          </a:ln>
        </p:spPr>
      </p:cxnSp>
      <p:sp>
        <p:nvSpPr>
          <p:cNvPr id="3" name="灯片编号占位符 2">
            <a:extLst>
              <a:ext uri="{FF2B5EF4-FFF2-40B4-BE49-F238E27FC236}">
                <a16:creationId xmlns:a16="http://schemas.microsoft.com/office/drawing/2014/main" id="{6E1F42AA-AE50-41BD-AF02-6B498EB645EB}"/>
              </a:ext>
            </a:extLst>
          </p:cNvPr>
          <p:cNvSpPr>
            <a:spLocks noGrp="1"/>
          </p:cNvSpPr>
          <p:nvPr>
            <p:ph type="sldNum" idx="12"/>
          </p:nvPr>
        </p:nvSpPr>
        <p:spPr/>
        <p:txBody>
          <a:bodyPr/>
          <a:lstStyle/>
          <a:p>
            <a:fld id="{00000000-1234-1234-1234-123412341234}" type="slidenum">
              <a:rPr lang="en-GB" smtClean="0"/>
              <a:pPr/>
              <a:t>38</a:t>
            </a:fld>
            <a:endParaRPr lang="en-GB"/>
          </a:p>
        </p:txBody>
      </p:sp>
    </p:spTree>
    <p:extLst>
      <p:ext uri="{BB962C8B-B14F-4D97-AF65-F5344CB8AC3E}">
        <p14:creationId xmlns:p14="http://schemas.microsoft.com/office/powerpoint/2010/main" val="912993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9">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Shape 238"/>
          <p:cNvSpPr txBox="1">
            <a:spLocks noGrp="1"/>
          </p:cNvSpPr>
          <p:nvPr>
            <p:ph type="title"/>
          </p:nvPr>
        </p:nvSpPr>
        <p:spPr>
          <a:xfrm>
            <a:off x="352650" y="807318"/>
            <a:ext cx="8520600" cy="572700"/>
          </a:xfrm>
          <a:prstGeom prst="rect">
            <a:avLst/>
          </a:prstGeom>
        </p:spPr>
        <p:txBody>
          <a:bodyPr vert="horz" wrap="square" lIns="91425" tIns="91425" rIns="91425" bIns="91425" rtlCol="0" anchor="t" anchorCtr="0">
            <a:noAutofit/>
          </a:bodyPr>
          <a:lstStyle/>
          <a:p>
            <a:r>
              <a:rPr lang="en-GB" dirty="0"/>
              <a:t>Sticky </a:t>
            </a:r>
            <a:r>
              <a:rPr lang="zh-CN" altLang="en-US" dirty="0"/>
              <a:t>符号链接保护</a:t>
            </a:r>
            <a:endParaRPr lang="en-GB" dirty="0"/>
          </a:p>
        </p:txBody>
      </p:sp>
      <p:sp>
        <p:nvSpPr>
          <p:cNvPr id="241" name="Shape 241"/>
          <p:cNvSpPr txBox="1"/>
          <p:nvPr/>
        </p:nvSpPr>
        <p:spPr>
          <a:xfrm>
            <a:off x="352649" y="2313117"/>
            <a:ext cx="8602500" cy="572700"/>
          </a:xfrm>
          <a:prstGeom prst="rect">
            <a:avLst/>
          </a:prstGeom>
          <a:noFill/>
          <a:ln>
            <a:noFill/>
          </a:ln>
        </p:spPr>
        <p:txBody>
          <a:bodyPr wrap="square" lIns="91425" tIns="91425" rIns="91425" bIns="91425" anchor="t" anchorCtr="0">
            <a:noAutofit/>
          </a:bodyPr>
          <a:lstStyle/>
          <a:p>
            <a:r>
              <a:rPr lang="zh-CN" altLang="en-US" dirty="0"/>
              <a:t>所以，可为全局可写的</a:t>
            </a:r>
            <a:r>
              <a:rPr lang="en-US" altLang="zh-CN" dirty="0"/>
              <a:t>sticky</a:t>
            </a:r>
            <a:r>
              <a:rPr lang="zh-CN" altLang="en-US" dirty="0"/>
              <a:t>目录启用粘性符号链接保护：</a:t>
            </a:r>
          </a:p>
        </p:txBody>
      </p:sp>
      <p:sp>
        <p:nvSpPr>
          <p:cNvPr id="242" name="Shape 242"/>
          <p:cNvSpPr txBox="1"/>
          <p:nvPr/>
        </p:nvSpPr>
        <p:spPr>
          <a:xfrm>
            <a:off x="352650" y="3590377"/>
            <a:ext cx="7830265" cy="1147042"/>
          </a:xfrm>
          <a:prstGeom prst="rect">
            <a:avLst/>
          </a:prstGeom>
          <a:noFill/>
          <a:ln>
            <a:noFill/>
          </a:ln>
        </p:spPr>
        <p:txBody>
          <a:bodyPr wrap="square" lIns="91425" tIns="91425" rIns="91425" bIns="91425" anchor="t" anchorCtr="0">
            <a:noAutofit/>
          </a:bodyPr>
          <a:lstStyle/>
          <a:p>
            <a:pPr marL="457200" indent="-342900">
              <a:lnSpc>
                <a:spcPct val="130000"/>
              </a:lnSpc>
              <a:buSzPts val="1800"/>
              <a:buFont typeface="Arial" charset="0"/>
              <a:buChar char="•"/>
            </a:pPr>
            <a:r>
              <a:rPr lang="zh-CN" altLang="en-US" dirty="0"/>
              <a:t>启用</a:t>
            </a:r>
            <a:r>
              <a:rPr lang="en-US" altLang="zh-CN" dirty="0"/>
              <a:t>sticky</a:t>
            </a:r>
            <a:r>
              <a:rPr lang="zh-CN" altLang="en-US" dirty="0"/>
              <a:t>符号链接保护时，</a:t>
            </a:r>
            <a:r>
              <a:rPr lang="en-US" altLang="zh-CN" dirty="0"/>
              <a:t>sticky</a:t>
            </a:r>
            <a:r>
              <a:rPr lang="zh-CN" altLang="en-US" dirty="0"/>
              <a:t>全局可写目录下的符号链接，只有当符号链接的</a:t>
            </a:r>
            <a:r>
              <a:rPr lang="zh-CN" altLang="en-US" dirty="0">
                <a:solidFill>
                  <a:srgbClr val="FF0000"/>
                </a:solidFill>
              </a:rPr>
              <a:t>所有者</a:t>
            </a:r>
            <a:r>
              <a:rPr lang="en-US" altLang="zh-CN" dirty="0">
                <a:solidFill>
                  <a:srgbClr val="FF0000"/>
                </a:solidFill>
              </a:rPr>
              <a:t>(owner)</a:t>
            </a:r>
            <a:r>
              <a:rPr lang="zh-CN" altLang="en-US" dirty="0"/>
              <a:t>与该链接的</a:t>
            </a:r>
            <a:r>
              <a:rPr lang="zh-CN" altLang="en-US" dirty="0">
                <a:solidFill>
                  <a:srgbClr val="FF0000"/>
                </a:solidFill>
              </a:rPr>
              <a:t>跟随者</a:t>
            </a:r>
            <a:r>
              <a:rPr lang="en-US" altLang="zh-CN" dirty="0">
                <a:solidFill>
                  <a:srgbClr val="FF0000"/>
                </a:solidFill>
              </a:rPr>
              <a:t>(follower)</a:t>
            </a:r>
            <a:r>
              <a:rPr lang="zh-CN" altLang="en-US" dirty="0"/>
              <a:t>或该</a:t>
            </a:r>
            <a:r>
              <a:rPr lang="zh-CN" altLang="en-US" dirty="0">
                <a:solidFill>
                  <a:srgbClr val="FF0000"/>
                </a:solidFill>
              </a:rPr>
              <a:t>目录所有者</a:t>
            </a:r>
            <a:r>
              <a:rPr lang="zh-CN" altLang="en-US" dirty="0"/>
              <a:t>相匹配，</a:t>
            </a:r>
            <a:r>
              <a:rPr lang="en-US" altLang="zh-CN" dirty="0"/>
              <a:t> </a:t>
            </a:r>
            <a:r>
              <a:rPr lang="zh-CN" altLang="en-US" dirty="0"/>
              <a:t>才可以被跟随（</a:t>
            </a:r>
            <a:r>
              <a:rPr lang="en-US" altLang="zh-CN" dirty="0"/>
              <a:t>follow</a:t>
            </a:r>
            <a:r>
              <a:rPr lang="zh-CN" altLang="en-US" dirty="0"/>
              <a:t>）</a:t>
            </a:r>
            <a:endParaRPr lang="en-US" altLang="zh-CN" dirty="0"/>
          </a:p>
          <a:p>
            <a:pPr marL="457200" indent="-342900">
              <a:lnSpc>
                <a:spcPct val="130000"/>
              </a:lnSpc>
              <a:buSzPts val="1800"/>
              <a:buFont typeface="Arial" charset="0"/>
              <a:buChar char="•"/>
            </a:pPr>
            <a:endParaRPr lang="zh-CN" altLang="en-US" dirty="0"/>
          </a:p>
        </p:txBody>
      </p:sp>
      <p:sp>
        <p:nvSpPr>
          <p:cNvPr id="3" name="灯片编号占位符 2">
            <a:extLst>
              <a:ext uri="{FF2B5EF4-FFF2-40B4-BE49-F238E27FC236}">
                <a16:creationId xmlns:a16="http://schemas.microsoft.com/office/drawing/2014/main" id="{BCFE9865-2438-4FCE-A65A-9DC530BF56F5}"/>
              </a:ext>
            </a:extLst>
          </p:cNvPr>
          <p:cNvSpPr>
            <a:spLocks noGrp="1"/>
          </p:cNvSpPr>
          <p:nvPr>
            <p:ph type="sldNum" idx="12"/>
          </p:nvPr>
        </p:nvSpPr>
        <p:spPr/>
        <p:txBody>
          <a:bodyPr/>
          <a:lstStyle/>
          <a:p>
            <a:fld id="{00000000-1234-1234-1234-123412341234}" type="slidenum">
              <a:rPr lang="en-GB" smtClean="0"/>
              <a:pPr/>
              <a:t>39</a:t>
            </a:fld>
            <a:endParaRPr lang="en-GB"/>
          </a:p>
        </p:txBody>
      </p:sp>
      <p:sp>
        <p:nvSpPr>
          <p:cNvPr id="2" name="矩形 1">
            <a:extLst>
              <a:ext uri="{FF2B5EF4-FFF2-40B4-BE49-F238E27FC236}">
                <a16:creationId xmlns:a16="http://schemas.microsoft.com/office/drawing/2014/main" id="{D0553581-7676-44C2-8A40-5808B88C06E2}"/>
              </a:ext>
            </a:extLst>
          </p:cNvPr>
          <p:cNvSpPr/>
          <p:nvPr/>
        </p:nvSpPr>
        <p:spPr>
          <a:xfrm>
            <a:off x="352649" y="1798228"/>
            <a:ext cx="8303079" cy="646331"/>
          </a:xfrm>
          <a:prstGeom prst="rect">
            <a:avLst/>
          </a:prstGeom>
          <a:noFill/>
          <a:ln>
            <a:noFill/>
          </a:ln>
        </p:spPr>
        <p:txBody>
          <a:bodyPr wrap="square" lIns="91425" tIns="91425" rIns="91425" bIns="91425" anchor="t" anchorCtr="0">
            <a:noAutofit/>
          </a:bodyPr>
          <a:lstStyle/>
          <a:p>
            <a:r>
              <a:rPr lang="zh-CN" altLang="en-US" dirty="0"/>
              <a:t>大多数的</a:t>
            </a:r>
            <a:r>
              <a:rPr lang="en-US" altLang="zh-CN" dirty="0"/>
              <a:t>TOCTTOU</a:t>
            </a:r>
            <a:r>
              <a:rPr lang="zh-CN" altLang="en-US" dirty="0"/>
              <a:t>竞态条件漏洞都与</a:t>
            </a:r>
            <a:r>
              <a:rPr lang="en-US" altLang="zh-CN" dirty="0"/>
              <a:t>/</a:t>
            </a:r>
            <a:r>
              <a:rPr lang="en-US" altLang="zh-CN" dirty="0" err="1"/>
              <a:t>tmp</a:t>
            </a:r>
            <a:r>
              <a:rPr lang="zh-CN" altLang="en-US" dirty="0"/>
              <a:t>目录（全局可写）下的符号链接有关</a:t>
            </a:r>
          </a:p>
        </p:txBody>
      </p:sp>
      <p:sp>
        <p:nvSpPr>
          <p:cNvPr id="4" name="矩形 3">
            <a:extLst>
              <a:ext uri="{FF2B5EF4-FFF2-40B4-BE49-F238E27FC236}">
                <a16:creationId xmlns:a16="http://schemas.microsoft.com/office/drawing/2014/main" id="{161BC744-4C2A-4BE3-B6D9-0B0E70136E8E}"/>
              </a:ext>
            </a:extLst>
          </p:cNvPr>
          <p:cNvSpPr/>
          <p:nvPr/>
        </p:nvSpPr>
        <p:spPr>
          <a:xfrm>
            <a:off x="1109003" y="2959448"/>
            <a:ext cx="5896915" cy="400110"/>
          </a:xfrm>
          <a:prstGeom prst="rect">
            <a:avLst/>
          </a:prstGeom>
        </p:spPr>
        <p:txBody>
          <a:bodyPr wrap="square">
            <a:spAutoFit/>
          </a:bodyPr>
          <a:lstStyle/>
          <a:p>
            <a:r>
              <a:rPr lang="en-US" altLang="zh-CN" sz="2000" dirty="0">
                <a:solidFill>
                  <a:schemeClr val="dk1"/>
                </a:solidFill>
              </a:rPr>
              <a:t> $</a:t>
            </a:r>
            <a:r>
              <a:rPr lang="en-GB" altLang="zh-CN" sz="2000" dirty="0" err="1">
                <a:solidFill>
                  <a:schemeClr val="dk1"/>
                </a:solidFill>
              </a:rPr>
              <a:t>sudo</a:t>
            </a:r>
            <a:r>
              <a:rPr lang="en-GB" altLang="zh-CN" sz="2000" dirty="0">
                <a:solidFill>
                  <a:schemeClr val="dk1"/>
                </a:solidFill>
              </a:rPr>
              <a:t> </a:t>
            </a:r>
            <a:r>
              <a:rPr lang="en-GB" altLang="zh-CN" sz="2000" dirty="0" err="1">
                <a:solidFill>
                  <a:schemeClr val="dk1"/>
                </a:solidFill>
              </a:rPr>
              <a:t>sysctl</a:t>
            </a:r>
            <a:r>
              <a:rPr lang="en-GB" altLang="zh-CN" sz="2000" dirty="0">
                <a:solidFill>
                  <a:schemeClr val="dk1"/>
                </a:solidFill>
              </a:rPr>
              <a:t> -w </a:t>
            </a:r>
            <a:r>
              <a:rPr lang="en-GB" altLang="zh-CN" sz="2000" dirty="0" err="1">
                <a:solidFill>
                  <a:schemeClr val="dk1"/>
                </a:solidFill>
              </a:rPr>
              <a:t>fs.protected_sticky_symlinks</a:t>
            </a:r>
            <a:r>
              <a:rPr lang="en-GB" altLang="zh-CN" sz="2000" dirty="0">
                <a:solidFill>
                  <a:schemeClr val="dk1"/>
                </a:solidFill>
              </a:rPr>
              <a:t>=1</a:t>
            </a:r>
            <a:endParaRPr lang="zh-CN" altLang="en-US" sz="2000" dirty="0"/>
          </a:p>
        </p:txBody>
      </p:sp>
    </p:spTree>
    <p:extLst>
      <p:ext uri="{BB962C8B-B14F-4D97-AF65-F5344CB8AC3E}">
        <p14:creationId xmlns:p14="http://schemas.microsoft.com/office/powerpoint/2010/main" val="15906130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Shape 65"/>
          <p:cNvSpPr txBox="1">
            <a:spLocks noGrp="1"/>
          </p:cNvSpPr>
          <p:nvPr>
            <p:ph type="title"/>
          </p:nvPr>
        </p:nvSpPr>
        <p:spPr>
          <a:xfrm>
            <a:off x="623400" y="884263"/>
            <a:ext cx="8520600" cy="572700"/>
          </a:xfrm>
          <a:prstGeom prst="rect">
            <a:avLst/>
          </a:prstGeom>
        </p:spPr>
        <p:txBody>
          <a:bodyPr vert="horz" wrap="square" lIns="91425" tIns="91425" rIns="91425" bIns="91425" rtlCol="0" anchor="t" anchorCtr="0">
            <a:noAutofit/>
          </a:bodyPr>
          <a:lstStyle/>
          <a:p>
            <a:r>
              <a:rPr lang="zh-CN" altLang="en-US" dirty="0"/>
              <a:t>竞态条件</a:t>
            </a:r>
            <a:endParaRPr lang="en-GB" dirty="0"/>
          </a:p>
        </p:txBody>
      </p:sp>
      <p:sp>
        <p:nvSpPr>
          <p:cNvPr id="66" name="Shape 66"/>
          <p:cNvSpPr txBox="1">
            <a:spLocks noGrp="1"/>
          </p:cNvSpPr>
          <p:nvPr>
            <p:ph type="body" idx="1"/>
          </p:nvPr>
        </p:nvSpPr>
        <p:spPr>
          <a:xfrm>
            <a:off x="713121" y="1870841"/>
            <a:ext cx="7759337" cy="3489970"/>
          </a:xfrm>
          <a:prstGeom prst="rect">
            <a:avLst/>
          </a:prstGeom>
        </p:spPr>
        <p:txBody>
          <a:bodyPr vert="horz" wrap="square" lIns="91425" tIns="91425" rIns="91425" bIns="91425" rtlCol="0" anchor="t" anchorCtr="0">
            <a:noAutofit/>
          </a:bodyPr>
          <a:lstStyle/>
          <a:p>
            <a:pPr>
              <a:lnSpc>
                <a:spcPct val="125000"/>
              </a:lnSpc>
            </a:pPr>
            <a:r>
              <a:rPr lang="zh-CN" altLang="en-US" dirty="0"/>
              <a:t>发生在以下情况时：</a:t>
            </a:r>
          </a:p>
          <a:p>
            <a:pPr lvl="1">
              <a:lnSpc>
                <a:spcPct val="125000"/>
              </a:lnSpc>
            </a:pPr>
            <a:r>
              <a:rPr lang="zh-CN" altLang="en-US" dirty="0"/>
              <a:t>多个进程（多个线程）同时访问和操作相同的数据</a:t>
            </a:r>
            <a:endParaRPr lang="en-US" altLang="zh-CN" dirty="0"/>
          </a:p>
          <a:p>
            <a:pPr lvl="1">
              <a:lnSpc>
                <a:spcPct val="125000"/>
              </a:lnSpc>
            </a:pPr>
            <a:r>
              <a:rPr lang="zh-CN" altLang="en-US" dirty="0"/>
              <a:t>执行的结果取决于</a:t>
            </a:r>
            <a:r>
              <a:rPr lang="zh-CN" altLang="en-US" dirty="0">
                <a:solidFill>
                  <a:srgbClr val="FF0000"/>
                </a:solidFill>
              </a:rPr>
              <a:t>特定的顺序</a:t>
            </a:r>
            <a:endParaRPr lang="en-US" altLang="zh-CN" dirty="0">
              <a:solidFill>
                <a:srgbClr val="FF0000"/>
              </a:solidFill>
            </a:endParaRPr>
          </a:p>
          <a:p>
            <a:pPr lvl="1">
              <a:lnSpc>
                <a:spcPct val="125000"/>
              </a:lnSpc>
            </a:pPr>
            <a:endParaRPr lang="zh-CN" altLang="en-US" dirty="0"/>
          </a:p>
          <a:p>
            <a:pPr>
              <a:lnSpc>
                <a:spcPct val="125000"/>
              </a:lnSpc>
            </a:pPr>
            <a:r>
              <a:rPr lang="zh-CN" altLang="en-US" dirty="0"/>
              <a:t>如果特权</a:t>
            </a:r>
            <a:r>
              <a:rPr lang="en-US" altLang="zh-CN" dirty="0"/>
              <a:t>(</a:t>
            </a:r>
            <a:r>
              <a:rPr lang="en-US" altLang="zh-CN" dirty="0" err="1"/>
              <a:t>priviledged</a:t>
            </a:r>
            <a:r>
              <a:rPr lang="en-US" altLang="zh-CN" dirty="0"/>
              <a:t>)</a:t>
            </a:r>
            <a:r>
              <a:rPr lang="zh-CN" altLang="en-US" dirty="0"/>
              <a:t>程序具有竞态条件，则攻击者可以通过对不可控事件施加影响来影响特权程序的输出</a:t>
            </a:r>
          </a:p>
        </p:txBody>
      </p:sp>
      <p:sp>
        <p:nvSpPr>
          <p:cNvPr id="3" name="灯片编号占位符 2">
            <a:extLst>
              <a:ext uri="{FF2B5EF4-FFF2-40B4-BE49-F238E27FC236}">
                <a16:creationId xmlns:a16="http://schemas.microsoft.com/office/drawing/2014/main" id="{A3C5CA01-5D02-4A66-8336-7AF0E3A21977}"/>
              </a:ext>
            </a:extLst>
          </p:cNvPr>
          <p:cNvSpPr>
            <a:spLocks noGrp="1"/>
          </p:cNvSpPr>
          <p:nvPr>
            <p:ph type="sldNum" idx="12"/>
          </p:nvPr>
        </p:nvSpPr>
        <p:spPr/>
        <p:txBody>
          <a:bodyPr/>
          <a:lstStyle/>
          <a:p>
            <a:fld id="{00000000-1234-1234-1234-123412341234}" type="slidenum">
              <a:rPr lang="en-GB" smtClean="0"/>
              <a:pPr/>
              <a:t>4</a:t>
            </a:fld>
            <a:endParaRPr lang="en-GB"/>
          </a:p>
        </p:txBody>
      </p:sp>
    </p:spTree>
    <p:extLst>
      <p:ext uri="{BB962C8B-B14F-4D97-AF65-F5344CB8AC3E}">
        <p14:creationId xmlns:p14="http://schemas.microsoft.com/office/powerpoint/2010/main" val="163096612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8755" y="894272"/>
            <a:ext cx="8520600" cy="763600"/>
          </a:xfrm>
        </p:spPr>
        <p:txBody>
          <a:bodyPr>
            <a:noAutofit/>
          </a:bodyPr>
          <a:lstStyle/>
          <a:p>
            <a:r>
              <a:rPr lang="en-US" altLang="zh-CN" dirty="0"/>
              <a:t>Sticky</a:t>
            </a:r>
            <a:r>
              <a:rPr lang="zh-CN" altLang="en-US" dirty="0"/>
              <a:t>符号链接保护</a:t>
            </a:r>
            <a:endParaRPr lang="en-US" dirty="0"/>
          </a:p>
        </p:txBody>
      </p:sp>
      <p:pic>
        <p:nvPicPr>
          <p:cNvPr id="5" name="Shape 239"/>
          <p:cNvPicPr preferRelativeResize="0"/>
          <p:nvPr/>
        </p:nvPicPr>
        <p:blipFill>
          <a:blip r:embed="rId2">
            <a:alphaModFix/>
          </a:blip>
          <a:stretch>
            <a:fillRect/>
          </a:stretch>
        </p:blipFill>
        <p:spPr>
          <a:xfrm>
            <a:off x="984098" y="2102734"/>
            <a:ext cx="4719516" cy="3193506"/>
          </a:xfrm>
          <a:prstGeom prst="rect">
            <a:avLst/>
          </a:prstGeom>
          <a:noFill/>
          <a:ln>
            <a:noFill/>
          </a:ln>
        </p:spPr>
      </p:pic>
      <p:sp>
        <p:nvSpPr>
          <p:cNvPr id="7" name="TextBox 6"/>
          <p:cNvSpPr txBox="1"/>
          <p:nvPr/>
        </p:nvSpPr>
        <p:spPr>
          <a:xfrm>
            <a:off x="6653048" y="2743200"/>
            <a:ext cx="2191407" cy="369332"/>
          </a:xfrm>
          <a:prstGeom prst="rect">
            <a:avLst/>
          </a:prstGeom>
          <a:noFill/>
        </p:spPr>
        <p:txBody>
          <a:bodyPr wrap="square" rtlCol="0">
            <a:spAutoFit/>
          </a:bodyPr>
          <a:lstStyle/>
          <a:p>
            <a:endParaRPr lang="en-US" dirty="0"/>
          </a:p>
        </p:txBody>
      </p:sp>
      <p:sp>
        <p:nvSpPr>
          <p:cNvPr id="8" name="TextBox 7"/>
          <p:cNvSpPr txBox="1"/>
          <p:nvPr/>
        </p:nvSpPr>
        <p:spPr>
          <a:xfrm>
            <a:off x="6053959" y="2617076"/>
            <a:ext cx="3090041" cy="2554545"/>
          </a:xfrm>
          <a:prstGeom prst="rect">
            <a:avLst/>
          </a:prstGeom>
          <a:noFill/>
        </p:spPr>
        <p:txBody>
          <a:bodyPr wrap="square" rtlCol="0">
            <a:spAutoFit/>
          </a:bodyPr>
          <a:lstStyle/>
          <a:p>
            <a:r>
              <a:rPr lang="zh-CN" altLang="en-US" sz="2000" dirty="0"/>
              <a:t>假设</a:t>
            </a:r>
            <a:r>
              <a:rPr lang="en-US" altLang="zh-CN" sz="2000" dirty="0" err="1"/>
              <a:t>symlink</a:t>
            </a:r>
            <a:r>
              <a:rPr lang="en-US" altLang="zh-CN" sz="2000" dirty="0"/>
              <a:t> /</a:t>
            </a:r>
            <a:r>
              <a:rPr lang="en-US" altLang="zh-CN" sz="2000" dirty="0" err="1"/>
              <a:t>tmp</a:t>
            </a:r>
            <a:r>
              <a:rPr lang="en-US" altLang="zh-CN" sz="2000" dirty="0"/>
              <a:t>/XYZ</a:t>
            </a:r>
          </a:p>
          <a:p>
            <a:endParaRPr lang="en-US" altLang="zh-CN" sz="2000" dirty="0"/>
          </a:p>
          <a:p>
            <a:r>
              <a:rPr lang="zh-CN" altLang="en-US" sz="2000" dirty="0"/>
              <a:t>调用程序 </a:t>
            </a:r>
            <a:r>
              <a:rPr lang="en-US" altLang="zh-CN" sz="2000" dirty="0"/>
              <a:t>(EUID):</a:t>
            </a:r>
            <a:r>
              <a:rPr lang="zh-CN" altLang="en-US" sz="2000" dirty="0"/>
              <a:t> </a:t>
            </a:r>
            <a:r>
              <a:rPr lang="en-US" altLang="zh-CN" sz="2000" dirty="0"/>
              <a:t>root</a:t>
            </a:r>
          </a:p>
          <a:p>
            <a:r>
              <a:rPr lang="zh-CN" altLang="en-US" sz="2000" dirty="0"/>
              <a:t>目录 </a:t>
            </a:r>
            <a:r>
              <a:rPr lang="en-US" altLang="zh-CN" sz="2000" dirty="0"/>
              <a:t>owner:</a:t>
            </a:r>
            <a:r>
              <a:rPr lang="zh-CN" altLang="en-US" sz="2000" dirty="0"/>
              <a:t> </a:t>
            </a:r>
            <a:r>
              <a:rPr lang="en-US" altLang="zh-CN" sz="2000" dirty="0"/>
              <a:t>root</a:t>
            </a:r>
          </a:p>
          <a:p>
            <a:endParaRPr lang="en-US" altLang="zh-CN" sz="2000" dirty="0"/>
          </a:p>
          <a:p>
            <a:r>
              <a:rPr lang="zh-CN" altLang="en-US" sz="2000" dirty="0"/>
              <a:t>那么，</a:t>
            </a:r>
            <a:r>
              <a:rPr lang="en-US" altLang="zh-CN" sz="2000" dirty="0"/>
              <a:t> /</a:t>
            </a:r>
            <a:r>
              <a:rPr lang="en-US" altLang="zh-CN" sz="2000" dirty="0" err="1"/>
              <a:t>tmp</a:t>
            </a:r>
            <a:r>
              <a:rPr lang="en-US" altLang="zh-CN" sz="2000" dirty="0"/>
              <a:t>/XYZ </a:t>
            </a:r>
            <a:r>
              <a:rPr lang="zh-CN" altLang="en-US" sz="2000" dirty="0"/>
              <a:t>的</a:t>
            </a:r>
            <a:r>
              <a:rPr lang="en-US" altLang="zh-CN" sz="2000" dirty="0"/>
              <a:t>owner</a:t>
            </a:r>
            <a:r>
              <a:rPr lang="zh-CN" altLang="en-US" sz="2000" dirty="0"/>
              <a:t>必须是 </a:t>
            </a:r>
            <a:r>
              <a:rPr lang="en-US" altLang="zh-CN" sz="2000" dirty="0"/>
              <a:t>?</a:t>
            </a:r>
          </a:p>
          <a:p>
            <a:r>
              <a:rPr lang="en-US" altLang="zh-CN" sz="2000" dirty="0">
                <a:solidFill>
                  <a:srgbClr val="FF0000"/>
                </a:solidFill>
              </a:rPr>
              <a:t>root</a:t>
            </a:r>
            <a:endParaRPr lang="en-US" sz="2000" dirty="0">
              <a:solidFill>
                <a:srgbClr val="FF0000"/>
              </a:solidFill>
            </a:endParaRPr>
          </a:p>
        </p:txBody>
      </p:sp>
      <p:sp>
        <p:nvSpPr>
          <p:cNvPr id="3" name="灯片编号占位符 2">
            <a:extLst>
              <a:ext uri="{FF2B5EF4-FFF2-40B4-BE49-F238E27FC236}">
                <a16:creationId xmlns:a16="http://schemas.microsoft.com/office/drawing/2014/main" id="{B819849F-AAFF-4A16-A2AB-E7945AE7A6B8}"/>
              </a:ext>
            </a:extLst>
          </p:cNvPr>
          <p:cNvSpPr>
            <a:spLocks noGrp="1"/>
          </p:cNvSpPr>
          <p:nvPr>
            <p:ph type="sldNum" idx="12"/>
          </p:nvPr>
        </p:nvSpPr>
        <p:spPr/>
        <p:txBody>
          <a:bodyPr/>
          <a:lstStyle/>
          <a:p>
            <a:fld id="{00000000-1234-1234-1234-123412341234}" type="slidenum">
              <a:rPr lang="en-GB" smtClean="0"/>
              <a:pPr/>
              <a:t>40</a:t>
            </a:fld>
            <a:endParaRPr lang="en-GB"/>
          </a:p>
        </p:txBody>
      </p:sp>
    </p:spTree>
    <p:extLst>
      <p:ext uri="{BB962C8B-B14F-4D97-AF65-F5344CB8AC3E}">
        <p14:creationId xmlns:p14="http://schemas.microsoft.com/office/powerpoint/2010/main" val="2022370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Shape 247"/>
          <p:cNvSpPr txBox="1">
            <a:spLocks noGrp="1"/>
          </p:cNvSpPr>
          <p:nvPr>
            <p:ph type="title"/>
          </p:nvPr>
        </p:nvSpPr>
        <p:spPr>
          <a:xfrm>
            <a:off x="311700" y="847457"/>
            <a:ext cx="8520600" cy="572700"/>
          </a:xfrm>
          <a:prstGeom prst="rect">
            <a:avLst/>
          </a:prstGeom>
        </p:spPr>
        <p:txBody>
          <a:bodyPr vert="horz" wrap="square" lIns="91425" tIns="91425" rIns="91425" bIns="91425" rtlCol="0" anchor="t" anchorCtr="0">
            <a:noAutofit/>
          </a:bodyPr>
          <a:lstStyle/>
          <a:p>
            <a:pPr indent="-69850">
              <a:buClr>
                <a:schemeClr val="dk1"/>
              </a:buClr>
              <a:buSzPts val="1100"/>
            </a:pPr>
            <a:r>
              <a:rPr lang="en-GB" dirty="0"/>
              <a:t>Sticky </a:t>
            </a:r>
            <a:r>
              <a:rPr lang="zh-CN" altLang="en-US" dirty="0"/>
              <a:t>符号链接保护</a:t>
            </a:r>
            <a:endParaRPr lang="en-GB" dirty="0"/>
          </a:p>
        </p:txBody>
      </p:sp>
      <p:pic>
        <p:nvPicPr>
          <p:cNvPr id="248" name="Shape 248"/>
          <p:cNvPicPr preferRelativeResize="0"/>
          <p:nvPr/>
        </p:nvPicPr>
        <p:blipFill>
          <a:blip r:embed="rId3">
            <a:alphaModFix/>
          </a:blip>
          <a:stretch>
            <a:fillRect/>
          </a:stretch>
        </p:blipFill>
        <p:spPr>
          <a:xfrm>
            <a:off x="146757" y="2306444"/>
            <a:ext cx="6016976" cy="2304635"/>
          </a:xfrm>
          <a:prstGeom prst="rect">
            <a:avLst/>
          </a:prstGeom>
          <a:noFill/>
          <a:ln>
            <a:noFill/>
          </a:ln>
        </p:spPr>
      </p:pic>
      <p:sp>
        <p:nvSpPr>
          <p:cNvPr id="249" name="Shape 249"/>
          <p:cNvSpPr txBox="1"/>
          <p:nvPr/>
        </p:nvSpPr>
        <p:spPr>
          <a:xfrm>
            <a:off x="6163732" y="2306444"/>
            <a:ext cx="2983020" cy="2169600"/>
          </a:xfrm>
          <a:prstGeom prst="rect">
            <a:avLst/>
          </a:prstGeom>
          <a:noFill/>
          <a:ln>
            <a:noFill/>
          </a:ln>
        </p:spPr>
        <p:txBody>
          <a:bodyPr wrap="square" lIns="91425" tIns="91425" rIns="91425" bIns="91425" anchor="t" anchorCtr="0">
            <a:noAutofit/>
          </a:bodyPr>
          <a:lstStyle/>
          <a:p>
            <a:pPr marL="114300">
              <a:lnSpc>
                <a:spcPct val="125000"/>
              </a:lnSpc>
              <a:buSzPts val="1800"/>
            </a:pPr>
            <a:r>
              <a:rPr lang="zh-CN" altLang="en-US" sz="2200" dirty="0"/>
              <a:t>当该符号链接的</a:t>
            </a:r>
            <a:r>
              <a:rPr lang="en-US" altLang="zh-CN" sz="2200" dirty="0"/>
              <a:t>owner</a:t>
            </a:r>
            <a:r>
              <a:rPr lang="zh-CN" altLang="en-US" sz="2200" dirty="0"/>
              <a:t>，和</a:t>
            </a:r>
            <a:r>
              <a:rPr lang="en-US" altLang="zh-CN" sz="2200" dirty="0"/>
              <a:t>follower(</a:t>
            </a:r>
            <a:r>
              <a:rPr lang="zh-CN" altLang="en-US" sz="2200" dirty="0"/>
              <a:t>进程的</a:t>
            </a:r>
            <a:r>
              <a:rPr lang="en-US" altLang="zh-CN" sz="2200" dirty="0"/>
              <a:t>EUID)</a:t>
            </a:r>
            <a:r>
              <a:rPr lang="zh-CN" altLang="en-US" sz="2200" dirty="0"/>
              <a:t>或者目录的</a:t>
            </a:r>
            <a:r>
              <a:rPr lang="en-US" altLang="zh-CN" sz="2200" dirty="0"/>
              <a:t>owner</a:t>
            </a:r>
            <a:r>
              <a:rPr lang="zh-CN" altLang="en-US" sz="2200" dirty="0"/>
              <a:t>匹配时，符号链接保护允许</a:t>
            </a:r>
            <a:r>
              <a:rPr lang="en-GB" sz="2200" dirty="0" err="1"/>
              <a:t>fopen</a:t>
            </a:r>
            <a:r>
              <a:rPr lang="en-GB" sz="2200" dirty="0"/>
              <a:t>() .</a:t>
            </a:r>
          </a:p>
        </p:txBody>
      </p:sp>
      <p:sp>
        <p:nvSpPr>
          <p:cNvPr id="3" name="灯片编号占位符 2">
            <a:extLst>
              <a:ext uri="{FF2B5EF4-FFF2-40B4-BE49-F238E27FC236}">
                <a16:creationId xmlns:a16="http://schemas.microsoft.com/office/drawing/2014/main" id="{F6D1DC9F-3399-4640-B234-E0915C593F01}"/>
              </a:ext>
            </a:extLst>
          </p:cNvPr>
          <p:cNvSpPr>
            <a:spLocks noGrp="1"/>
          </p:cNvSpPr>
          <p:nvPr>
            <p:ph type="sldNum" idx="12"/>
          </p:nvPr>
        </p:nvSpPr>
        <p:spPr/>
        <p:txBody>
          <a:bodyPr/>
          <a:lstStyle/>
          <a:p>
            <a:fld id="{00000000-1234-1234-1234-123412341234}" type="slidenum">
              <a:rPr lang="en-GB" smtClean="0"/>
              <a:pPr/>
              <a:t>41</a:t>
            </a:fld>
            <a:endParaRPr lang="en-GB"/>
          </a:p>
        </p:txBody>
      </p:sp>
      <p:sp>
        <p:nvSpPr>
          <p:cNvPr id="6" name="文本框 5">
            <a:extLst>
              <a:ext uri="{FF2B5EF4-FFF2-40B4-BE49-F238E27FC236}">
                <a16:creationId xmlns:a16="http://schemas.microsoft.com/office/drawing/2014/main" id="{CDB87739-4DA7-404B-9FFA-E5FCA45FAE81}"/>
              </a:ext>
            </a:extLst>
          </p:cNvPr>
          <p:cNvSpPr txBox="1"/>
          <p:nvPr/>
        </p:nvSpPr>
        <p:spPr>
          <a:xfrm>
            <a:off x="311700" y="2864817"/>
            <a:ext cx="4209499" cy="250916"/>
          </a:xfrm>
          <a:prstGeom prst="rect">
            <a:avLst/>
          </a:prstGeom>
          <a:noFill/>
          <a:ln w="28575">
            <a:solidFill>
              <a:srgbClr val="FF0000"/>
            </a:solidFill>
          </a:ln>
        </p:spPr>
        <p:txBody>
          <a:bodyPr wrap="square" rtlCol="0">
            <a:spAutoFit/>
          </a:bodyPr>
          <a:lstStyle/>
          <a:p>
            <a:endParaRPr lang="zh-CN" altLang="en-US" dirty="0"/>
          </a:p>
        </p:txBody>
      </p:sp>
      <p:sp>
        <p:nvSpPr>
          <p:cNvPr id="7" name="文本框 6">
            <a:extLst>
              <a:ext uri="{FF2B5EF4-FFF2-40B4-BE49-F238E27FC236}">
                <a16:creationId xmlns:a16="http://schemas.microsoft.com/office/drawing/2014/main" id="{715093E4-2067-4831-89E4-559E523AC780}"/>
              </a:ext>
            </a:extLst>
          </p:cNvPr>
          <p:cNvSpPr txBox="1"/>
          <p:nvPr/>
        </p:nvSpPr>
        <p:spPr>
          <a:xfrm>
            <a:off x="311700" y="4072728"/>
            <a:ext cx="4209499" cy="250916"/>
          </a:xfrm>
          <a:prstGeom prst="rect">
            <a:avLst/>
          </a:prstGeom>
          <a:noFill/>
          <a:ln w="28575">
            <a:solidFill>
              <a:srgbClr val="FF0000"/>
            </a:solidFill>
          </a:ln>
        </p:spPr>
        <p:txBody>
          <a:bodyPr wrap="square" rtlCol="0">
            <a:spAutoFit/>
          </a:bodyPr>
          <a:lstStyle/>
          <a:p>
            <a:endParaRPr lang="zh-CN" altLang="en-US" dirty="0"/>
          </a:p>
        </p:txBody>
      </p:sp>
    </p:spTree>
    <p:extLst>
      <p:ext uri="{BB962C8B-B14F-4D97-AF65-F5344CB8AC3E}">
        <p14:creationId xmlns:p14="http://schemas.microsoft.com/office/powerpoint/2010/main" val="17635478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Shape 255"/>
          <p:cNvSpPr txBox="1">
            <a:spLocks noGrp="1"/>
          </p:cNvSpPr>
          <p:nvPr>
            <p:ph type="title"/>
          </p:nvPr>
        </p:nvSpPr>
        <p:spPr>
          <a:xfrm>
            <a:off x="226208" y="926717"/>
            <a:ext cx="8520600" cy="572700"/>
          </a:xfrm>
          <a:prstGeom prst="rect">
            <a:avLst/>
          </a:prstGeom>
        </p:spPr>
        <p:txBody>
          <a:bodyPr vert="horz" wrap="square" lIns="91425" tIns="91425" rIns="91425" bIns="91425" rtlCol="0" anchor="t" anchorCtr="0">
            <a:noAutofit/>
          </a:bodyPr>
          <a:lstStyle/>
          <a:p>
            <a:r>
              <a:rPr lang="zh-CN" altLang="en-US" dirty="0"/>
              <a:t>最小特权原则</a:t>
            </a:r>
            <a:endParaRPr lang="en-GB" dirty="0"/>
          </a:p>
        </p:txBody>
      </p:sp>
      <p:sp>
        <p:nvSpPr>
          <p:cNvPr id="256" name="Shape 256"/>
          <p:cNvSpPr txBox="1">
            <a:spLocks noGrp="1"/>
          </p:cNvSpPr>
          <p:nvPr>
            <p:ph type="body" idx="1"/>
          </p:nvPr>
        </p:nvSpPr>
        <p:spPr>
          <a:xfrm>
            <a:off x="477497" y="1951947"/>
            <a:ext cx="8220591" cy="3270056"/>
          </a:xfrm>
          <a:prstGeom prst="rect">
            <a:avLst/>
          </a:prstGeom>
        </p:spPr>
        <p:txBody>
          <a:bodyPr vert="horz" wrap="square" lIns="91425" tIns="91425" rIns="91425" bIns="91425" rtlCol="0" anchor="t" anchorCtr="0">
            <a:noAutofit/>
          </a:bodyPr>
          <a:lstStyle/>
          <a:p>
            <a:pPr marL="0" indent="0">
              <a:lnSpc>
                <a:spcPct val="145000"/>
              </a:lnSpc>
              <a:buNone/>
            </a:pPr>
            <a:r>
              <a:rPr lang="en-GB" b="1" dirty="0">
                <a:solidFill>
                  <a:srgbClr val="000000"/>
                </a:solidFill>
              </a:rPr>
              <a:t>Principle of Least Privilege:</a:t>
            </a:r>
          </a:p>
          <a:p>
            <a:pPr marL="747713">
              <a:lnSpc>
                <a:spcPct val="145000"/>
              </a:lnSpc>
              <a:buNone/>
            </a:pPr>
            <a:r>
              <a:rPr lang="zh-CN" altLang="en-US" b="1" dirty="0">
                <a:solidFill>
                  <a:srgbClr val="FF0000"/>
                </a:solidFill>
              </a:rPr>
              <a:t>程序不应该使用比任务所需更多的特权</a:t>
            </a:r>
            <a:endParaRPr lang="en-GB" b="1" dirty="0">
              <a:solidFill>
                <a:srgbClr val="FF0000"/>
              </a:solidFill>
            </a:endParaRPr>
          </a:p>
          <a:p>
            <a:pPr marL="285750" indent="-285750">
              <a:lnSpc>
                <a:spcPct val="145000"/>
              </a:lnSpc>
            </a:pPr>
            <a:r>
              <a:rPr lang="zh-CN" altLang="en-US" dirty="0">
                <a:solidFill>
                  <a:srgbClr val="000000"/>
                </a:solidFill>
              </a:rPr>
              <a:t>上述脆弱程序的问题：在打开文件时，拥有比所需更多的权限</a:t>
            </a:r>
            <a:endParaRPr lang="en-GB" dirty="0">
              <a:solidFill>
                <a:srgbClr val="000000"/>
              </a:solidFill>
            </a:endParaRPr>
          </a:p>
          <a:p>
            <a:pPr marL="285750" indent="-285750">
              <a:lnSpc>
                <a:spcPct val="145000"/>
              </a:lnSpc>
            </a:pPr>
            <a:r>
              <a:rPr lang="en-GB" dirty="0" err="1">
                <a:solidFill>
                  <a:srgbClr val="000000"/>
                </a:solidFill>
              </a:rPr>
              <a:t>seteuid</a:t>
            </a:r>
            <a:r>
              <a:rPr lang="en-GB" dirty="0">
                <a:solidFill>
                  <a:srgbClr val="000000"/>
                </a:solidFill>
              </a:rPr>
              <a:t>() </a:t>
            </a:r>
            <a:r>
              <a:rPr lang="zh-CN" altLang="en-US" dirty="0">
                <a:solidFill>
                  <a:srgbClr val="000000"/>
                </a:solidFill>
              </a:rPr>
              <a:t>和</a:t>
            </a:r>
            <a:r>
              <a:rPr lang="en-GB" dirty="0">
                <a:solidFill>
                  <a:srgbClr val="000000"/>
                </a:solidFill>
              </a:rPr>
              <a:t> </a:t>
            </a:r>
            <a:r>
              <a:rPr lang="en-GB" dirty="0" err="1">
                <a:solidFill>
                  <a:srgbClr val="000000"/>
                </a:solidFill>
              </a:rPr>
              <a:t>setuid</a:t>
            </a:r>
            <a:r>
              <a:rPr lang="en-GB" dirty="0">
                <a:solidFill>
                  <a:srgbClr val="000000"/>
                </a:solidFill>
              </a:rPr>
              <a:t>() </a:t>
            </a:r>
            <a:r>
              <a:rPr lang="zh-CN" altLang="en-US" dirty="0">
                <a:solidFill>
                  <a:srgbClr val="000000"/>
                </a:solidFill>
              </a:rPr>
              <a:t>可以用作丢弃或临时禁用权限</a:t>
            </a:r>
            <a:endParaRPr lang="en-GB" dirty="0">
              <a:solidFill>
                <a:srgbClr val="000000"/>
              </a:solidFill>
            </a:endParaRPr>
          </a:p>
        </p:txBody>
      </p:sp>
      <p:sp>
        <p:nvSpPr>
          <p:cNvPr id="3" name="灯片编号占位符 2">
            <a:extLst>
              <a:ext uri="{FF2B5EF4-FFF2-40B4-BE49-F238E27FC236}">
                <a16:creationId xmlns:a16="http://schemas.microsoft.com/office/drawing/2014/main" id="{A41AF7B6-8513-4F33-B547-2907892547D9}"/>
              </a:ext>
            </a:extLst>
          </p:cNvPr>
          <p:cNvSpPr>
            <a:spLocks noGrp="1"/>
          </p:cNvSpPr>
          <p:nvPr>
            <p:ph type="sldNum" idx="12"/>
          </p:nvPr>
        </p:nvSpPr>
        <p:spPr/>
        <p:txBody>
          <a:bodyPr/>
          <a:lstStyle/>
          <a:p>
            <a:fld id="{00000000-1234-1234-1234-123412341234}" type="slidenum">
              <a:rPr lang="en-GB" smtClean="0"/>
              <a:pPr/>
              <a:t>42</a:t>
            </a:fld>
            <a:endParaRPr lang="en-GB"/>
          </a:p>
        </p:txBody>
      </p:sp>
    </p:spTree>
    <p:extLst>
      <p:ext uri="{BB962C8B-B14F-4D97-AF65-F5344CB8AC3E}">
        <p14:creationId xmlns:p14="http://schemas.microsoft.com/office/powerpoint/2010/main" val="124512171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Shape 261"/>
          <p:cNvSpPr txBox="1">
            <a:spLocks noGrp="1"/>
          </p:cNvSpPr>
          <p:nvPr>
            <p:ph type="title"/>
          </p:nvPr>
        </p:nvSpPr>
        <p:spPr>
          <a:xfrm>
            <a:off x="311700" y="796527"/>
            <a:ext cx="8520600" cy="572700"/>
          </a:xfrm>
          <a:prstGeom prst="rect">
            <a:avLst/>
          </a:prstGeom>
        </p:spPr>
        <p:txBody>
          <a:bodyPr vert="horz" wrap="square" lIns="91425" tIns="91425" rIns="91425" bIns="91425" rtlCol="0" anchor="t" anchorCtr="0">
            <a:noAutofit/>
          </a:bodyPr>
          <a:lstStyle/>
          <a:p>
            <a:pPr indent="-69850">
              <a:buClr>
                <a:schemeClr val="dk1"/>
              </a:buClr>
              <a:buSzPts val="1100"/>
            </a:pPr>
            <a:r>
              <a:rPr lang="zh-CN" altLang="en-US" dirty="0"/>
              <a:t>最小特权原则</a:t>
            </a:r>
            <a:endParaRPr lang="en-GB" dirty="0"/>
          </a:p>
        </p:txBody>
      </p:sp>
      <p:sp>
        <p:nvSpPr>
          <p:cNvPr id="262" name="Shape 262"/>
          <p:cNvSpPr txBox="1">
            <a:spLocks noGrp="1"/>
          </p:cNvSpPr>
          <p:nvPr>
            <p:ph type="body" idx="1"/>
          </p:nvPr>
        </p:nvSpPr>
        <p:spPr>
          <a:xfrm>
            <a:off x="5882538" y="1721825"/>
            <a:ext cx="3357417" cy="1297800"/>
          </a:xfrm>
          <a:prstGeom prst="rect">
            <a:avLst/>
          </a:prstGeom>
        </p:spPr>
        <p:txBody>
          <a:bodyPr vert="horz" wrap="square" lIns="91425" tIns="91425" rIns="91425" bIns="91425" rtlCol="0" anchor="t" anchorCtr="0">
            <a:noAutofit/>
          </a:bodyPr>
          <a:lstStyle/>
          <a:p>
            <a:pPr marL="0" indent="0">
              <a:lnSpc>
                <a:spcPct val="125000"/>
              </a:lnSpc>
              <a:buNone/>
            </a:pPr>
            <a:r>
              <a:rPr lang="zh-CN" altLang="en-US" sz="2400" dirty="0"/>
              <a:t>在打开文件之前，程序应该通过设置</a:t>
            </a:r>
            <a:r>
              <a:rPr lang="en-US" altLang="zh-CN" sz="2400" dirty="0"/>
              <a:t>EUID = RID</a:t>
            </a:r>
            <a:r>
              <a:rPr lang="zh-CN" altLang="en-US" sz="2400" dirty="0"/>
              <a:t>来放弃其权限</a:t>
            </a:r>
          </a:p>
          <a:p>
            <a:pPr marL="0" indent="0">
              <a:lnSpc>
                <a:spcPct val="125000"/>
              </a:lnSpc>
              <a:buNone/>
            </a:pPr>
            <a:endParaRPr lang="en-GB" sz="2400" dirty="0">
              <a:solidFill>
                <a:srgbClr val="000000"/>
              </a:solidFill>
            </a:endParaRPr>
          </a:p>
        </p:txBody>
      </p:sp>
      <p:pic>
        <p:nvPicPr>
          <p:cNvPr id="263" name="Shape 263"/>
          <p:cNvPicPr preferRelativeResize="0"/>
          <p:nvPr/>
        </p:nvPicPr>
        <p:blipFill>
          <a:blip r:embed="rId3">
            <a:alphaModFix/>
          </a:blip>
          <a:stretch>
            <a:fillRect/>
          </a:stretch>
        </p:blipFill>
        <p:spPr>
          <a:xfrm>
            <a:off x="311700" y="2009725"/>
            <a:ext cx="5482726" cy="1983250"/>
          </a:xfrm>
          <a:prstGeom prst="rect">
            <a:avLst/>
          </a:prstGeom>
          <a:noFill/>
          <a:ln>
            <a:noFill/>
          </a:ln>
        </p:spPr>
      </p:pic>
      <p:pic>
        <p:nvPicPr>
          <p:cNvPr id="264" name="Shape 264"/>
          <p:cNvPicPr preferRelativeResize="0"/>
          <p:nvPr/>
        </p:nvPicPr>
        <p:blipFill>
          <a:blip r:embed="rId4">
            <a:alphaModFix/>
          </a:blip>
          <a:stretch>
            <a:fillRect/>
          </a:stretch>
        </p:blipFill>
        <p:spPr>
          <a:xfrm>
            <a:off x="311701" y="3916126"/>
            <a:ext cx="5482725" cy="269825"/>
          </a:xfrm>
          <a:prstGeom prst="rect">
            <a:avLst/>
          </a:prstGeom>
          <a:noFill/>
          <a:ln>
            <a:noFill/>
          </a:ln>
        </p:spPr>
      </p:pic>
      <p:cxnSp>
        <p:nvCxnSpPr>
          <p:cNvPr id="265" name="Shape 265"/>
          <p:cNvCxnSpPr/>
          <p:nvPr/>
        </p:nvCxnSpPr>
        <p:spPr>
          <a:xfrm rot="10800000">
            <a:off x="4824350" y="2639825"/>
            <a:ext cx="1097700" cy="0"/>
          </a:xfrm>
          <a:prstGeom prst="straightConnector1">
            <a:avLst/>
          </a:prstGeom>
          <a:noFill/>
          <a:ln w="19050" cap="flat" cmpd="sng">
            <a:solidFill>
              <a:srgbClr val="000000"/>
            </a:solidFill>
            <a:prstDash val="solid"/>
            <a:round/>
            <a:headEnd type="none" w="lg" len="lg"/>
            <a:tailEnd type="triangle" w="lg" len="lg"/>
          </a:ln>
        </p:spPr>
      </p:cxnSp>
      <p:sp>
        <p:nvSpPr>
          <p:cNvPr id="266" name="Shape 266"/>
          <p:cNvSpPr txBox="1">
            <a:spLocks noGrp="1"/>
          </p:cNvSpPr>
          <p:nvPr>
            <p:ph type="body" idx="1"/>
          </p:nvPr>
        </p:nvSpPr>
        <p:spPr>
          <a:xfrm>
            <a:off x="5922050" y="3992975"/>
            <a:ext cx="2817504" cy="1297800"/>
          </a:xfrm>
          <a:prstGeom prst="rect">
            <a:avLst/>
          </a:prstGeom>
        </p:spPr>
        <p:txBody>
          <a:bodyPr vert="horz" wrap="square" lIns="91425" tIns="91425" rIns="91425" bIns="91425" rtlCol="0" anchor="t" anchorCtr="0">
            <a:noAutofit/>
          </a:bodyPr>
          <a:lstStyle/>
          <a:p>
            <a:pPr marL="0" indent="0">
              <a:lnSpc>
                <a:spcPct val="100000"/>
              </a:lnSpc>
              <a:buNone/>
            </a:pPr>
            <a:r>
              <a:rPr lang="zh-CN" altLang="en-US" sz="2400" dirty="0"/>
              <a:t>写入后，通过设置</a:t>
            </a:r>
            <a:r>
              <a:rPr lang="en-US" altLang="zh-CN" sz="2400" dirty="0"/>
              <a:t>EUID = root</a:t>
            </a:r>
            <a:r>
              <a:rPr lang="zh-CN" altLang="en-US" sz="2400" dirty="0"/>
              <a:t>来恢复权限</a:t>
            </a:r>
          </a:p>
          <a:p>
            <a:pPr marL="0" indent="0">
              <a:lnSpc>
                <a:spcPct val="100000"/>
              </a:lnSpc>
              <a:buNone/>
            </a:pPr>
            <a:endParaRPr lang="en-GB" sz="2400" dirty="0">
              <a:solidFill>
                <a:srgbClr val="000000"/>
              </a:solidFill>
            </a:endParaRPr>
          </a:p>
        </p:txBody>
      </p:sp>
      <p:cxnSp>
        <p:nvCxnSpPr>
          <p:cNvPr id="267" name="Shape 267"/>
          <p:cNvCxnSpPr>
            <a:stCxn id="266" idx="1"/>
          </p:cNvCxnSpPr>
          <p:nvPr/>
        </p:nvCxnSpPr>
        <p:spPr>
          <a:xfrm flipH="1">
            <a:off x="3012050" y="4641875"/>
            <a:ext cx="2910000" cy="14400"/>
          </a:xfrm>
          <a:prstGeom prst="straightConnector1">
            <a:avLst/>
          </a:prstGeom>
          <a:noFill/>
          <a:ln w="19050" cap="flat" cmpd="sng">
            <a:solidFill>
              <a:srgbClr val="000000"/>
            </a:solidFill>
            <a:prstDash val="solid"/>
            <a:round/>
            <a:headEnd type="none" w="lg" len="lg"/>
            <a:tailEnd type="none" w="lg" len="lg"/>
          </a:ln>
        </p:spPr>
      </p:cxnSp>
      <p:cxnSp>
        <p:nvCxnSpPr>
          <p:cNvPr id="268" name="Shape 268"/>
          <p:cNvCxnSpPr/>
          <p:nvPr/>
        </p:nvCxnSpPr>
        <p:spPr>
          <a:xfrm rot="10800000">
            <a:off x="3035200" y="4185975"/>
            <a:ext cx="2400" cy="470400"/>
          </a:xfrm>
          <a:prstGeom prst="straightConnector1">
            <a:avLst/>
          </a:prstGeom>
          <a:noFill/>
          <a:ln w="19050" cap="flat" cmpd="sng">
            <a:solidFill>
              <a:srgbClr val="000000"/>
            </a:solidFill>
            <a:prstDash val="solid"/>
            <a:round/>
            <a:headEnd type="none" w="lg" len="lg"/>
            <a:tailEnd type="triangle" w="lg" len="lg"/>
          </a:ln>
        </p:spPr>
      </p:cxnSp>
      <p:sp>
        <p:nvSpPr>
          <p:cNvPr id="3" name="灯片编号占位符 2">
            <a:extLst>
              <a:ext uri="{FF2B5EF4-FFF2-40B4-BE49-F238E27FC236}">
                <a16:creationId xmlns:a16="http://schemas.microsoft.com/office/drawing/2014/main" id="{D5621875-E7B6-4D0D-BCF3-43E0D8545BA9}"/>
              </a:ext>
            </a:extLst>
          </p:cNvPr>
          <p:cNvSpPr>
            <a:spLocks noGrp="1"/>
          </p:cNvSpPr>
          <p:nvPr>
            <p:ph type="sldNum" idx="12"/>
          </p:nvPr>
        </p:nvSpPr>
        <p:spPr/>
        <p:txBody>
          <a:bodyPr/>
          <a:lstStyle/>
          <a:p>
            <a:fld id="{00000000-1234-1234-1234-123412341234}" type="slidenum">
              <a:rPr lang="en-GB" smtClean="0"/>
              <a:pPr/>
              <a:t>43</a:t>
            </a:fld>
            <a:endParaRPr lang="en-GB"/>
          </a:p>
        </p:txBody>
      </p:sp>
      <p:sp>
        <p:nvSpPr>
          <p:cNvPr id="11" name="文本框 10">
            <a:extLst>
              <a:ext uri="{FF2B5EF4-FFF2-40B4-BE49-F238E27FC236}">
                <a16:creationId xmlns:a16="http://schemas.microsoft.com/office/drawing/2014/main" id="{DBFD6C66-C5BD-40ED-B30C-4672696C3722}"/>
              </a:ext>
            </a:extLst>
          </p:cNvPr>
          <p:cNvSpPr txBox="1"/>
          <p:nvPr/>
        </p:nvSpPr>
        <p:spPr>
          <a:xfrm>
            <a:off x="362502" y="2514368"/>
            <a:ext cx="2036388" cy="250916"/>
          </a:xfrm>
          <a:prstGeom prst="rect">
            <a:avLst/>
          </a:prstGeom>
          <a:noFill/>
          <a:ln w="28575">
            <a:solidFill>
              <a:srgbClr val="FF0000"/>
            </a:solidFill>
          </a:ln>
        </p:spPr>
        <p:txBody>
          <a:bodyPr wrap="square" rtlCol="0">
            <a:spAutoFit/>
          </a:bodyPr>
          <a:lstStyle/>
          <a:p>
            <a:endParaRPr lang="zh-CN" altLang="en-US" dirty="0"/>
          </a:p>
        </p:txBody>
      </p:sp>
      <p:sp>
        <p:nvSpPr>
          <p:cNvPr id="12" name="文本框 11">
            <a:extLst>
              <a:ext uri="{FF2B5EF4-FFF2-40B4-BE49-F238E27FC236}">
                <a16:creationId xmlns:a16="http://schemas.microsoft.com/office/drawing/2014/main" id="{AAF79B8B-E41C-444A-AD86-D1CB4339A1FD}"/>
              </a:ext>
            </a:extLst>
          </p:cNvPr>
          <p:cNvSpPr txBox="1"/>
          <p:nvPr/>
        </p:nvSpPr>
        <p:spPr>
          <a:xfrm>
            <a:off x="340813" y="3908997"/>
            <a:ext cx="1764565" cy="250916"/>
          </a:xfrm>
          <a:prstGeom prst="rect">
            <a:avLst/>
          </a:prstGeom>
          <a:noFill/>
          <a:ln w="28575">
            <a:solidFill>
              <a:srgbClr val="FF0000"/>
            </a:solidFill>
          </a:ln>
        </p:spPr>
        <p:txBody>
          <a:bodyPr wrap="square" rtlCol="0">
            <a:spAutoFit/>
          </a:bodyPr>
          <a:lstStyle/>
          <a:p>
            <a:endParaRPr lang="zh-CN" altLang="en-US" dirty="0"/>
          </a:p>
        </p:txBody>
      </p:sp>
    </p:spTree>
    <p:extLst>
      <p:ext uri="{BB962C8B-B14F-4D97-AF65-F5344CB8AC3E}">
        <p14:creationId xmlns:p14="http://schemas.microsoft.com/office/powerpoint/2010/main" val="2073422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Lst>
  </p:timing>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zh-CN" altLang="en-US" dirty="0"/>
              <a:t>问题</a:t>
            </a:r>
            <a:endParaRPr lang="en-US" dirty="0"/>
          </a:p>
        </p:txBody>
      </p:sp>
      <p:sp>
        <p:nvSpPr>
          <p:cNvPr id="3" name="Text Placeholder 2"/>
          <p:cNvSpPr>
            <a:spLocks noGrp="1"/>
          </p:cNvSpPr>
          <p:nvPr>
            <p:ph type="body" idx="1"/>
          </p:nvPr>
        </p:nvSpPr>
        <p:spPr>
          <a:xfrm>
            <a:off x="826618" y="1536633"/>
            <a:ext cx="7227417" cy="4555200"/>
          </a:xfrm>
        </p:spPr>
        <p:txBody>
          <a:bodyPr>
            <a:normAutofit/>
          </a:bodyPr>
          <a:lstStyle/>
          <a:p>
            <a:pPr>
              <a:lnSpc>
                <a:spcPct val="150000"/>
              </a:lnSpc>
              <a:buNone/>
            </a:pPr>
            <a:r>
              <a:rPr lang="en-US" sz="2400" b="1" dirty="0">
                <a:solidFill>
                  <a:schemeClr val="tx1"/>
                </a:solidFill>
              </a:rPr>
              <a:t>Q: </a:t>
            </a:r>
            <a:r>
              <a:rPr lang="zh-CN" altLang="en-US" sz="2400" dirty="0"/>
              <a:t>最小权限原则可以用来有效抵御本章讨论的竞态条件攻击。 可以使用相同的原则来抵御缓冲区溢出攻击吗？ </a:t>
            </a:r>
            <a:endParaRPr lang="en-US" altLang="zh-CN" sz="2400" dirty="0"/>
          </a:p>
          <a:p>
            <a:pPr>
              <a:lnSpc>
                <a:spcPct val="150000"/>
              </a:lnSpc>
              <a:buNone/>
            </a:pPr>
            <a:r>
              <a:rPr lang="zh-CN" altLang="en-US" sz="2400" dirty="0"/>
              <a:t>也就是说，在执行易受攻击的函数之前，禁用</a:t>
            </a:r>
            <a:r>
              <a:rPr lang="en-US" altLang="zh-CN" sz="2400" dirty="0"/>
              <a:t>root</a:t>
            </a:r>
            <a:r>
              <a:rPr lang="zh-CN" altLang="en-US" sz="2400" dirty="0"/>
              <a:t>权限</a:t>
            </a:r>
            <a:r>
              <a:rPr lang="en-US" altLang="zh-CN" sz="2400" dirty="0"/>
              <a:t>; </a:t>
            </a:r>
            <a:r>
              <a:rPr lang="zh-CN" altLang="en-US" sz="2400" dirty="0"/>
              <a:t>在易受攻击的函数返回后，启用</a:t>
            </a:r>
            <a:r>
              <a:rPr lang="en-US" altLang="zh-CN" sz="2400" dirty="0"/>
              <a:t>root</a:t>
            </a:r>
            <a:r>
              <a:rPr lang="zh-CN" altLang="en-US" sz="2400" dirty="0"/>
              <a:t>权限。</a:t>
            </a:r>
          </a:p>
          <a:p>
            <a:pPr>
              <a:lnSpc>
                <a:spcPct val="150000"/>
              </a:lnSpc>
              <a:buNone/>
            </a:pPr>
            <a:endParaRPr lang="en-US" sz="2400" dirty="0">
              <a:solidFill>
                <a:schemeClr val="tx1"/>
              </a:solidFill>
            </a:endParaRPr>
          </a:p>
        </p:txBody>
      </p:sp>
      <p:sp>
        <p:nvSpPr>
          <p:cNvPr id="5" name="灯片编号占位符 4">
            <a:extLst>
              <a:ext uri="{FF2B5EF4-FFF2-40B4-BE49-F238E27FC236}">
                <a16:creationId xmlns:a16="http://schemas.microsoft.com/office/drawing/2014/main" id="{4E48DF36-B5C6-4904-86A7-A55651FF66D6}"/>
              </a:ext>
            </a:extLst>
          </p:cNvPr>
          <p:cNvSpPr>
            <a:spLocks noGrp="1"/>
          </p:cNvSpPr>
          <p:nvPr>
            <p:ph type="sldNum" idx="12"/>
          </p:nvPr>
        </p:nvSpPr>
        <p:spPr/>
        <p:txBody>
          <a:bodyPr/>
          <a:lstStyle/>
          <a:p>
            <a:fld id="{00000000-1234-1234-1234-123412341234}" type="slidenum">
              <a:rPr lang="en-GB" smtClean="0"/>
              <a:pPr/>
              <a:t>44</a:t>
            </a:fld>
            <a:endParaRPr lang="en-GB"/>
          </a:p>
        </p:txBody>
      </p:sp>
    </p:spTree>
    <p:extLst>
      <p:ext uri="{BB962C8B-B14F-4D97-AF65-F5344CB8AC3E}">
        <p14:creationId xmlns:p14="http://schemas.microsoft.com/office/powerpoint/2010/main" val="100835315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zh-CN" altLang="en-US"/>
              <a:t>小结</a:t>
            </a:r>
            <a:endParaRPr lang="en-US" dirty="0"/>
          </a:p>
        </p:txBody>
      </p:sp>
      <p:sp>
        <p:nvSpPr>
          <p:cNvPr id="3" name="Text Placeholder 2"/>
          <p:cNvSpPr>
            <a:spLocks noGrp="1"/>
          </p:cNvSpPr>
          <p:nvPr>
            <p:ph type="body" idx="1"/>
          </p:nvPr>
        </p:nvSpPr>
        <p:spPr/>
        <p:txBody>
          <a:bodyPr/>
          <a:lstStyle/>
          <a:p>
            <a:pPr marL="290513" indent="-290513"/>
            <a:r>
              <a:rPr lang="zh-CN" altLang="en-US" dirty="0">
                <a:solidFill>
                  <a:schemeClr val="tx1"/>
                </a:solidFill>
              </a:rPr>
              <a:t>什么是竞态条件？</a:t>
            </a:r>
            <a:endParaRPr lang="en-US" altLang="zh-CN" dirty="0">
              <a:solidFill>
                <a:schemeClr val="tx1"/>
              </a:solidFill>
            </a:endParaRPr>
          </a:p>
          <a:p>
            <a:pPr marL="290513" indent="-290513"/>
            <a:endParaRPr lang="en-US" altLang="zh-CN" dirty="0">
              <a:solidFill>
                <a:schemeClr val="tx1"/>
              </a:solidFill>
            </a:endParaRPr>
          </a:p>
          <a:p>
            <a:pPr marL="290513" indent="-290513"/>
            <a:r>
              <a:rPr lang="zh-CN" altLang="en-US" dirty="0"/>
              <a:t>如何利用</a:t>
            </a:r>
            <a:r>
              <a:rPr lang="en-US" altLang="zh-CN" dirty="0"/>
              <a:t>TOCTOU</a:t>
            </a:r>
            <a:r>
              <a:rPr lang="zh-CN" altLang="en-US" dirty="0"/>
              <a:t>类型的竞态条件漏洞？</a:t>
            </a:r>
            <a:endParaRPr lang="en-US" altLang="zh-CN" dirty="0"/>
          </a:p>
          <a:p>
            <a:pPr marL="290513" indent="-290513"/>
            <a:endParaRPr lang="en-US" altLang="zh-CN" dirty="0"/>
          </a:p>
          <a:p>
            <a:pPr marL="290513" indent="-290513"/>
            <a:r>
              <a:rPr lang="zh-CN" altLang="en-US" dirty="0">
                <a:solidFill>
                  <a:schemeClr val="tx1"/>
                </a:solidFill>
              </a:rPr>
              <a:t>如何避免出现竞态条件问题？</a:t>
            </a:r>
            <a:endParaRPr lang="en-US" altLang="zh-CN" dirty="0">
              <a:solidFill>
                <a:schemeClr val="tx1"/>
              </a:solidFill>
            </a:endParaRPr>
          </a:p>
        </p:txBody>
      </p:sp>
      <p:sp>
        <p:nvSpPr>
          <p:cNvPr id="5" name="灯片编号占位符 4">
            <a:extLst>
              <a:ext uri="{FF2B5EF4-FFF2-40B4-BE49-F238E27FC236}">
                <a16:creationId xmlns:a16="http://schemas.microsoft.com/office/drawing/2014/main" id="{B1ABEC2B-2CF5-4CEE-BD6E-CEC233058C13}"/>
              </a:ext>
            </a:extLst>
          </p:cNvPr>
          <p:cNvSpPr>
            <a:spLocks noGrp="1"/>
          </p:cNvSpPr>
          <p:nvPr>
            <p:ph type="sldNum" idx="12"/>
          </p:nvPr>
        </p:nvSpPr>
        <p:spPr/>
        <p:txBody>
          <a:bodyPr/>
          <a:lstStyle/>
          <a:p>
            <a:fld id="{00000000-1234-1234-1234-123412341234}" type="slidenum">
              <a:rPr lang="en-GB" smtClean="0"/>
              <a:pPr/>
              <a:t>45</a:t>
            </a:fld>
            <a:endParaRPr lang="en-GB"/>
          </a:p>
        </p:txBody>
      </p:sp>
    </p:spTree>
    <p:extLst>
      <p:ext uri="{BB962C8B-B14F-4D97-AF65-F5344CB8AC3E}">
        <p14:creationId xmlns:p14="http://schemas.microsoft.com/office/powerpoint/2010/main" val="159805122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Shape 59"/>
          <p:cNvSpPr txBox="1">
            <a:spLocks noGrp="1"/>
          </p:cNvSpPr>
          <p:nvPr>
            <p:ph type="title"/>
          </p:nvPr>
        </p:nvSpPr>
        <p:spPr>
          <a:xfrm>
            <a:off x="718456" y="910389"/>
            <a:ext cx="8270597" cy="572700"/>
          </a:xfrm>
          <a:prstGeom prst="rect">
            <a:avLst/>
          </a:prstGeom>
        </p:spPr>
        <p:txBody>
          <a:bodyPr vert="horz" wrap="square" lIns="91425" tIns="91425" rIns="91425" bIns="91425" rtlCol="0" anchor="t" anchorCtr="0">
            <a:noAutofit/>
          </a:bodyPr>
          <a:lstStyle/>
          <a:p>
            <a:r>
              <a:rPr lang="zh-CN" altLang="en-US" dirty="0"/>
              <a:t>大纲</a:t>
            </a:r>
            <a:endParaRPr lang="en-GB" dirty="0"/>
          </a:p>
        </p:txBody>
      </p:sp>
      <p:sp>
        <p:nvSpPr>
          <p:cNvPr id="60" name="Shape 60"/>
          <p:cNvSpPr txBox="1">
            <a:spLocks noGrp="1"/>
          </p:cNvSpPr>
          <p:nvPr>
            <p:ph type="body" idx="1"/>
          </p:nvPr>
        </p:nvSpPr>
        <p:spPr>
          <a:xfrm>
            <a:off x="718456" y="2009725"/>
            <a:ext cx="8113843" cy="3416400"/>
          </a:xfrm>
          <a:prstGeom prst="rect">
            <a:avLst/>
          </a:prstGeom>
        </p:spPr>
        <p:txBody>
          <a:bodyPr vert="horz" wrap="square" lIns="91425" tIns="91425" rIns="91425" bIns="91425" rtlCol="0" anchor="t" anchorCtr="0">
            <a:noAutofit/>
          </a:bodyPr>
          <a:lstStyle/>
          <a:p>
            <a:pPr marL="457200" indent="-342900">
              <a:lnSpc>
                <a:spcPct val="125000"/>
              </a:lnSpc>
              <a:buClr>
                <a:srgbClr val="000000"/>
              </a:buClr>
            </a:pPr>
            <a:r>
              <a:rPr lang="zh-CN" altLang="en-US" dirty="0">
                <a:solidFill>
                  <a:srgbClr val="000000"/>
                </a:solidFill>
              </a:rPr>
              <a:t>竞态条件（</a:t>
            </a:r>
            <a:r>
              <a:rPr lang="en-US" altLang="zh-CN" dirty="0">
                <a:solidFill>
                  <a:srgbClr val="000000"/>
                </a:solidFill>
              </a:rPr>
              <a:t>Race</a:t>
            </a:r>
            <a:r>
              <a:rPr lang="zh-CN" altLang="en-US" dirty="0">
                <a:solidFill>
                  <a:srgbClr val="000000"/>
                </a:solidFill>
              </a:rPr>
              <a:t> </a:t>
            </a:r>
            <a:r>
              <a:rPr lang="en-US" altLang="zh-CN" dirty="0">
                <a:solidFill>
                  <a:srgbClr val="000000"/>
                </a:solidFill>
              </a:rPr>
              <a:t>Condition</a:t>
            </a:r>
            <a:r>
              <a:rPr lang="zh-CN" altLang="en-US" dirty="0">
                <a:solidFill>
                  <a:srgbClr val="000000"/>
                </a:solidFill>
              </a:rPr>
              <a:t>）漏洞、利用及对策</a:t>
            </a:r>
          </a:p>
          <a:p>
            <a:pPr marL="457200" indent="-342900">
              <a:lnSpc>
                <a:spcPct val="125000"/>
              </a:lnSpc>
              <a:buClr>
                <a:srgbClr val="000000"/>
              </a:buClr>
            </a:pPr>
            <a:r>
              <a:rPr lang="en-US" altLang="zh-CN" dirty="0">
                <a:solidFill>
                  <a:srgbClr val="FF0000"/>
                </a:solidFill>
              </a:rPr>
              <a:t>Dirty</a:t>
            </a:r>
            <a:r>
              <a:rPr lang="zh-CN" altLang="en-US" dirty="0">
                <a:solidFill>
                  <a:srgbClr val="FF0000"/>
                </a:solidFill>
              </a:rPr>
              <a:t> </a:t>
            </a:r>
            <a:r>
              <a:rPr lang="en-US" altLang="zh-CN" dirty="0">
                <a:solidFill>
                  <a:srgbClr val="FF0000"/>
                </a:solidFill>
              </a:rPr>
              <a:t>COW</a:t>
            </a:r>
            <a:endParaRPr lang="zh-CN" altLang="en-US" dirty="0">
              <a:solidFill>
                <a:srgbClr val="FF0000"/>
              </a:solidFill>
            </a:endParaRPr>
          </a:p>
          <a:p>
            <a:pPr marL="457200" indent="-342900">
              <a:lnSpc>
                <a:spcPct val="125000"/>
              </a:lnSpc>
              <a:buClr>
                <a:srgbClr val="000000"/>
              </a:buClr>
            </a:pPr>
            <a:r>
              <a:rPr lang="en-US" altLang="zh-CN" dirty="0" err="1">
                <a:solidFill>
                  <a:srgbClr val="000000"/>
                </a:solidFill>
              </a:rPr>
              <a:t>MeltDown</a:t>
            </a:r>
            <a:r>
              <a:rPr lang="zh-CN" altLang="en-US" dirty="0">
                <a:solidFill>
                  <a:srgbClr val="000000"/>
                </a:solidFill>
              </a:rPr>
              <a:t> </a:t>
            </a:r>
            <a:r>
              <a:rPr lang="en-US" altLang="zh-CN" dirty="0">
                <a:solidFill>
                  <a:srgbClr val="000000"/>
                </a:solidFill>
              </a:rPr>
              <a:t>&amp;</a:t>
            </a:r>
            <a:r>
              <a:rPr lang="zh-CN" altLang="en-US" dirty="0">
                <a:solidFill>
                  <a:srgbClr val="000000"/>
                </a:solidFill>
              </a:rPr>
              <a:t> </a:t>
            </a:r>
            <a:r>
              <a:rPr lang="en-US" altLang="zh-CN" dirty="0" err="1">
                <a:solidFill>
                  <a:srgbClr val="000000"/>
                </a:solidFill>
              </a:rPr>
              <a:t>Spectre</a:t>
            </a:r>
            <a:endParaRPr lang="zh-CN" altLang="en-US" dirty="0">
              <a:solidFill>
                <a:srgbClr val="000000"/>
              </a:solidFill>
            </a:endParaRPr>
          </a:p>
        </p:txBody>
      </p:sp>
      <p:sp>
        <p:nvSpPr>
          <p:cNvPr id="3" name="灯片编号占位符 2">
            <a:extLst>
              <a:ext uri="{FF2B5EF4-FFF2-40B4-BE49-F238E27FC236}">
                <a16:creationId xmlns:a16="http://schemas.microsoft.com/office/drawing/2014/main" id="{13504507-56AE-4FA4-B681-EA08A8C58C5F}"/>
              </a:ext>
            </a:extLst>
          </p:cNvPr>
          <p:cNvSpPr>
            <a:spLocks noGrp="1"/>
          </p:cNvSpPr>
          <p:nvPr>
            <p:ph type="sldNum" idx="12"/>
          </p:nvPr>
        </p:nvSpPr>
        <p:spPr/>
        <p:txBody>
          <a:bodyPr/>
          <a:lstStyle/>
          <a:p>
            <a:fld id="{00000000-1234-1234-1234-123412341234}" type="slidenum">
              <a:rPr lang="en-GB" smtClean="0"/>
              <a:pPr/>
              <a:t>46</a:t>
            </a:fld>
            <a:endParaRPr lang="en-GB"/>
          </a:p>
        </p:txBody>
      </p:sp>
    </p:spTree>
    <p:extLst>
      <p:ext uri="{BB962C8B-B14F-4D97-AF65-F5344CB8AC3E}">
        <p14:creationId xmlns:p14="http://schemas.microsoft.com/office/powerpoint/2010/main" val="209210078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Shape 65"/>
          <p:cNvSpPr txBox="1">
            <a:spLocks noGrp="1"/>
          </p:cNvSpPr>
          <p:nvPr>
            <p:ph type="title"/>
          </p:nvPr>
        </p:nvSpPr>
        <p:spPr>
          <a:xfrm>
            <a:off x="311700" y="845075"/>
            <a:ext cx="8520600" cy="572700"/>
          </a:xfrm>
          <a:prstGeom prst="rect">
            <a:avLst/>
          </a:prstGeom>
        </p:spPr>
        <p:txBody>
          <a:bodyPr vert="horz" wrap="square" lIns="91425" tIns="91425" rIns="91425" bIns="91425" rtlCol="0" anchor="t" anchorCtr="0">
            <a:noAutofit/>
          </a:bodyPr>
          <a:lstStyle/>
          <a:p>
            <a:r>
              <a:rPr lang="en-GB" dirty="0"/>
              <a:t>Dirty COW </a:t>
            </a:r>
            <a:r>
              <a:rPr lang="zh-CN" altLang="en-US" dirty="0"/>
              <a:t>漏洞</a:t>
            </a:r>
            <a:endParaRPr lang="en-GB" dirty="0"/>
          </a:p>
        </p:txBody>
      </p:sp>
      <p:sp>
        <p:nvSpPr>
          <p:cNvPr id="66" name="Shape 66"/>
          <p:cNvSpPr txBox="1">
            <a:spLocks noGrp="1"/>
          </p:cNvSpPr>
          <p:nvPr>
            <p:ph type="body" idx="1"/>
          </p:nvPr>
        </p:nvSpPr>
        <p:spPr>
          <a:xfrm>
            <a:off x="311700" y="1797788"/>
            <a:ext cx="8520600" cy="3863590"/>
          </a:xfrm>
          <a:prstGeom prst="rect">
            <a:avLst/>
          </a:prstGeom>
        </p:spPr>
        <p:txBody>
          <a:bodyPr vert="horz" wrap="square" lIns="91425" tIns="91425" rIns="91425" bIns="91425" rtlCol="0" anchor="t" anchorCtr="0">
            <a:noAutofit/>
          </a:bodyPr>
          <a:lstStyle/>
          <a:p>
            <a:pPr marL="457189" indent="-342892">
              <a:lnSpc>
                <a:spcPct val="125000"/>
              </a:lnSpc>
              <a:buClr>
                <a:srgbClr val="000000"/>
              </a:buClr>
            </a:pPr>
            <a:r>
              <a:rPr lang="zh-CN" altLang="en-US" sz="2400" dirty="0">
                <a:solidFill>
                  <a:srgbClr val="000000"/>
                </a:solidFill>
              </a:rPr>
              <a:t>一种竞态条件漏洞</a:t>
            </a:r>
            <a:endParaRPr lang="en-US" altLang="zh-CN" sz="2400" dirty="0">
              <a:solidFill>
                <a:srgbClr val="000000"/>
              </a:solidFill>
            </a:endParaRPr>
          </a:p>
          <a:p>
            <a:pPr marL="457189" indent="-342892">
              <a:lnSpc>
                <a:spcPct val="125000"/>
              </a:lnSpc>
              <a:buClr>
                <a:srgbClr val="000000"/>
              </a:buClr>
            </a:pPr>
            <a:r>
              <a:rPr lang="zh-CN" altLang="en-US" sz="2400" dirty="0"/>
              <a:t>自</a:t>
            </a:r>
            <a:r>
              <a:rPr lang="en-US" altLang="zh-CN" sz="2400" dirty="0"/>
              <a:t>2007</a:t>
            </a:r>
            <a:r>
              <a:rPr lang="zh-CN" altLang="en-US" sz="2400" dirty="0"/>
              <a:t>年</a:t>
            </a:r>
            <a:r>
              <a:rPr lang="en-US" altLang="zh-CN" sz="2400" dirty="0"/>
              <a:t>9</a:t>
            </a:r>
            <a:r>
              <a:rPr lang="zh-CN" altLang="en-US" sz="2400" dirty="0"/>
              <a:t>月起存在于</a:t>
            </a:r>
            <a:r>
              <a:rPr lang="en-US" altLang="zh-CN" sz="2400" dirty="0"/>
              <a:t>Linux</a:t>
            </a:r>
            <a:r>
              <a:rPr lang="zh-CN" altLang="en-US" sz="2400" dirty="0"/>
              <a:t>内核中，于</a:t>
            </a:r>
            <a:r>
              <a:rPr lang="en-US" altLang="zh-CN" sz="2400" dirty="0"/>
              <a:t>2016</a:t>
            </a:r>
            <a:r>
              <a:rPr lang="zh-CN" altLang="en-US" sz="2400" dirty="0"/>
              <a:t>年</a:t>
            </a:r>
            <a:r>
              <a:rPr lang="en-US" altLang="zh-CN" sz="2400" dirty="0"/>
              <a:t>10</a:t>
            </a:r>
            <a:r>
              <a:rPr lang="zh-CN" altLang="en-US" sz="2400" dirty="0"/>
              <a:t>月被发现并被利用</a:t>
            </a:r>
          </a:p>
          <a:p>
            <a:pPr marL="457189" indent="-342892">
              <a:lnSpc>
                <a:spcPct val="125000"/>
              </a:lnSpc>
              <a:buClr>
                <a:srgbClr val="000000"/>
              </a:buClr>
            </a:pPr>
            <a:r>
              <a:rPr lang="zh-CN" altLang="en-US" sz="2400" dirty="0"/>
              <a:t>影响所有基于</a:t>
            </a:r>
            <a:r>
              <a:rPr lang="en-US" altLang="zh-CN" sz="2400" dirty="0"/>
              <a:t>Linux</a:t>
            </a:r>
            <a:r>
              <a:rPr lang="zh-CN" altLang="en-US" sz="2400" dirty="0"/>
              <a:t>的操作系统，包括</a:t>
            </a:r>
            <a:r>
              <a:rPr lang="en-US" altLang="zh-CN" sz="2400" dirty="0"/>
              <a:t>Android</a:t>
            </a:r>
          </a:p>
          <a:p>
            <a:pPr marL="457189" indent="-342892">
              <a:lnSpc>
                <a:spcPct val="125000"/>
              </a:lnSpc>
              <a:buClr>
                <a:srgbClr val="000000"/>
              </a:buClr>
            </a:pPr>
            <a:endParaRPr lang="en-GB" sz="2400" dirty="0">
              <a:solidFill>
                <a:srgbClr val="000000"/>
              </a:solidFill>
            </a:endParaRPr>
          </a:p>
          <a:p>
            <a:pPr marL="0" indent="0">
              <a:lnSpc>
                <a:spcPct val="125000"/>
              </a:lnSpc>
              <a:buNone/>
            </a:pPr>
            <a:r>
              <a:rPr lang="zh-CN" altLang="en-US" sz="2400" b="1" dirty="0">
                <a:solidFill>
                  <a:srgbClr val="000000"/>
                </a:solidFill>
              </a:rPr>
              <a:t>后果</a:t>
            </a:r>
            <a:r>
              <a:rPr lang="en-GB" sz="2400" b="1" dirty="0">
                <a:solidFill>
                  <a:srgbClr val="000000"/>
                </a:solidFill>
              </a:rPr>
              <a:t>:</a:t>
            </a:r>
            <a:endParaRPr lang="en-GB" sz="2400" dirty="0">
              <a:solidFill>
                <a:srgbClr val="000000"/>
              </a:solidFill>
            </a:endParaRPr>
          </a:p>
          <a:p>
            <a:pPr marL="457189" indent="-342892">
              <a:lnSpc>
                <a:spcPct val="125000"/>
              </a:lnSpc>
              <a:buClr>
                <a:srgbClr val="000000"/>
              </a:buClr>
            </a:pPr>
            <a:r>
              <a:rPr lang="zh-CN" altLang="en-US" sz="2400" dirty="0"/>
              <a:t>修改受保护的文件，如</a:t>
            </a:r>
            <a:r>
              <a:rPr lang="en-US" altLang="zh-CN" sz="2400" dirty="0"/>
              <a:t>/</a:t>
            </a:r>
            <a:r>
              <a:rPr lang="en-US" altLang="zh-CN" sz="2400" dirty="0" err="1"/>
              <a:t>etc</a:t>
            </a:r>
            <a:r>
              <a:rPr lang="en-US" altLang="zh-CN" sz="2400" dirty="0"/>
              <a:t>/</a:t>
            </a:r>
            <a:r>
              <a:rPr lang="en-US" altLang="zh-CN" sz="2400" dirty="0" err="1"/>
              <a:t>passwd</a:t>
            </a:r>
            <a:endParaRPr lang="en-US" altLang="zh-CN" sz="2400" dirty="0"/>
          </a:p>
          <a:p>
            <a:pPr marL="457189" indent="-342892">
              <a:lnSpc>
                <a:spcPct val="125000"/>
              </a:lnSpc>
              <a:buClr>
                <a:srgbClr val="000000"/>
              </a:buClr>
            </a:pPr>
            <a:r>
              <a:rPr lang="zh-CN" altLang="en-US" sz="2400" dirty="0"/>
              <a:t>利用漏洞获得</a:t>
            </a:r>
            <a:r>
              <a:rPr lang="en-US" altLang="zh-CN" sz="2400" dirty="0"/>
              <a:t>root</a:t>
            </a:r>
            <a:r>
              <a:rPr lang="zh-CN" altLang="en-US" sz="2400" dirty="0"/>
              <a:t>权限</a:t>
            </a:r>
          </a:p>
          <a:p>
            <a:pPr marL="457189" indent="-342892">
              <a:lnSpc>
                <a:spcPct val="125000"/>
              </a:lnSpc>
              <a:buClr>
                <a:srgbClr val="000000"/>
              </a:buClr>
            </a:pPr>
            <a:endParaRPr lang="en-GB" sz="2400" dirty="0">
              <a:solidFill>
                <a:srgbClr val="000000"/>
              </a:solidFill>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47971" y="483905"/>
            <a:ext cx="1716314" cy="1589823"/>
          </a:xfrm>
          <a:prstGeom prst="rect">
            <a:avLst/>
          </a:prstGeom>
        </p:spPr>
      </p:pic>
      <p:sp>
        <p:nvSpPr>
          <p:cNvPr id="3" name="灯片编号占位符 2">
            <a:extLst>
              <a:ext uri="{FF2B5EF4-FFF2-40B4-BE49-F238E27FC236}">
                <a16:creationId xmlns:a16="http://schemas.microsoft.com/office/drawing/2014/main" id="{449D7A25-D953-4ED0-B42D-22B22BC0F7C7}"/>
              </a:ext>
            </a:extLst>
          </p:cNvPr>
          <p:cNvSpPr>
            <a:spLocks noGrp="1"/>
          </p:cNvSpPr>
          <p:nvPr>
            <p:ph type="sldNum" idx="12"/>
          </p:nvPr>
        </p:nvSpPr>
        <p:spPr/>
        <p:txBody>
          <a:bodyPr/>
          <a:lstStyle/>
          <a:p>
            <a:fld id="{00000000-1234-1234-1234-123412341234}" type="slidenum">
              <a:rPr lang="en-GB" smtClean="0"/>
              <a:pPr/>
              <a:t>47</a:t>
            </a:fld>
            <a:endParaRPr lang="en-GB"/>
          </a:p>
        </p:txBody>
      </p:sp>
    </p:spTree>
    <p:extLst>
      <p:ext uri="{BB962C8B-B14F-4D97-AF65-F5344CB8AC3E}">
        <p14:creationId xmlns:p14="http://schemas.microsoft.com/office/powerpoint/2010/main" val="114213938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Shape 71"/>
          <p:cNvSpPr txBox="1">
            <a:spLocks noGrp="1"/>
          </p:cNvSpPr>
          <p:nvPr>
            <p:ph type="title"/>
          </p:nvPr>
        </p:nvSpPr>
        <p:spPr>
          <a:xfrm>
            <a:off x="311701" y="836244"/>
            <a:ext cx="8520600" cy="572700"/>
          </a:xfrm>
          <a:prstGeom prst="rect">
            <a:avLst/>
          </a:prstGeom>
        </p:spPr>
        <p:txBody>
          <a:bodyPr vert="horz" wrap="square" lIns="91425" tIns="91425" rIns="91425" bIns="91425" rtlCol="0" anchor="t" anchorCtr="0">
            <a:noAutofit/>
          </a:bodyPr>
          <a:lstStyle/>
          <a:p>
            <a:r>
              <a:rPr lang="zh-CN" altLang="en-US" dirty="0">
                <a:solidFill>
                  <a:srgbClr val="000000"/>
                </a:solidFill>
              </a:rPr>
              <a:t>使用</a:t>
            </a:r>
            <a:r>
              <a:rPr lang="en-US" altLang="zh-CN" dirty="0" err="1">
                <a:solidFill>
                  <a:srgbClr val="000000"/>
                </a:solidFill>
              </a:rPr>
              <a:t>mmap</a:t>
            </a:r>
            <a:r>
              <a:rPr lang="en-US" altLang="zh-CN" dirty="0">
                <a:solidFill>
                  <a:srgbClr val="000000"/>
                </a:solidFill>
              </a:rPr>
              <a:t>()</a:t>
            </a:r>
            <a:r>
              <a:rPr lang="zh-CN" altLang="en-US" dirty="0">
                <a:solidFill>
                  <a:srgbClr val="000000"/>
                </a:solidFill>
              </a:rPr>
              <a:t>的内存映射</a:t>
            </a:r>
            <a:endParaRPr lang="en-GB" dirty="0"/>
          </a:p>
        </p:txBody>
      </p:sp>
      <p:sp>
        <p:nvSpPr>
          <p:cNvPr id="72" name="Shape 72"/>
          <p:cNvSpPr txBox="1">
            <a:spLocks noGrp="1"/>
          </p:cNvSpPr>
          <p:nvPr>
            <p:ph type="body" idx="1"/>
          </p:nvPr>
        </p:nvSpPr>
        <p:spPr>
          <a:xfrm>
            <a:off x="441601" y="1766247"/>
            <a:ext cx="8260800" cy="1086300"/>
          </a:xfrm>
          <a:prstGeom prst="rect">
            <a:avLst/>
          </a:prstGeom>
        </p:spPr>
        <p:txBody>
          <a:bodyPr vert="horz" wrap="square" lIns="91425" tIns="91425" rIns="91425" bIns="91425" rtlCol="0" anchor="t" anchorCtr="0">
            <a:noAutofit/>
          </a:bodyPr>
          <a:lstStyle/>
          <a:p>
            <a:pPr marL="0" indent="0">
              <a:lnSpc>
                <a:spcPct val="125000"/>
              </a:lnSpc>
              <a:buNone/>
            </a:pPr>
            <a:r>
              <a:rPr lang="en-GB" sz="2400" dirty="0">
                <a:solidFill>
                  <a:srgbClr val="000000"/>
                </a:solidFill>
              </a:rPr>
              <a:t>mmap() - </a:t>
            </a:r>
            <a:r>
              <a:rPr lang="zh-CN" altLang="en-US" sz="2400" dirty="0"/>
              <a:t>将文件或设备映射到内存的系统调用。 </a:t>
            </a:r>
          </a:p>
          <a:p>
            <a:pPr marL="457200" lvl="1" indent="0">
              <a:lnSpc>
                <a:spcPct val="125000"/>
              </a:lnSpc>
              <a:buNone/>
            </a:pPr>
            <a:r>
              <a:rPr lang="zh-CN" altLang="en-US" sz="2000" dirty="0"/>
              <a:t>默认映射类型是</a:t>
            </a:r>
            <a:r>
              <a:rPr lang="en-GB" sz="2000" dirty="0">
                <a:solidFill>
                  <a:srgbClr val="000000"/>
                </a:solidFill>
              </a:rPr>
              <a:t>file-backed</a:t>
            </a:r>
            <a:r>
              <a:rPr lang="zh-CN" altLang="en-US" sz="2000" dirty="0"/>
              <a:t>的映射，它将进程的虚拟内存的一个区域映射到文件</a:t>
            </a:r>
            <a:r>
              <a:rPr lang="en-US" altLang="zh-CN" sz="2000" dirty="0"/>
              <a:t>;</a:t>
            </a:r>
            <a:endParaRPr lang="zh-CN" altLang="en-US" sz="2000" dirty="0"/>
          </a:p>
          <a:p>
            <a:pPr marL="457200" lvl="1" indent="0">
              <a:lnSpc>
                <a:spcPct val="125000"/>
              </a:lnSpc>
              <a:buNone/>
            </a:pPr>
            <a:r>
              <a:rPr lang="zh-CN" altLang="en-US" sz="2000" dirty="0"/>
              <a:t>从</a:t>
            </a:r>
            <a:r>
              <a:rPr lang="zh-CN" altLang="en-US" sz="2000" dirty="0">
                <a:solidFill>
                  <a:srgbClr val="FF0000"/>
                </a:solidFill>
              </a:rPr>
              <a:t>映射区域</a:t>
            </a:r>
            <a:r>
              <a:rPr lang="zh-CN" altLang="en-US" sz="2000" dirty="0"/>
              <a:t>读取，会使得</a:t>
            </a:r>
            <a:r>
              <a:rPr lang="zh-CN" altLang="en-US" sz="2000" dirty="0">
                <a:solidFill>
                  <a:srgbClr val="FF0000"/>
                </a:solidFill>
              </a:rPr>
              <a:t>文件</a:t>
            </a:r>
            <a:r>
              <a:rPr lang="zh-CN" altLang="en-US" sz="2000" dirty="0"/>
              <a:t>被读取</a:t>
            </a:r>
          </a:p>
          <a:p>
            <a:pPr marL="0" indent="0">
              <a:lnSpc>
                <a:spcPct val="125000"/>
              </a:lnSpc>
              <a:buNone/>
            </a:pPr>
            <a:endParaRPr lang="en-GB" sz="2400" dirty="0">
              <a:solidFill>
                <a:srgbClr val="000000"/>
              </a:solidFill>
            </a:endParaRPr>
          </a:p>
        </p:txBody>
      </p:sp>
      <p:pic>
        <p:nvPicPr>
          <p:cNvPr id="73" name="Shape 73"/>
          <p:cNvPicPr preferRelativeResize="0"/>
          <p:nvPr/>
        </p:nvPicPr>
        <p:blipFill>
          <a:blip r:embed="rId3">
            <a:alphaModFix/>
          </a:blip>
          <a:stretch>
            <a:fillRect/>
          </a:stretch>
        </p:blipFill>
        <p:spPr>
          <a:xfrm>
            <a:off x="441601" y="3664547"/>
            <a:ext cx="6429375" cy="2181225"/>
          </a:xfrm>
          <a:prstGeom prst="rect">
            <a:avLst/>
          </a:prstGeom>
          <a:noFill/>
          <a:ln>
            <a:noFill/>
          </a:ln>
        </p:spPr>
      </p:pic>
      <p:sp>
        <p:nvSpPr>
          <p:cNvPr id="74" name="Shape 74"/>
          <p:cNvSpPr txBox="1"/>
          <p:nvPr/>
        </p:nvSpPr>
        <p:spPr>
          <a:xfrm>
            <a:off x="6870976" y="4215373"/>
            <a:ext cx="2333334" cy="757200"/>
          </a:xfrm>
          <a:prstGeom prst="rect">
            <a:avLst/>
          </a:prstGeom>
          <a:noFill/>
          <a:ln>
            <a:noFill/>
          </a:ln>
        </p:spPr>
        <p:txBody>
          <a:bodyPr wrap="square" lIns="91425" tIns="91425" rIns="91425" bIns="91425" anchor="t" anchorCtr="0">
            <a:noAutofit/>
          </a:bodyPr>
          <a:lstStyle/>
          <a:p>
            <a:r>
              <a:rPr lang="zh-CN" altLang="en-US" dirty="0"/>
              <a:t>行①以读写模式打开文件</a:t>
            </a:r>
            <a:endParaRPr lang="en-GB" dirty="0"/>
          </a:p>
        </p:txBody>
      </p:sp>
      <p:cxnSp>
        <p:nvCxnSpPr>
          <p:cNvPr id="3" name="Straight Arrow Connector 2"/>
          <p:cNvCxnSpPr/>
          <p:nvPr/>
        </p:nvCxnSpPr>
        <p:spPr>
          <a:xfrm flipH="1">
            <a:off x="4911280" y="4755159"/>
            <a:ext cx="1959696" cy="62811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 name="灯片编号占位符 3">
            <a:extLst>
              <a:ext uri="{FF2B5EF4-FFF2-40B4-BE49-F238E27FC236}">
                <a16:creationId xmlns:a16="http://schemas.microsoft.com/office/drawing/2014/main" id="{E40AEE50-499A-4D75-B0D1-7F29E5A14DA2}"/>
              </a:ext>
            </a:extLst>
          </p:cNvPr>
          <p:cNvSpPr>
            <a:spLocks noGrp="1"/>
          </p:cNvSpPr>
          <p:nvPr>
            <p:ph type="sldNum" idx="12"/>
          </p:nvPr>
        </p:nvSpPr>
        <p:spPr/>
        <p:txBody>
          <a:bodyPr/>
          <a:lstStyle/>
          <a:p>
            <a:fld id="{00000000-1234-1234-1234-123412341234}" type="slidenum">
              <a:rPr lang="en-GB" smtClean="0"/>
              <a:pPr/>
              <a:t>48</a:t>
            </a:fld>
            <a:endParaRPr lang="en-GB"/>
          </a:p>
        </p:txBody>
      </p:sp>
    </p:spTree>
    <p:extLst>
      <p:ext uri="{BB962C8B-B14F-4D97-AF65-F5344CB8AC3E}">
        <p14:creationId xmlns:p14="http://schemas.microsoft.com/office/powerpoint/2010/main" val="69268888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Shape 79"/>
          <p:cNvSpPr txBox="1">
            <a:spLocks noGrp="1"/>
          </p:cNvSpPr>
          <p:nvPr>
            <p:ph type="title"/>
          </p:nvPr>
        </p:nvSpPr>
        <p:spPr>
          <a:xfrm>
            <a:off x="311625" y="852360"/>
            <a:ext cx="8520600" cy="572700"/>
          </a:xfrm>
          <a:prstGeom prst="rect">
            <a:avLst/>
          </a:prstGeom>
        </p:spPr>
        <p:txBody>
          <a:bodyPr vert="horz" wrap="square" lIns="91425" tIns="91425" rIns="91425" bIns="91425" rtlCol="0" anchor="t" anchorCtr="0">
            <a:noAutofit/>
          </a:bodyPr>
          <a:lstStyle/>
          <a:p>
            <a:pPr indent="-69848">
              <a:buClr>
                <a:schemeClr val="dk1"/>
              </a:buClr>
              <a:buSzPts val="1100"/>
            </a:pPr>
            <a:r>
              <a:rPr lang="zh-CN" altLang="en-US" dirty="0">
                <a:solidFill>
                  <a:srgbClr val="000000"/>
                </a:solidFill>
              </a:rPr>
              <a:t>使用</a:t>
            </a:r>
            <a:r>
              <a:rPr lang="en-US" altLang="zh-CN" dirty="0" err="1">
                <a:solidFill>
                  <a:srgbClr val="000000"/>
                </a:solidFill>
              </a:rPr>
              <a:t>mmap</a:t>
            </a:r>
            <a:r>
              <a:rPr lang="en-US" altLang="zh-CN" dirty="0">
                <a:solidFill>
                  <a:srgbClr val="000000"/>
                </a:solidFill>
              </a:rPr>
              <a:t>()</a:t>
            </a:r>
            <a:r>
              <a:rPr lang="zh-CN" altLang="en-US" dirty="0">
                <a:solidFill>
                  <a:srgbClr val="000000"/>
                </a:solidFill>
              </a:rPr>
              <a:t>的内存映射</a:t>
            </a:r>
            <a:endParaRPr lang="en-GB" dirty="0"/>
          </a:p>
        </p:txBody>
      </p:sp>
      <p:pic>
        <p:nvPicPr>
          <p:cNvPr id="80" name="Shape 80"/>
          <p:cNvPicPr preferRelativeResize="0"/>
          <p:nvPr/>
        </p:nvPicPr>
        <p:blipFill>
          <a:blip r:embed="rId3">
            <a:alphaModFix/>
          </a:blip>
          <a:stretch>
            <a:fillRect/>
          </a:stretch>
        </p:blipFill>
        <p:spPr>
          <a:xfrm>
            <a:off x="450225" y="1706917"/>
            <a:ext cx="6334125" cy="903110"/>
          </a:xfrm>
          <a:prstGeom prst="rect">
            <a:avLst/>
          </a:prstGeom>
          <a:noFill/>
          <a:ln>
            <a:noFill/>
          </a:ln>
        </p:spPr>
      </p:pic>
      <p:sp>
        <p:nvSpPr>
          <p:cNvPr id="81" name="Shape 81"/>
          <p:cNvSpPr txBox="1"/>
          <p:nvPr/>
        </p:nvSpPr>
        <p:spPr>
          <a:xfrm>
            <a:off x="450225" y="2826975"/>
            <a:ext cx="8382000" cy="3173700"/>
          </a:xfrm>
          <a:prstGeom prst="rect">
            <a:avLst/>
          </a:prstGeom>
          <a:noFill/>
          <a:ln>
            <a:noFill/>
          </a:ln>
        </p:spPr>
        <p:txBody>
          <a:bodyPr wrap="square" lIns="91425" tIns="91425" rIns="91425" bIns="91425" anchor="t" anchorCtr="0">
            <a:noAutofit/>
          </a:bodyPr>
          <a:lstStyle/>
          <a:p>
            <a:pPr>
              <a:lnSpc>
                <a:spcPct val="125000"/>
              </a:lnSpc>
            </a:pPr>
            <a:r>
              <a:rPr lang="zh-CN" altLang="en-US" dirty="0"/>
              <a:t>第②行调用</a:t>
            </a:r>
            <a:r>
              <a:rPr lang="en-US" altLang="zh-CN" dirty="0" err="1"/>
              <a:t>mmap</a:t>
            </a:r>
            <a:r>
              <a:rPr lang="en-US" altLang="zh-CN" dirty="0"/>
              <a:t>()</a:t>
            </a:r>
            <a:r>
              <a:rPr lang="zh-CN" altLang="en-US" dirty="0"/>
              <a:t> 来创建映射的内存：</a:t>
            </a:r>
            <a:endParaRPr dirty="0"/>
          </a:p>
          <a:p>
            <a:pPr>
              <a:lnSpc>
                <a:spcPct val="125000"/>
              </a:lnSpc>
            </a:pPr>
            <a:r>
              <a:rPr lang="en-US" altLang="zh-CN" u="sng" dirty="0"/>
              <a:t>1st </a:t>
            </a:r>
            <a:r>
              <a:rPr lang="en-US" altLang="zh-CN" u="sng" dirty="0" err="1"/>
              <a:t>arg</a:t>
            </a:r>
            <a:r>
              <a:rPr lang="zh-CN" altLang="en-US" u="sng" dirty="0"/>
              <a:t>：</a:t>
            </a:r>
            <a:r>
              <a:rPr lang="zh-CN" altLang="en-US" dirty="0"/>
              <a:t>映射内存的起始地址</a:t>
            </a:r>
          </a:p>
          <a:p>
            <a:pPr>
              <a:lnSpc>
                <a:spcPct val="125000"/>
              </a:lnSpc>
            </a:pPr>
            <a:r>
              <a:rPr lang="en-US" altLang="zh-CN" u="sng" dirty="0"/>
              <a:t>2nd </a:t>
            </a:r>
            <a:r>
              <a:rPr lang="en-US" altLang="zh-CN" u="sng" dirty="0" err="1"/>
              <a:t>arg</a:t>
            </a:r>
            <a:r>
              <a:rPr lang="zh-CN" altLang="en-US" dirty="0"/>
              <a:t> ：映射内存的大小</a:t>
            </a:r>
          </a:p>
          <a:p>
            <a:pPr>
              <a:lnSpc>
                <a:spcPct val="125000"/>
              </a:lnSpc>
            </a:pPr>
            <a:r>
              <a:rPr lang="en-US" altLang="zh-CN" u="sng" dirty="0"/>
              <a:t>3rd </a:t>
            </a:r>
            <a:r>
              <a:rPr lang="en-US" altLang="zh-CN" u="sng" dirty="0" err="1"/>
              <a:t>arg</a:t>
            </a:r>
            <a:r>
              <a:rPr lang="zh-CN" altLang="en-US" dirty="0"/>
              <a:t> ：内存是可读或可写的。 应该与第①行的</a:t>
            </a:r>
            <a:r>
              <a:rPr lang="zh-CN" altLang="en-US" dirty="0">
                <a:solidFill>
                  <a:srgbClr val="FF0000"/>
                </a:solidFill>
              </a:rPr>
              <a:t>访问类型</a:t>
            </a:r>
            <a:r>
              <a:rPr lang="zh-CN" altLang="en-US" dirty="0"/>
              <a:t>匹配</a:t>
            </a:r>
          </a:p>
          <a:p>
            <a:pPr>
              <a:lnSpc>
                <a:spcPct val="125000"/>
              </a:lnSpc>
            </a:pPr>
            <a:r>
              <a:rPr lang="en-US" altLang="zh-CN" u="sng" dirty="0"/>
              <a:t>4th </a:t>
            </a:r>
            <a:r>
              <a:rPr lang="en-US" altLang="zh-CN" u="sng" dirty="0" err="1"/>
              <a:t>arg</a:t>
            </a:r>
            <a:r>
              <a:rPr lang="zh-CN" altLang="en-US" dirty="0"/>
              <a:t> ：如果映射的更新对映射相同区域的</a:t>
            </a:r>
            <a:r>
              <a:rPr lang="zh-CN" altLang="en-US" dirty="0">
                <a:solidFill>
                  <a:srgbClr val="FF0000"/>
                </a:solidFill>
              </a:rPr>
              <a:t>其它进程</a:t>
            </a:r>
            <a:r>
              <a:rPr lang="zh-CN" altLang="en-US" dirty="0"/>
              <a:t>可见，并且更新传递到底层文件</a:t>
            </a:r>
          </a:p>
          <a:p>
            <a:pPr>
              <a:lnSpc>
                <a:spcPct val="125000"/>
              </a:lnSpc>
            </a:pPr>
            <a:r>
              <a:rPr lang="en-US" altLang="zh-CN" u="sng" dirty="0"/>
              <a:t>5th </a:t>
            </a:r>
            <a:r>
              <a:rPr lang="en-US" altLang="zh-CN" u="sng" dirty="0" err="1"/>
              <a:t>arg</a:t>
            </a:r>
            <a:r>
              <a:rPr lang="zh-CN" altLang="en-US" dirty="0"/>
              <a:t> ：需要映射的</a:t>
            </a:r>
            <a:r>
              <a:rPr lang="zh-CN" altLang="en-US" dirty="0">
                <a:solidFill>
                  <a:srgbClr val="FF0000"/>
                </a:solidFill>
              </a:rPr>
              <a:t>文件</a:t>
            </a:r>
          </a:p>
          <a:p>
            <a:pPr>
              <a:lnSpc>
                <a:spcPct val="125000"/>
              </a:lnSpc>
            </a:pPr>
            <a:r>
              <a:rPr lang="en-US" altLang="zh-CN" u="sng" dirty="0"/>
              <a:t>6th </a:t>
            </a:r>
            <a:r>
              <a:rPr lang="en-US" altLang="zh-CN" u="sng" dirty="0" err="1"/>
              <a:t>arg</a:t>
            </a:r>
            <a:r>
              <a:rPr lang="zh-CN" altLang="en-US" dirty="0"/>
              <a:t> ：偏移指示映射应该从文件内部的哪个位置开始</a:t>
            </a:r>
          </a:p>
          <a:p>
            <a:pPr>
              <a:lnSpc>
                <a:spcPct val="125000"/>
              </a:lnSpc>
            </a:pPr>
            <a:endParaRPr lang="en-GB" sz="1600" dirty="0"/>
          </a:p>
        </p:txBody>
      </p:sp>
      <p:sp>
        <p:nvSpPr>
          <p:cNvPr id="3" name="灯片编号占位符 2">
            <a:extLst>
              <a:ext uri="{FF2B5EF4-FFF2-40B4-BE49-F238E27FC236}">
                <a16:creationId xmlns:a16="http://schemas.microsoft.com/office/drawing/2014/main" id="{B1F7E8A4-C9E6-40EA-964C-65E82595709F}"/>
              </a:ext>
            </a:extLst>
          </p:cNvPr>
          <p:cNvSpPr>
            <a:spLocks noGrp="1"/>
          </p:cNvSpPr>
          <p:nvPr>
            <p:ph type="sldNum" idx="12"/>
          </p:nvPr>
        </p:nvSpPr>
        <p:spPr/>
        <p:txBody>
          <a:bodyPr/>
          <a:lstStyle/>
          <a:p>
            <a:fld id="{00000000-1234-1234-1234-123412341234}" type="slidenum">
              <a:rPr lang="en-GB" smtClean="0"/>
              <a:pPr/>
              <a:t>49</a:t>
            </a:fld>
            <a:endParaRPr lang="en-GB"/>
          </a:p>
        </p:txBody>
      </p:sp>
      <p:sp>
        <p:nvSpPr>
          <p:cNvPr id="6" name="文本框 5">
            <a:extLst>
              <a:ext uri="{FF2B5EF4-FFF2-40B4-BE49-F238E27FC236}">
                <a16:creationId xmlns:a16="http://schemas.microsoft.com/office/drawing/2014/main" id="{0AE9070C-0FFC-481C-A934-8638805AC6D9}"/>
              </a:ext>
            </a:extLst>
          </p:cNvPr>
          <p:cNvSpPr txBox="1"/>
          <p:nvPr/>
        </p:nvSpPr>
        <p:spPr>
          <a:xfrm>
            <a:off x="4969374" y="2240452"/>
            <a:ext cx="337917" cy="250916"/>
          </a:xfrm>
          <a:prstGeom prst="rect">
            <a:avLst/>
          </a:prstGeom>
          <a:noFill/>
          <a:ln w="28575">
            <a:solidFill>
              <a:srgbClr val="FF0000"/>
            </a:solidFill>
          </a:ln>
        </p:spPr>
        <p:txBody>
          <a:bodyPr wrap="square" rtlCol="0">
            <a:spAutoFit/>
          </a:bodyPr>
          <a:lstStyle/>
          <a:p>
            <a:endParaRPr lang="zh-CN" altLang="en-US" dirty="0"/>
          </a:p>
        </p:txBody>
      </p:sp>
    </p:spTree>
    <p:extLst>
      <p:ext uri="{BB962C8B-B14F-4D97-AF65-F5344CB8AC3E}">
        <p14:creationId xmlns:p14="http://schemas.microsoft.com/office/powerpoint/2010/main" val="314750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700" y="389473"/>
            <a:ext cx="8520600" cy="763600"/>
          </a:xfrm>
        </p:spPr>
        <p:txBody>
          <a:bodyPr>
            <a:normAutofit fontScale="90000"/>
          </a:bodyPr>
          <a:lstStyle/>
          <a:p>
            <a:r>
              <a:rPr lang="zh-CN" altLang="en-US" dirty="0"/>
              <a:t>条件竞争 </a:t>
            </a:r>
            <a:r>
              <a:rPr lang="en-US" altLang="zh-CN" dirty="0"/>
              <a:t>vs. </a:t>
            </a:r>
            <a:r>
              <a:rPr lang="zh-CN" altLang="en-US" dirty="0"/>
              <a:t>数据竞争</a:t>
            </a:r>
            <a:br>
              <a:rPr lang="en-US" altLang="zh-CN" dirty="0"/>
            </a:br>
            <a:r>
              <a:rPr lang="en-US" altLang="zh-CN" dirty="0"/>
              <a:t>Race</a:t>
            </a:r>
            <a:r>
              <a:rPr lang="zh-CN" altLang="en-US" dirty="0"/>
              <a:t> </a:t>
            </a:r>
            <a:r>
              <a:rPr lang="en-US" altLang="zh-CN" dirty="0"/>
              <a:t>Condition</a:t>
            </a:r>
            <a:r>
              <a:rPr lang="zh-CN" altLang="en-US" dirty="0"/>
              <a:t> </a:t>
            </a:r>
            <a:r>
              <a:rPr lang="en-US" altLang="zh-CN" dirty="0"/>
              <a:t>vs.</a:t>
            </a:r>
            <a:r>
              <a:rPr lang="zh-CN" altLang="en-US" dirty="0"/>
              <a:t> </a:t>
            </a:r>
            <a:r>
              <a:rPr lang="en-US" altLang="zh-CN" dirty="0"/>
              <a:t>Data</a:t>
            </a:r>
            <a:r>
              <a:rPr lang="zh-CN" altLang="en-US" dirty="0"/>
              <a:t> </a:t>
            </a:r>
            <a:r>
              <a:rPr lang="en-US" altLang="zh-CN" dirty="0"/>
              <a:t>Race</a:t>
            </a:r>
            <a:endParaRPr lang="en-US" dirty="0"/>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31751" y="1694743"/>
            <a:ext cx="4480495" cy="1389301"/>
          </a:xfrm>
          <a:prstGeom prst="rect">
            <a:avLst/>
          </a:prstGeo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98834" y="3589352"/>
            <a:ext cx="4146331" cy="3007789"/>
          </a:xfrm>
          <a:prstGeom prst="rect">
            <a:avLst/>
          </a:prstGeom>
        </p:spPr>
      </p:pic>
      <p:sp>
        <p:nvSpPr>
          <p:cNvPr id="11" name="TextBox 10"/>
          <p:cNvSpPr txBox="1"/>
          <p:nvPr/>
        </p:nvSpPr>
        <p:spPr>
          <a:xfrm>
            <a:off x="6834387" y="2066227"/>
            <a:ext cx="2186771" cy="646331"/>
          </a:xfrm>
          <a:prstGeom prst="rect">
            <a:avLst/>
          </a:prstGeom>
          <a:noFill/>
        </p:spPr>
        <p:txBody>
          <a:bodyPr wrap="square" rtlCol="0">
            <a:spAutoFit/>
          </a:bodyPr>
          <a:lstStyle/>
          <a:p>
            <a:r>
              <a:rPr lang="zh-CN" altLang="en-US" dirty="0"/>
              <a:t>既有</a:t>
            </a:r>
            <a:r>
              <a:rPr lang="en-US" altLang="zh-CN" dirty="0"/>
              <a:t>Race</a:t>
            </a:r>
            <a:r>
              <a:rPr lang="zh-CN" altLang="en-US" dirty="0"/>
              <a:t> </a:t>
            </a:r>
            <a:r>
              <a:rPr lang="en-US" altLang="zh-CN" dirty="0"/>
              <a:t>Condition</a:t>
            </a:r>
            <a:r>
              <a:rPr lang="zh-CN" altLang="en-US" dirty="0"/>
              <a:t>，又有</a:t>
            </a:r>
            <a:r>
              <a:rPr lang="en-US" altLang="zh-CN" dirty="0"/>
              <a:t>Data</a:t>
            </a:r>
            <a:r>
              <a:rPr lang="zh-CN" altLang="en-US" dirty="0"/>
              <a:t> </a:t>
            </a:r>
            <a:r>
              <a:rPr lang="en-US" altLang="zh-CN" dirty="0"/>
              <a:t>Race</a:t>
            </a:r>
            <a:endParaRPr lang="en-US" dirty="0"/>
          </a:p>
        </p:txBody>
      </p:sp>
      <p:sp>
        <p:nvSpPr>
          <p:cNvPr id="12" name="TextBox 11"/>
          <p:cNvSpPr txBox="1"/>
          <p:nvPr/>
        </p:nvSpPr>
        <p:spPr>
          <a:xfrm>
            <a:off x="6812246" y="4538866"/>
            <a:ext cx="2186771" cy="646331"/>
          </a:xfrm>
          <a:prstGeom prst="rect">
            <a:avLst/>
          </a:prstGeom>
          <a:noFill/>
        </p:spPr>
        <p:txBody>
          <a:bodyPr wrap="square" rtlCol="0">
            <a:spAutoFit/>
          </a:bodyPr>
          <a:lstStyle/>
          <a:p>
            <a:r>
              <a:rPr lang="zh-CN" altLang="en-US" dirty="0"/>
              <a:t>有</a:t>
            </a:r>
            <a:r>
              <a:rPr lang="en-US" altLang="zh-CN" dirty="0"/>
              <a:t>Race</a:t>
            </a:r>
            <a:r>
              <a:rPr lang="zh-CN" altLang="en-US" dirty="0"/>
              <a:t> </a:t>
            </a:r>
            <a:r>
              <a:rPr lang="en-US" altLang="zh-CN" dirty="0"/>
              <a:t>Condition</a:t>
            </a:r>
            <a:r>
              <a:rPr lang="zh-CN" altLang="en-US" dirty="0"/>
              <a:t>，无</a:t>
            </a:r>
            <a:r>
              <a:rPr lang="en-US" altLang="zh-CN" dirty="0"/>
              <a:t>Data</a:t>
            </a:r>
            <a:r>
              <a:rPr lang="zh-CN" altLang="en-US" dirty="0"/>
              <a:t> </a:t>
            </a:r>
            <a:r>
              <a:rPr lang="en-US" altLang="zh-CN" dirty="0"/>
              <a:t>Race</a:t>
            </a:r>
            <a:endParaRPr lang="en-US" dirty="0"/>
          </a:p>
        </p:txBody>
      </p:sp>
      <p:sp>
        <p:nvSpPr>
          <p:cNvPr id="5" name="灯片编号占位符 4">
            <a:extLst>
              <a:ext uri="{FF2B5EF4-FFF2-40B4-BE49-F238E27FC236}">
                <a16:creationId xmlns:a16="http://schemas.microsoft.com/office/drawing/2014/main" id="{78000680-09B9-4548-802E-ADC52132E94A}"/>
              </a:ext>
            </a:extLst>
          </p:cNvPr>
          <p:cNvSpPr>
            <a:spLocks noGrp="1"/>
          </p:cNvSpPr>
          <p:nvPr>
            <p:ph type="sldNum" idx="12"/>
          </p:nvPr>
        </p:nvSpPr>
        <p:spPr/>
        <p:txBody>
          <a:bodyPr/>
          <a:lstStyle/>
          <a:p>
            <a:fld id="{00000000-1234-1234-1234-123412341234}" type="slidenum">
              <a:rPr lang="en-GB" smtClean="0"/>
              <a:pPr/>
              <a:t>5</a:t>
            </a:fld>
            <a:endParaRPr lang="en-GB"/>
          </a:p>
        </p:txBody>
      </p:sp>
    </p:spTree>
    <p:extLst>
      <p:ext uri="{BB962C8B-B14F-4D97-AF65-F5344CB8AC3E}">
        <p14:creationId xmlns:p14="http://schemas.microsoft.com/office/powerpoint/2010/main" val="1743431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Shape 86"/>
          <p:cNvSpPr txBox="1">
            <a:spLocks noGrp="1"/>
          </p:cNvSpPr>
          <p:nvPr>
            <p:ph type="title"/>
          </p:nvPr>
        </p:nvSpPr>
        <p:spPr>
          <a:xfrm>
            <a:off x="311701" y="856645"/>
            <a:ext cx="8520600" cy="547584"/>
          </a:xfrm>
          <a:prstGeom prst="rect">
            <a:avLst/>
          </a:prstGeom>
        </p:spPr>
        <p:txBody>
          <a:bodyPr vert="horz" wrap="square" lIns="91425" tIns="91425" rIns="91425" bIns="91425" rtlCol="0" anchor="t" anchorCtr="0">
            <a:noAutofit/>
          </a:bodyPr>
          <a:lstStyle/>
          <a:p>
            <a:pPr indent="-69848">
              <a:buClr>
                <a:schemeClr val="dk1"/>
              </a:buClr>
              <a:buSzPts val="1100"/>
            </a:pPr>
            <a:r>
              <a:rPr lang="zh-CN" altLang="en-US" dirty="0">
                <a:solidFill>
                  <a:srgbClr val="000000"/>
                </a:solidFill>
              </a:rPr>
              <a:t>使用</a:t>
            </a:r>
            <a:r>
              <a:rPr lang="en-US" altLang="zh-CN" dirty="0" err="1">
                <a:solidFill>
                  <a:srgbClr val="000000"/>
                </a:solidFill>
              </a:rPr>
              <a:t>mmap</a:t>
            </a:r>
            <a:r>
              <a:rPr lang="en-US" altLang="zh-CN" dirty="0">
                <a:solidFill>
                  <a:srgbClr val="000000"/>
                </a:solidFill>
              </a:rPr>
              <a:t>()</a:t>
            </a:r>
            <a:r>
              <a:rPr lang="zh-CN" altLang="en-US" dirty="0">
                <a:solidFill>
                  <a:srgbClr val="000000"/>
                </a:solidFill>
              </a:rPr>
              <a:t>的内存映射</a:t>
            </a:r>
            <a:endParaRPr lang="en-GB" dirty="0"/>
          </a:p>
        </p:txBody>
      </p:sp>
      <p:sp>
        <p:nvSpPr>
          <p:cNvPr id="87" name="Shape 87"/>
          <p:cNvSpPr txBox="1">
            <a:spLocks noGrp="1"/>
          </p:cNvSpPr>
          <p:nvPr>
            <p:ph type="body" idx="1"/>
          </p:nvPr>
        </p:nvSpPr>
        <p:spPr>
          <a:xfrm>
            <a:off x="5983597" y="2360732"/>
            <a:ext cx="3113269" cy="1204441"/>
          </a:xfrm>
          <a:prstGeom prst="rect">
            <a:avLst/>
          </a:prstGeom>
        </p:spPr>
        <p:txBody>
          <a:bodyPr vert="horz" wrap="square" lIns="91425" tIns="91425" rIns="91425" bIns="91425" rtlCol="0" anchor="t" anchorCtr="0">
            <a:noAutofit/>
          </a:bodyPr>
          <a:lstStyle/>
          <a:p>
            <a:pPr>
              <a:lnSpc>
                <a:spcPct val="125000"/>
              </a:lnSpc>
              <a:buNone/>
            </a:pPr>
            <a:r>
              <a:rPr lang="zh-CN" altLang="en-US" sz="2400" dirty="0"/>
              <a:t>使用</a:t>
            </a:r>
            <a:r>
              <a:rPr lang="en-US" altLang="zh-CN" sz="2400" dirty="0" err="1"/>
              <a:t>memcpy</a:t>
            </a:r>
            <a:r>
              <a:rPr lang="en-US" altLang="zh-CN" sz="2400" dirty="0"/>
              <a:t>()</a:t>
            </a:r>
            <a:r>
              <a:rPr lang="zh-CN" altLang="en-US" sz="2400" dirty="0"/>
              <a:t>访问文件以进行简单的读取和写入</a:t>
            </a:r>
          </a:p>
        </p:txBody>
      </p:sp>
      <p:pic>
        <p:nvPicPr>
          <p:cNvPr id="88" name="Shape 88"/>
          <p:cNvPicPr preferRelativeResize="0"/>
          <p:nvPr/>
        </p:nvPicPr>
        <p:blipFill>
          <a:blip r:embed="rId3">
            <a:alphaModFix/>
          </a:blip>
          <a:stretch>
            <a:fillRect/>
          </a:stretch>
        </p:blipFill>
        <p:spPr>
          <a:xfrm>
            <a:off x="311700" y="2024051"/>
            <a:ext cx="5125713" cy="2352006"/>
          </a:xfrm>
          <a:prstGeom prst="rect">
            <a:avLst/>
          </a:prstGeom>
          <a:noFill/>
          <a:ln>
            <a:noFill/>
          </a:ln>
        </p:spPr>
      </p:pic>
      <p:cxnSp>
        <p:nvCxnSpPr>
          <p:cNvPr id="3" name="Straight Arrow Connector 2"/>
          <p:cNvCxnSpPr/>
          <p:nvPr/>
        </p:nvCxnSpPr>
        <p:spPr>
          <a:xfrm flipH="1" flipV="1">
            <a:off x="5437413" y="2431433"/>
            <a:ext cx="559530" cy="47269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p:cNvCxnSpPr>
            <a:cxnSpLocks/>
            <a:stCxn id="87" idx="1"/>
            <a:endCxn id="88" idx="3"/>
          </p:cNvCxnSpPr>
          <p:nvPr/>
        </p:nvCxnSpPr>
        <p:spPr>
          <a:xfrm flipH="1">
            <a:off x="5437413" y="2962953"/>
            <a:ext cx="546184" cy="23710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 name="灯片编号占位符 3">
            <a:extLst>
              <a:ext uri="{FF2B5EF4-FFF2-40B4-BE49-F238E27FC236}">
                <a16:creationId xmlns:a16="http://schemas.microsoft.com/office/drawing/2014/main" id="{40009615-4433-44A8-85D6-EE3379C9E77B}"/>
              </a:ext>
            </a:extLst>
          </p:cNvPr>
          <p:cNvSpPr>
            <a:spLocks noGrp="1"/>
          </p:cNvSpPr>
          <p:nvPr>
            <p:ph type="sldNum" idx="12"/>
          </p:nvPr>
        </p:nvSpPr>
        <p:spPr/>
        <p:txBody>
          <a:bodyPr/>
          <a:lstStyle/>
          <a:p>
            <a:fld id="{00000000-1234-1234-1234-123412341234}" type="slidenum">
              <a:rPr lang="en-GB" smtClean="0"/>
              <a:pPr/>
              <a:t>50</a:t>
            </a:fld>
            <a:endParaRPr lang="en-GB"/>
          </a:p>
        </p:txBody>
      </p:sp>
    </p:spTree>
    <p:extLst>
      <p:ext uri="{BB962C8B-B14F-4D97-AF65-F5344CB8AC3E}">
        <p14:creationId xmlns:p14="http://schemas.microsoft.com/office/powerpoint/2010/main" val="41641067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Shape 93"/>
          <p:cNvSpPr txBox="1">
            <a:spLocks noGrp="1"/>
          </p:cNvSpPr>
          <p:nvPr>
            <p:ph type="title"/>
          </p:nvPr>
        </p:nvSpPr>
        <p:spPr>
          <a:xfrm>
            <a:off x="279042" y="926099"/>
            <a:ext cx="8520600" cy="572700"/>
          </a:xfrm>
          <a:prstGeom prst="rect">
            <a:avLst/>
          </a:prstGeom>
        </p:spPr>
        <p:txBody>
          <a:bodyPr vert="horz" wrap="square" lIns="91425" tIns="91425" rIns="91425" bIns="91425" rtlCol="0" anchor="t" anchorCtr="0">
            <a:noAutofit/>
          </a:bodyPr>
          <a:lstStyle/>
          <a:p>
            <a:r>
              <a:rPr lang="en-GB" dirty="0"/>
              <a:t>MAP_SHARED </a:t>
            </a:r>
            <a:r>
              <a:rPr lang="zh-CN" altLang="en-US" dirty="0"/>
              <a:t>和 </a:t>
            </a:r>
            <a:r>
              <a:rPr lang="en-GB" dirty="0"/>
              <a:t>MAP_PRIVATE</a:t>
            </a:r>
          </a:p>
        </p:txBody>
      </p:sp>
      <p:pic>
        <p:nvPicPr>
          <p:cNvPr id="94" name="Shape 94"/>
          <p:cNvPicPr preferRelativeResize="0"/>
          <p:nvPr/>
        </p:nvPicPr>
        <p:blipFill>
          <a:blip r:embed="rId3">
            <a:alphaModFix/>
          </a:blip>
          <a:stretch>
            <a:fillRect/>
          </a:stretch>
        </p:blipFill>
        <p:spPr>
          <a:xfrm>
            <a:off x="279042" y="2550244"/>
            <a:ext cx="5413226" cy="1974775"/>
          </a:xfrm>
          <a:prstGeom prst="rect">
            <a:avLst/>
          </a:prstGeom>
          <a:noFill/>
          <a:ln>
            <a:noFill/>
          </a:ln>
        </p:spPr>
      </p:pic>
      <p:sp>
        <p:nvSpPr>
          <p:cNvPr id="95" name="Shape 95"/>
          <p:cNvSpPr txBox="1"/>
          <p:nvPr/>
        </p:nvSpPr>
        <p:spPr>
          <a:xfrm>
            <a:off x="5862158" y="1745019"/>
            <a:ext cx="3159000" cy="3807000"/>
          </a:xfrm>
          <a:prstGeom prst="rect">
            <a:avLst/>
          </a:prstGeom>
          <a:noFill/>
          <a:ln>
            <a:noFill/>
          </a:ln>
        </p:spPr>
        <p:txBody>
          <a:bodyPr wrap="square" lIns="91425" tIns="91425" rIns="91425" bIns="91425" anchor="t" anchorCtr="0">
            <a:noAutofit/>
          </a:bodyPr>
          <a:lstStyle/>
          <a:p>
            <a:pPr>
              <a:lnSpc>
                <a:spcPct val="125000"/>
              </a:lnSpc>
            </a:pPr>
            <a:r>
              <a:rPr lang="en-GB" b="1" dirty="0">
                <a:solidFill>
                  <a:srgbClr val="FF0000"/>
                </a:solidFill>
                <a:latin typeface="Courier New" panose="02070309020205020404" pitchFamily="49" charset="0"/>
                <a:cs typeface="Courier New" panose="02070309020205020404" pitchFamily="49" charset="0"/>
              </a:rPr>
              <a:t>MAP_SHARED</a:t>
            </a:r>
            <a:r>
              <a:rPr lang="en-GB" b="1" dirty="0"/>
              <a:t>: </a:t>
            </a:r>
          </a:p>
          <a:p>
            <a:pPr>
              <a:lnSpc>
                <a:spcPct val="125000"/>
              </a:lnSpc>
            </a:pPr>
            <a:r>
              <a:rPr lang="zh-CN" altLang="en-US" dirty="0"/>
              <a:t>映射内存的行为就像两个进程之间的</a:t>
            </a:r>
            <a:r>
              <a:rPr lang="zh-CN" altLang="en-US" dirty="0">
                <a:solidFill>
                  <a:srgbClr val="FF0000"/>
                </a:solidFill>
              </a:rPr>
              <a:t>共享内存</a:t>
            </a:r>
            <a:r>
              <a:rPr lang="zh-CN" altLang="en-US" dirty="0"/>
              <a:t>。</a:t>
            </a:r>
            <a:endParaRPr lang="en-US" altLang="zh-CN" dirty="0"/>
          </a:p>
          <a:p>
            <a:pPr>
              <a:lnSpc>
                <a:spcPct val="125000"/>
              </a:lnSpc>
            </a:pPr>
            <a:endParaRPr lang="zh-CN" altLang="en-US" dirty="0"/>
          </a:p>
          <a:p>
            <a:pPr>
              <a:lnSpc>
                <a:spcPct val="125000"/>
              </a:lnSpc>
            </a:pPr>
            <a:r>
              <a:rPr lang="zh-CN" altLang="en-US" dirty="0"/>
              <a:t>当多个进程将同一个文件映射到内存时，它们可以将该文件映射到各自</a:t>
            </a:r>
            <a:r>
              <a:rPr lang="zh-CN" altLang="en-US" dirty="0">
                <a:solidFill>
                  <a:srgbClr val="FF0000"/>
                </a:solidFill>
              </a:rPr>
              <a:t>不同的虚拟内存地址</a:t>
            </a:r>
            <a:r>
              <a:rPr lang="zh-CN" altLang="en-US" dirty="0"/>
              <a:t>，但文件内容的</a:t>
            </a:r>
            <a:r>
              <a:rPr lang="zh-CN" altLang="en-US" dirty="0">
                <a:solidFill>
                  <a:srgbClr val="FF0000"/>
                </a:solidFill>
              </a:rPr>
              <a:t>物理地址是相同的</a:t>
            </a:r>
            <a:r>
              <a:rPr lang="zh-CN" altLang="en-US" dirty="0"/>
              <a:t>。</a:t>
            </a:r>
          </a:p>
        </p:txBody>
      </p:sp>
      <p:sp>
        <p:nvSpPr>
          <p:cNvPr id="3" name="Rectangle 2"/>
          <p:cNvSpPr/>
          <p:nvPr/>
        </p:nvSpPr>
        <p:spPr>
          <a:xfrm>
            <a:off x="1622204" y="5798239"/>
            <a:ext cx="6850254" cy="338554"/>
          </a:xfrm>
          <a:prstGeom prst="rect">
            <a:avLst/>
          </a:prstGeom>
        </p:spPr>
        <p:txBody>
          <a:bodyPr wrap="square">
            <a:spAutoFit/>
          </a:bodyPr>
          <a:lstStyle/>
          <a:p>
            <a:r>
              <a:rPr lang="en-US" sz="1600" dirty="0">
                <a:latin typeface="Courier New" panose="02070309020205020404" pitchFamily="49" charset="0"/>
                <a:cs typeface="Courier New" panose="02070309020205020404" pitchFamily="49" charset="0"/>
              </a:rPr>
              <a:t>http://man7.org/linux/man-pages/man2/mmap.2.html</a:t>
            </a:r>
          </a:p>
        </p:txBody>
      </p:sp>
      <p:sp>
        <p:nvSpPr>
          <p:cNvPr id="4" name="灯片编号占位符 3">
            <a:extLst>
              <a:ext uri="{FF2B5EF4-FFF2-40B4-BE49-F238E27FC236}">
                <a16:creationId xmlns:a16="http://schemas.microsoft.com/office/drawing/2014/main" id="{48D03C68-5E92-4A1C-9115-40D80BEFB18F}"/>
              </a:ext>
            </a:extLst>
          </p:cNvPr>
          <p:cNvSpPr>
            <a:spLocks noGrp="1"/>
          </p:cNvSpPr>
          <p:nvPr>
            <p:ph type="sldNum" idx="12"/>
          </p:nvPr>
        </p:nvSpPr>
        <p:spPr/>
        <p:txBody>
          <a:bodyPr/>
          <a:lstStyle/>
          <a:p>
            <a:fld id="{00000000-1234-1234-1234-123412341234}" type="slidenum">
              <a:rPr lang="en-GB" smtClean="0"/>
              <a:pPr/>
              <a:t>51</a:t>
            </a:fld>
            <a:endParaRPr lang="en-GB"/>
          </a:p>
        </p:txBody>
      </p:sp>
    </p:spTree>
    <p:extLst>
      <p:ext uri="{BB962C8B-B14F-4D97-AF65-F5344CB8AC3E}">
        <p14:creationId xmlns:p14="http://schemas.microsoft.com/office/powerpoint/2010/main" val="116676268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Shape 100"/>
          <p:cNvSpPr txBox="1">
            <a:spLocks noGrp="1"/>
          </p:cNvSpPr>
          <p:nvPr>
            <p:ph type="title"/>
          </p:nvPr>
        </p:nvSpPr>
        <p:spPr>
          <a:xfrm>
            <a:off x="311700" y="929513"/>
            <a:ext cx="8520600" cy="572700"/>
          </a:xfrm>
          <a:prstGeom prst="rect">
            <a:avLst/>
          </a:prstGeom>
        </p:spPr>
        <p:txBody>
          <a:bodyPr vert="horz" wrap="square" lIns="91425" tIns="91425" rIns="91425" bIns="91425" rtlCol="0" anchor="t" anchorCtr="0">
            <a:noAutofit/>
          </a:bodyPr>
          <a:lstStyle/>
          <a:p>
            <a:pPr indent="-69848">
              <a:buClr>
                <a:schemeClr val="dk1"/>
              </a:buClr>
              <a:buSzPts val="1100"/>
            </a:pPr>
            <a:r>
              <a:rPr lang="en-GB" dirty="0"/>
              <a:t>MAP_SHARED </a:t>
            </a:r>
            <a:r>
              <a:rPr lang="zh-CN" altLang="en-US" dirty="0"/>
              <a:t>和 </a:t>
            </a:r>
            <a:r>
              <a:rPr lang="en-GB" dirty="0"/>
              <a:t>MAP_PRIVATE</a:t>
            </a:r>
          </a:p>
        </p:txBody>
      </p:sp>
      <p:pic>
        <p:nvPicPr>
          <p:cNvPr id="101" name="Shape 101"/>
          <p:cNvPicPr preferRelativeResize="0"/>
          <p:nvPr/>
        </p:nvPicPr>
        <p:blipFill>
          <a:blip r:embed="rId3">
            <a:alphaModFix/>
          </a:blip>
          <a:stretch>
            <a:fillRect/>
          </a:stretch>
        </p:blipFill>
        <p:spPr>
          <a:xfrm>
            <a:off x="311700" y="2027376"/>
            <a:ext cx="5340274" cy="1837600"/>
          </a:xfrm>
          <a:prstGeom prst="rect">
            <a:avLst/>
          </a:prstGeom>
          <a:noFill/>
          <a:ln>
            <a:noFill/>
          </a:ln>
        </p:spPr>
      </p:pic>
      <p:sp>
        <p:nvSpPr>
          <p:cNvPr id="102" name="Shape 102"/>
          <p:cNvSpPr txBox="1"/>
          <p:nvPr/>
        </p:nvSpPr>
        <p:spPr>
          <a:xfrm>
            <a:off x="5673300" y="1959350"/>
            <a:ext cx="3297000" cy="1600279"/>
          </a:xfrm>
          <a:prstGeom prst="rect">
            <a:avLst/>
          </a:prstGeom>
          <a:noFill/>
          <a:ln>
            <a:noFill/>
          </a:ln>
        </p:spPr>
        <p:txBody>
          <a:bodyPr wrap="square" lIns="91425" tIns="91425" rIns="91425" bIns="91425" anchor="t" anchorCtr="0">
            <a:noAutofit/>
          </a:bodyPr>
          <a:lstStyle/>
          <a:p>
            <a:pPr>
              <a:lnSpc>
                <a:spcPct val="125000"/>
              </a:lnSpc>
            </a:pPr>
            <a:r>
              <a:rPr lang="en-GB" sz="2000" b="1" dirty="0">
                <a:solidFill>
                  <a:srgbClr val="FF0000"/>
                </a:solidFill>
                <a:latin typeface="Courier New" panose="02070309020205020404" pitchFamily="49" charset="0"/>
                <a:cs typeface="Courier New" panose="02070309020205020404" pitchFamily="49" charset="0"/>
              </a:rPr>
              <a:t>MAP_PRIVATE</a:t>
            </a:r>
            <a:r>
              <a:rPr lang="en-GB" sz="2000" b="1" dirty="0"/>
              <a:t>: </a:t>
            </a:r>
            <a:r>
              <a:rPr lang="zh-CN" altLang="en-US" sz="2000" dirty="0"/>
              <a:t>文件映射到调用进程</a:t>
            </a:r>
            <a:r>
              <a:rPr lang="zh-CN" altLang="en-US" sz="2000" dirty="0">
                <a:solidFill>
                  <a:srgbClr val="FF0000"/>
                </a:solidFill>
              </a:rPr>
              <a:t>私有的内存</a:t>
            </a:r>
            <a:endParaRPr lang="en-US" altLang="zh-CN" sz="2000" dirty="0">
              <a:solidFill>
                <a:srgbClr val="FF0000"/>
              </a:solidFill>
            </a:endParaRPr>
          </a:p>
        </p:txBody>
      </p:sp>
      <p:sp>
        <p:nvSpPr>
          <p:cNvPr id="103" name="Shape 103"/>
          <p:cNvSpPr txBox="1"/>
          <p:nvPr/>
        </p:nvSpPr>
        <p:spPr>
          <a:xfrm>
            <a:off x="311700" y="4160207"/>
            <a:ext cx="8520600" cy="1696800"/>
          </a:xfrm>
          <a:prstGeom prst="rect">
            <a:avLst/>
          </a:prstGeom>
          <a:noFill/>
          <a:ln>
            <a:noFill/>
          </a:ln>
        </p:spPr>
        <p:txBody>
          <a:bodyPr wrap="square" lIns="91425" tIns="91425" rIns="91425" bIns="91425" anchor="t" anchorCtr="0">
            <a:noAutofit/>
          </a:bodyPr>
          <a:lstStyle/>
          <a:p>
            <a:pPr marL="457189" indent="-342892">
              <a:lnSpc>
                <a:spcPct val="125000"/>
              </a:lnSpc>
              <a:buClr>
                <a:schemeClr val="dk1"/>
              </a:buClr>
              <a:buSzPts val="1800"/>
              <a:buFont typeface="Arial" charset="0"/>
              <a:buChar char="•"/>
            </a:pPr>
            <a:r>
              <a:rPr lang="zh-CN" altLang="en-US" dirty="0"/>
              <a:t>对该内存所做的更改对</a:t>
            </a:r>
            <a:r>
              <a:rPr lang="zh-CN" altLang="en-US" dirty="0">
                <a:solidFill>
                  <a:srgbClr val="FF0000"/>
                </a:solidFill>
              </a:rPr>
              <a:t>其它进程不可见</a:t>
            </a:r>
            <a:endParaRPr lang="en-US" altLang="zh-CN" dirty="0">
              <a:solidFill>
                <a:srgbClr val="FF0000"/>
              </a:solidFill>
            </a:endParaRPr>
          </a:p>
          <a:p>
            <a:pPr marL="457189" indent="-342892">
              <a:lnSpc>
                <a:spcPct val="125000"/>
              </a:lnSpc>
              <a:buClr>
                <a:schemeClr val="dk1"/>
              </a:buClr>
              <a:buSzPts val="1800"/>
              <a:buFont typeface="Arial" charset="0"/>
              <a:buChar char="•"/>
            </a:pPr>
            <a:r>
              <a:rPr lang="zh-CN" altLang="en-US" dirty="0"/>
              <a:t>原始内存中的内容需要被复制到私有内存中：如果进程试图写入内存，</a:t>
            </a:r>
            <a:r>
              <a:rPr lang="en-US" altLang="zh-CN" dirty="0"/>
              <a:t>OS</a:t>
            </a:r>
            <a:r>
              <a:rPr lang="zh-CN" altLang="en-US" dirty="0"/>
              <a:t>分配一个</a:t>
            </a:r>
            <a:r>
              <a:rPr lang="zh-CN" altLang="en-US" dirty="0">
                <a:solidFill>
                  <a:srgbClr val="FF0000"/>
                </a:solidFill>
              </a:rPr>
              <a:t>新的物理内存</a:t>
            </a:r>
            <a:r>
              <a:rPr lang="zh-CN" altLang="en-US" dirty="0"/>
              <a:t>块并将内容从原始内存</a:t>
            </a:r>
            <a:r>
              <a:rPr lang="zh-CN" altLang="en-US" dirty="0">
                <a:solidFill>
                  <a:srgbClr val="FF0000"/>
                </a:solidFill>
              </a:rPr>
              <a:t>复制</a:t>
            </a:r>
            <a:r>
              <a:rPr lang="zh-CN" altLang="en-US" dirty="0"/>
              <a:t>到新的物理内存，即：</a:t>
            </a:r>
            <a:r>
              <a:rPr lang="en-US" altLang="zh-CN" dirty="0"/>
              <a:t>Copy-On-Write</a:t>
            </a:r>
          </a:p>
          <a:p>
            <a:pPr marL="457189" indent="-342892">
              <a:lnSpc>
                <a:spcPct val="125000"/>
              </a:lnSpc>
              <a:buClr>
                <a:schemeClr val="dk1"/>
              </a:buClr>
              <a:buSzPts val="1800"/>
              <a:buFont typeface="Arial" charset="0"/>
              <a:buChar char="•"/>
            </a:pPr>
            <a:r>
              <a:rPr lang="zh-CN" altLang="en-US" dirty="0"/>
              <a:t>映射的虚拟内存则将</a:t>
            </a:r>
            <a:r>
              <a:rPr lang="zh-CN" altLang="en-US" dirty="0">
                <a:solidFill>
                  <a:srgbClr val="FF0000"/>
                </a:solidFill>
              </a:rPr>
              <a:t>指向新的物理内存</a:t>
            </a:r>
          </a:p>
        </p:txBody>
      </p:sp>
      <p:sp>
        <p:nvSpPr>
          <p:cNvPr id="3" name="灯片编号占位符 2">
            <a:extLst>
              <a:ext uri="{FF2B5EF4-FFF2-40B4-BE49-F238E27FC236}">
                <a16:creationId xmlns:a16="http://schemas.microsoft.com/office/drawing/2014/main" id="{B583E0CA-742B-4288-BA53-ADB8BA3FAAC5}"/>
              </a:ext>
            </a:extLst>
          </p:cNvPr>
          <p:cNvSpPr>
            <a:spLocks noGrp="1"/>
          </p:cNvSpPr>
          <p:nvPr>
            <p:ph type="sldNum" idx="12"/>
          </p:nvPr>
        </p:nvSpPr>
        <p:spPr/>
        <p:txBody>
          <a:bodyPr/>
          <a:lstStyle/>
          <a:p>
            <a:fld id="{00000000-1234-1234-1234-123412341234}" type="slidenum">
              <a:rPr lang="en-GB" smtClean="0"/>
              <a:pPr/>
              <a:t>52</a:t>
            </a:fld>
            <a:endParaRPr lang="en-GB"/>
          </a:p>
        </p:txBody>
      </p:sp>
    </p:spTree>
    <p:extLst>
      <p:ext uri="{BB962C8B-B14F-4D97-AF65-F5344CB8AC3E}">
        <p14:creationId xmlns:p14="http://schemas.microsoft.com/office/powerpoint/2010/main" val="85691676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Shape 108"/>
          <p:cNvSpPr txBox="1">
            <a:spLocks noGrp="1"/>
          </p:cNvSpPr>
          <p:nvPr>
            <p:ph type="title"/>
          </p:nvPr>
        </p:nvSpPr>
        <p:spPr>
          <a:xfrm>
            <a:off x="311700" y="730775"/>
            <a:ext cx="8520600" cy="572700"/>
          </a:xfrm>
          <a:prstGeom prst="rect">
            <a:avLst/>
          </a:prstGeom>
        </p:spPr>
        <p:txBody>
          <a:bodyPr vert="horz" wrap="square" lIns="91425" tIns="91425" rIns="91425" bIns="91425" rtlCol="0" anchor="t" anchorCtr="0">
            <a:noAutofit/>
          </a:bodyPr>
          <a:lstStyle/>
          <a:p>
            <a:r>
              <a:rPr lang="zh-CN" altLang="en-US" dirty="0"/>
              <a:t>写时复制</a:t>
            </a:r>
            <a:r>
              <a:rPr lang="en-US" altLang="zh-CN" dirty="0"/>
              <a:t>(</a:t>
            </a:r>
            <a:r>
              <a:rPr lang="en-GB" dirty="0"/>
              <a:t>Copy On Write</a:t>
            </a:r>
            <a:r>
              <a:rPr lang="en-US" altLang="zh-CN" dirty="0"/>
              <a:t>)</a:t>
            </a:r>
            <a:endParaRPr lang="en-GB" dirty="0"/>
          </a:p>
        </p:txBody>
      </p:sp>
      <p:sp>
        <p:nvSpPr>
          <p:cNvPr id="109" name="Shape 109"/>
          <p:cNvSpPr txBox="1">
            <a:spLocks noGrp="1"/>
          </p:cNvSpPr>
          <p:nvPr>
            <p:ph type="body" idx="1"/>
          </p:nvPr>
        </p:nvSpPr>
        <p:spPr>
          <a:xfrm>
            <a:off x="311700" y="1647112"/>
            <a:ext cx="8520600" cy="3990900"/>
          </a:xfrm>
          <a:prstGeom prst="rect">
            <a:avLst/>
          </a:prstGeom>
        </p:spPr>
        <p:txBody>
          <a:bodyPr vert="horz" wrap="square" lIns="91425" tIns="91425" rIns="91425" bIns="91425" rtlCol="0" anchor="t" anchorCtr="0">
            <a:noAutofit/>
          </a:bodyPr>
          <a:lstStyle/>
          <a:p>
            <a:pPr marL="0" indent="0">
              <a:lnSpc>
                <a:spcPct val="130000"/>
              </a:lnSpc>
              <a:buNone/>
            </a:pPr>
            <a:r>
              <a:rPr lang="en-US" altLang="zh-CN" sz="2000" dirty="0"/>
              <a:t>COW: </a:t>
            </a:r>
            <a:r>
              <a:rPr lang="zh-CN" altLang="en-US" sz="2000" dirty="0"/>
              <a:t>允许不同进程中的虚拟内存（如果内容相同）映射到相同物理内存页面的技术</a:t>
            </a:r>
            <a:endParaRPr lang="en-US" altLang="zh-CN" sz="2000" dirty="0"/>
          </a:p>
          <a:p>
            <a:pPr marL="0" indent="0">
              <a:lnSpc>
                <a:spcPct val="130000"/>
              </a:lnSpc>
              <a:buNone/>
            </a:pPr>
            <a:endParaRPr lang="zh-CN" altLang="en-US" sz="2000" dirty="0"/>
          </a:p>
          <a:p>
            <a:pPr marL="0" indent="0">
              <a:lnSpc>
                <a:spcPct val="130000"/>
              </a:lnSpc>
              <a:buNone/>
            </a:pPr>
            <a:r>
              <a:rPr lang="zh-CN" altLang="en-US" sz="2000" dirty="0">
                <a:solidFill>
                  <a:srgbClr val="000000"/>
                </a:solidFill>
              </a:rPr>
              <a:t>如：当使用</a:t>
            </a:r>
            <a:r>
              <a:rPr lang="en-GB" sz="2000" dirty="0">
                <a:solidFill>
                  <a:srgbClr val="000000"/>
                </a:solidFill>
              </a:rPr>
              <a:t>fork()</a:t>
            </a:r>
            <a:r>
              <a:rPr lang="zh-CN" altLang="en-US" sz="2000" dirty="0">
                <a:solidFill>
                  <a:srgbClr val="000000"/>
                </a:solidFill>
              </a:rPr>
              <a:t>系统调用创建子进程时</a:t>
            </a:r>
            <a:r>
              <a:rPr lang="en-US" altLang="zh-CN" sz="2000" dirty="0">
                <a:solidFill>
                  <a:srgbClr val="000000"/>
                </a:solidFill>
              </a:rPr>
              <a:t>:</a:t>
            </a:r>
            <a:r>
              <a:rPr lang="en-GB" sz="2000" dirty="0">
                <a:solidFill>
                  <a:srgbClr val="000000"/>
                </a:solidFill>
              </a:rPr>
              <a:t> </a:t>
            </a:r>
          </a:p>
          <a:p>
            <a:pPr>
              <a:lnSpc>
                <a:spcPct val="130000"/>
              </a:lnSpc>
              <a:buFont typeface="Wingdings" panose="05000000000000000000" pitchFamily="2" charset="2"/>
              <a:buChar char="ü"/>
            </a:pPr>
            <a:r>
              <a:rPr lang="en-US" altLang="zh-CN" sz="1800" dirty="0"/>
              <a:t>OS</a:t>
            </a:r>
            <a:r>
              <a:rPr lang="zh-CN" altLang="en-US" sz="1800" dirty="0"/>
              <a:t>通过使页表条目指向相同的物理内存，来让</a:t>
            </a:r>
            <a:r>
              <a:rPr lang="zh-CN" altLang="en-US" sz="1800" dirty="0">
                <a:solidFill>
                  <a:srgbClr val="FF0000"/>
                </a:solidFill>
              </a:rPr>
              <a:t>子进程共享父进程的内存</a:t>
            </a:r>
          </a:p>
          <a:p>
            <a:pPr>
              <a:lnSpc>
                <a:spcPct val="130000"/>
              </a:lnSpc>
              <a:buFont typeface="Wingdings" panose="05000000000000000000" pitchFamily="2" charset="2"/>
              <a:buChar char="ü"/>
            </a:pPr>
            <a:r>
              <a:rPr lang="zh-CN" altLang="en-US" sz="1800" dirty="0"/>
              <a:t>如果</a:t>
            </a:r>
            <a:r>
              <a:rPr lang="zh-CN" altLang="en-US" sz="1800" dirty="0">
                <a:solidFill>
                  <a:srgbClr val="FF0000"/>
                </a:solidFill>
              </a:rPr>
              <a:t>读取</a:t>
            </a:r>
            <a:r>
              <a:rPr lang="zh-CN" altLang="en-US" sz="1800" dirty="0"/>
              <a:t>内存，则不需要进行内存复制</a:t>
            </a:r>
            <a:endParaRPr lang="en-GB" altLang="zh-CN" sz="1800" dirty="0">
              <a:solidFill>
                <a:srgbClr val="000000"/>
              </a:solidFill>
            </a:endParaRPr>
          </a:p>
          <a:p>
            <a:pPr>
              <a:lnSpc>
                <a:spcPct val="130000"/>
              </a:lnSpc>
              <a:buFont typeface="Wingdings" panose="05000000000000000000" pitchFamily="2" charset="2"/>
              <a:buChar char="ü"/>
            </a:pPr>
            <a:r>
              <a:rPr lang="zh-CN" altLang="en-US" sz="1800" dirty="0"/>
              <a:t>如果任何进程试图</a:t>
            </a:r>
            <a:r>
              <a:rPr lang="zh-CN" altLang="en-US" sz="1800" dirty="0">
                <a:solidFill>
                  <a:srgbClr val="FF0000"/>
                </a:solidFill>
              </a:rPr>
              <a:t>写入</a:t>
            </a:r>
            <a:r>
              <a:rPr lang="zh-CN" altLang="en-US" sz="1800" dirty="0"/>
              <a:t>内存，将引发异常，操作系统将为子进程（脏页）分配新的物理内存，从父进程复制内容，更改每个进程的（父进程和子进程）页表，以使它</a:t>
            </a:r>
            <a:r>
              <a:rPr lang="zh-CN" altLang="en-US" sz="1800" dirty="0">
                <a:solidFill>
                  <a:srgbClr val="FF0000"/>
                </a:solidFill>
              </a:rPr>
              <a:t>指向它自己的私有内存副本</a:t>
            </a:r>
          </a:p>
        </p:txBody>
      </p:sp>
      <p:sp>
        <p:nvSpPr>
          <p:cNvPr id="3" name="灯片编号占位符 2">
            <a:extLst>
              <a:ext uri="{FF2B5EF4-FFF2-40B4-BE49-F238E27FC236}">
                <a16:creationId xmlns:a16="http://schemas.microsoft.com/office/drawing/2014/main" id="{32E3AAC9-ABF5-43A8-BF3C-CC3423BF5035}"/>
              </a:ext>
            </a:extLst>
          </p:cNvPr>
          <p:cNvSpPr>
            <a:spLocks noGrp="1"/>
          </p:cNvSpPr>
          <p:nvPr>
            <p:ph type="sldNum" idx="12"/>
          </p:nvPr>
        </p:nvSpPr>
        <p:spPr/>
        <p:txBody>
          <a:bodyPr/>
          <a:lstStyle/>
          <a:p>
            <a:fld id="{00000000-1234-1234-1234-123412341234}" type="slidenum">
              <a:rPr lang="en-GB" smtClean="0"/>
              <a:pPr/>
              <a:t>53</a:t>
            </a:fld>
            <a:endParaRPr lang="en-GB"/>
          </a:p>
        </p:txBody>
      </p:sp>
    </p:spTree>
    <p:extLst>
      <p:ext uri="{BB962C8B-B14F-4D97-AF65-F5344CB8AC3E}">
        <p14:creationId xmlns:p14="http://schemas.microsoft.com/office/powerpoint/2010/main" val="50081129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Shape 114"/>
          <p:cNvSpPr txBox="1">
            <a:spLocks noGrp="1"/>
          </p:cNvSpPr>
          <p:nvPr>
            <p:ph type="title"/>
          </p:nvPr>
        </p:nvSpPr>
        <p:spPr>
          <a:xfrm>
            <a:off x="407050" y="943046"/>
            <a:ext cx="8520600" cy="572700"/>
          </a:xfrm>
          <a:prstGeom prst="rect">
            <a:avLst/>
          </a:prstGeom>
        </p:spPr>
        <p:txBody>
          <a:bodyPr vert="horz" wrap="square" lIns="91425" tIns="91425" rIns="91425" bIns="91425" rtlCol="0" anchor="t" anchorCtr="0">
            <a:noAutofit/>
          </a:bodyPr>
          <a:lstStyle/>
          <a:p>
            <a:r>
              <a:rPr lang="zh-CN" altLang="en-US" dirty="0"/>
              <a:t>丢弃复制的内存</a:t>
            </a:r>
            <a:endParaRPr lang="en-GB" dirty="0"/>
          </a:p>
        </p:txBody>
      </p:sp>
      <p:pic>
        <p:nvPicPr>
          <p:cNvPr id="115" name="Shape 115"/>
          <p:cNvPicPr preferRelativeResize="0"/>
          <p:nvPr/>
        </p:nvPicPr>
        <p:blipFill>
          <a:blip r:embed="rId3">
            <a:alphaModFix/>
          </a:blip>
          <a:stretch>
            <a:fillRect/>
          </a:stretch>
        </p:blipFill>
        <p:spPr>
          <a:xfrm>
            <a:off x="469726" y="2186050"/>
            <a:ext cx="7058025" cy="266700"/>
          </a:xfrm>
          <a:prstGeom prst="rect">
            <a:avLst/>
          </a:prstGeom>
          <a:noFill/>
          <a:ln>
            <a:noFill/>
          </a:ln>
        </p:spPr>
      </p:pic>
      <p:sp>
        <p:nvSpPr>
          <p:cNvPr id="116" name="Shape 116"/>
          <p:cNvSpPr txBox="1"/>
          <p:nvPr/>
        </p:nvSpPr>
        <p:spPr>
          <a:xfrm>
            <a:off x="502450" y="2703975"/>
            <a:ext cx="8329800" cy="3147000"/>
          </a:xfrm>
          <a:prstGeom prst="rect">
            <a:avLst/>
          </a:prstGeom>
          <a:noFill/>
          <a:ln>
            <a:noFill/>
          </a:ln>
        </p:spPr>
        <p:txBody>
          <a:bodyPr wrap="square" lIns="91425" tIns="91425" rIns="91425" bIns="91425" anchor="t" anchorCtr="0">
            <a:noAutofit/>
          </a:bodyPr>
          <a:lstStyle/>
          <a:p>
            <a:pPr>
              <a:lnSpc>
                <a:spcPct val="125000"/>
              </a:lnSpc>
            </a:pPr>
            <a:r>
              <a:rPr lang="en-GB" dirty="0" err="1">
                <a:latin typeface="Calibri" panose="020F0502020204030204" pitchFamily="34" charset="0"/>
                <a:cs typeface="Calibri" panose="020F0502020204030204" pitchFamily="34" charset="0"/>
              </a:rPr>
              <a:t>madvise</a:t>
            </a:r>
            <a:r>
              <a:rPr lang="en-GB"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向内核提供有关从addr到addr</a:t>
            </a:r>
            <a:r>
              <a:rPr lang="en-US" dirty="0">
                <a:latin typeface="Calibri" panose="020F0502020204030204" pitchFamily="34" charset="0"/>
                <a:cs typeface="Calibri" panose="020F0502020204030204" pitchFamily="34" charset="0"/>
              </a:rPr>
              <a:t> + </a:t>
            </a:r>
            <a:r>
              <a:rPr lang="en-US" dirty="0" err="1">
                <a:latin typeface="Calibri" panose="020F0502020204030204" pitchFamily="34" charset="0"/>
                <a:cs typeface="Calibri" panose="020F0502020204030204" pitchFamily="34" charset="0"/>
              </a:rPr>
              <a:t>length的内存的建议或指示</a:t>
            </a:r>
            <a:endParaRPr lang="en-US" dirty="0">
              <a:latin typeface="Calibri" panose="020F0502020204030204" pitchFamily="34" charset="0"/>
              <a:cs typeface="Calibri" panose="020F0502020204030204" pitchFamily="34" charset="0"/>
            </a:endParaRPr>
          </a:p>
          <a:p>
            <a:pPr indent="457189">
              <a:lnSpc>
                <a:spcPct val="125000"/>
              </a:lnSpc>
            </a:pPr>
            <a:endParaRPr lang="en-GB" dirty="0"/>
          </a:p>
          <a:p>
            <a:pPr>
              <a:lnSpc>
                <a:spcPct val="125000"/>
              </a:lnSpc>
            </a:pPr>
            <a:r>
              <a:rPr lang="en-US" altLang="zh-CN" dirty="0"/>
              <a:t>m</a:t>
            </a:r>
            <a:r>
              <a:rPr lang="en-GB" dirty="0" err="1"/>
              <a:t>advi</a:t>
            </a:r>
            <a:r>
              <a:rPr lang="en-US" altLang="zh-CN" dirty="0"/>
              <a:t>s</a:t>
            </a:r>
            <a:r>
              <a:rPr lang="en-GB" dirty="0"/>
              <a:t>e (3rd </a:t>
            </a:r>
            <a:r>
              <a:rPr lang="zh-CN" altLang="en-US" dirty="0"/>
              <a:t>参数</a:t>
            </a:r>
            <a:r>
              <a:rPr lang="en-GB" dirty="0"/>
              <a:t>): </a:t>
            </a:r>
            <a:r>
              <a:rPr lang="en-GB" b="1" dirty="0">
                <a:solidFill>
                  <a:srgbClr val="FF0000"/>
                </a:solidFill>
                <a:latin typeface="Courier New" panose="02070309020205020404" pitchFamily="49" charset="0"/>
                <a:cs typeface="Courier New" panose="02070309020205020404" pitchFamily="49" charset="0"/>
              </a:rPr>
              <a:t>MADV_DONOTNEED</a:t>
            </a:r>
          </a:p>
          <a:p>
            <a:pPr marL="457189" indent="-342892">
              <a:lnSpc>
                <a:spcPct val="125000"/>
              </a:lnSpc>
              <a:buSzPts val="1800"/>
              <a:buChar char="●"/>
            </a:pPr>
            <a:endParaRPr lang="en-GB" dirty="0"/>
          </a:p>
          <a:p>
            <a:pPr marL="457189" indent="-342892">
              <a:lnSpc>
                <a:spcPct val="125000"/>
              </a:lnSpc>
              <a:buSzPts val="1800"/>
              <a:buFont typeface="Arial" charset="0"/>
              <a:buChar char="•"/>
            </a:pPr>
            <a:r>
              <a:rPr lang="zh-CN" altLang="en-US" dirty="0"/>
              <a:t>告知内核</a:t>
            </a:r>
            <a:r>
              <a:rPr lang="zh-CN" altLang="en-US" dirty="0">
                <a:solidFill>
                  <a:srgbClr val="FF0000"/>
                </a:solidFill>
              </a:rPr>
              <a:t>不再需要</a:t>
            </a:r>
            <a:r>
              <a:rPr lang="zh-CN" altLang="en-US" dirty="0"/>
              <a:t>声明地址部分的内存。 内核将释放声称地址的资源，进程的页表将</a:t>
            </a:r>
            <a:r>
              <a:rPr lang="zh-CN" altLang="en-US" dirty="0">
                <a:solidFill>
                  <a:srgbClr val="FF0000"/>
                </a:solidFill>
              </a:rPr>
              <a:t>指向原始物理内存</a:t>
            </a:r>
            <a:r>
              <a:rPr lang="zh-CN" altLang="en-US" dirty="0"/>
              <a:t>。</a:t>
            </a:r>
          </a:p>
          <a:p>
            <a:pPr marL="457189" indent="-342892">
              <a:lnSpc>
                <a:spcPct val="120000"/>
              </a:lnSpc>
              <a:buSzPts val="1800"/>
              <a:buChar char="●"/>
            </a:pPr>
            <a:endParaRPr lang="en-GB" dirty="0"/>
          </a:p>
        </p:txBody>
      </p:sp>
      <p:sp>
        <p:nvSpPr>
          <p:cNvPr id="3" name="灯片编号占位符 2">
            <a:extLst>
              <a:ext uri="{FF2B5EF4-FFF2-40B4-BE49-F238E27FC236}">
                <a16:creationId xmlns:a16="http://schemas.microsoft.com/office/drawing/2014/main" id="{59DEB9DA-5087-4FEB-AF19-DA04CACF7226}"/>
              </a:ext>
            </a:extLst>
          </p:cNvPr>
          <p:cNvSpPr>
            <a:spLocks noGrp="1"/>
          </p:cNvSpPr>
          <p:nvPr>
            <p:ph type="sldNum" idx="12"/>
          </p:nvPr>
        </p:nvSpPr>
        <p:spPr/>
        <p:txBody>
          <a:bodyPr/>
          <a:lstStyle/>
          <a:p>
            <a:fld id="{00000000-1234-1234-1234-123412341234}" type="slidenum">
              <a:rPr lang="en-GB" smtClean="0"/>
              <a:pPr/>
              <a:t>54</a:t>
            </a:fld>
            <a:endParaRPr lang="en-GB"/>
          </a:p>
        </p:txBody>
      </p:sp>
    </p:spTree>
    <p:extLst>
      <p:ext uri="{BB962C8B-B14F-4D97-AF65-F5344CB8AC3E}">
        <p14:creationId xmlns:p14="http://schemas.microsoft.com/office/powerpoint/2010/main" val="4598778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Shape 121"/>
          <p:cNvSpPr txBox="1">
            <a:spLocks noGrp="1"/>
          </p:cNvSpPr>
          <p:nvPr>
            <p:ph type="title"/>
          </p:nvPr>
        </p:nvSpPr>
        <p:spPr>
          <a:xfrm>
            <a:off x="417107" y="944840"/>
            <a:ext cx="8309786" cy="572700"/>
          </a:xfrm>
          <a:prstGeom prst="rect">
            <a:avLst/>
          </a:prstGeom>
        </p:spPr>
        <p:txBody>
          <a:bodyPr vert="horz" wrap="square" lIns="91425" tIns="91425" rIns="91425" bIns="91425" rtlCol="0" anchor="t" anchorCtr="0">
            <a:noAutofit/>
          </a:bodyPr>
          <a:lstStyle/>
          <a:p>
            <a:r>
              <a:rPr lang="zh-CN" altLang="en-US" dirty="0"/>
              <a:t>映射只读文件</a:t>
            </a:r>
          </a:p>
        </p:txBody>
      </p:sp>
      <p:sp>
        <p:nvSpPr>
          <p:cNvPr id="122" name="Shape 122"/>
          <p:cNvSpPr txBox="1">
            <a:spLocks noGrp="1"/>
          </p:cNvSpPr>
          <p:nvPr>
            <p:ph type="body" idx="1"/>
          </p:nvPr>
        </p:nvSpPr>
        <p:spPr>
          <a:xfrm>
            <a:off x="311700" y="1872502"/>
            <a:ext cx="8520600" cy="1408500"/>
          </a:xfrm>
          <a:prstGeom prst="rect">
            <a:avLst/>
          </a:prstGeom>
        </p:spPr>
        <p:txBody>
          <a:bodyPr vert="horz" wrap="square" lIns="91425" tIns="91425" rIns="91425" bIns="91425" rtlCol="0" anchor="t" anchorCtr="0">
            <a:noAutofit/>
          </a:bodyPr>
          <a:lstStyle/>
          <a:p>
            <a:pPr marL="0" indent="0">
              <a:lnSpc>
                <a:spcPct val="100000"/>
              </a:lnSpc>
              <a:buNone/>
            </a:pPr>
            <a:r>
              <a:rPr lang="zh-CN" altLang="en-US" sz="2400" dirty="0"/>
              <a:t>在根目录下创建一个文件</a:t>
            </a:r>
            <a:r>
              <a:rPr lang="en-US" altLang="zh-CN" sz="2400" dirty="0" err="1"/>
              <a:t>zzz</a:t>
            </a:r>
            <a:r>
              <a:rPr lang="zh-CN" altLang="en-US" sz="2400" dirty="0"/>
              <a:t>。 将</a:t>
            </a:r>
            <a:r>
              <a:rPr lang="en-US" altLang="zh-CN" sz="2400" dirty="0"/>
              <a:t>owner/group</a:t>
            </a:r>
            <a:r>
              <a:rPr lang="zh-CN" altLang="en-US" sz="2400" dirty="0"/>
              <a:t>设置为</a:t>
            </a:r>
            <a:r>
              <a:rPr lang="en-US" altLang="zh-CN" sz="2400" dirty="0"/>
              <a:t>root</a:t>
            </a:r>
            <a:r>
              <a:rPr lang="zh-CN" altLang="en-US" sz="2400" dirty="0"/>
              <a:t>并使其对其它用户可读。</a:t>
            </a:r>
            <a:endParaRPr lang="en-GB" sz="2400" dirty="0">
              <a:solidFill>
                <a:srgbClr val="000000"/>
              </a:solidFill>
            </a:endParaRPr>
          </a:p>
          <a:p>
            <a:pPr marL="0" indent="0">
              <a:buNone/>
            </a:pPr>
            <a:endParaRPr sz="2400" dirty="0"/>
          </a:p>
        </p:txBody>
      </p:sp>
      <p:pic>
        <p:nvPicPr>
          <p:cNvPr id="123" name="Shape 123"/>
          <p:cNvPicPr preferRelativeResize="0"/>
          <p:nvPr/>
        </p:nvPicPr>
        <p:blipFill>
          <a:blip r:embed="rId3">
            <a:alphaModFix/>
          </a:blip>
          <a:stretch>
            <a:fillRect/>
          </a:stretch>
        </p:blipFill>
        <p:spPr>
          <a:xfrm>
            <a:off x="417107" y="3154951"/>
            <a:ext cx="5895975" cy="962025"/>
          </a:xfrm>
          <a:prstGeom prst="rect">
            <a:avLst/>
          </a:prstGeom>
          <a:noFill/>
          <a:ln>
            <a:noFill/>
          </a:ln>
        </p:spPr>
      </p:pic>
      <p:sp>
        <p:nvSpPr>
          <p:cNvPr id="124" name="Shape 124"/>
          <p:cNvSpPr txBox="1"/>
          <p:nvPr/>
        </p:nvSpPr>
        <p:spPr>
          <a:xfrm>
            <a:off x="366450" y="4503143"/>
            <a:ext cx="8520600" cy="1204200"/>
          </a:xfrm>
          <a:prstGeom prst="rect">
            <a:avLst/>
          </a:prstGeom>
          <a:noFill/>
          <a:ln>
            <a:noFill/>
          </a:ln>
        </p:spPr>
        <p:txBody>
          <a:bodyPr wrap="square" lIns="91425" tIns="91425" rIns="91425" bIns="91425" anchor="t" anchorCtr="0">
            <a:noAutofit/>
          </a:bodyPr>
          <a:lstStyle/>
          <a:p>
            <a:pPr>
              <a:lnSpc>
                <a:spcPct val="125000"/>
              </a:lnSpc>
            </a:pPr>
            <a:r>
              <a:rPr lang="zh-CN" altLang="en-US" dirty="0"/>
              <a:t>如果有一个普通用户</a:t>
            </a:r>
            <a:r>
              <a:rPr lang="en-GB" dirty="0"/>
              <a:t>:</a:t>
            </a:r>
          </a:p>
          <a:p>
            <a:pPr marL="457189" indent="-342892">
              <a:lnSpc>
                <a:spcPct val="125000"/>
              </a:lnSpc>
              <a:buSzPts val="1800"/>
              <a:buFont typeface="Arial" charset="0"/>
              <a:buChar char="•"/>
            </a:pPr>
            <a:r>
              <a:rPr lang="zh-CN" altLang="en-US" dirty="0"/>
              <a:t>可以用只读标记</a:t>
            </a:r>
            <a:r>
              <a:rPr lang="en-GB" dirty="0"/>
              <a:t> (</a:t>
            </a:r>
            <a:r>
              <a:rPr lang="en-GB" dirty="0">
                <a:solidFill>
                  <a:srgbClr val="FF0000"/>
                </a:solidFill>
              </a:rPr>
              <a:t>O_RDONLY</a:t>
            </a:r>
            <a:r>
              <a:rPr lang="en-GB" dirty="0"/>
              <a:t>)</a:t>
            </a:r>
            <a:r>
              <a:rPr lang="zh-CN" altLang="en-US" dirty="0"/>
              <a:t>打开该文件</a:t>
            </a:r>
            <a:endParaRPr lang="en-GB" dirty="0"/>
          </a:p>
          <a:p>
            <a:pPr marL="457189" indent="-342892">
              <a:lnSpc>
                <a:spcPct val="125000"/>
              </a:lnSpc>
              <a:buSzPts val="1800"/>
              <a:buFont typeface="Arial" charset="0"/>
              <a:buChar char="•"/>
            </a:pPr>
            <a:r>
              <a:rPr lang="zh-CN" altLang="en-US" dirty="0"/>
              <a:t>如果将该文件映射到内存，需要使用</a:t>
            </a:r>
            <a:r>
              <a:rPr lang="en-GB" dirty="0">
                <a:solidFill>
                  <a:srgbClr val="FF0000"/>
                </a:solidFill>
              </a:rPr>
              <a:t>PROT_READ</a:t>
            </a:r>
            <a:r>
              <a:rPr lang="zh-CN" altLang="en-US" dirty="0"/>
              <a:t>选项</a:t>
            </a:r>
            <a:r>
              <a:rPr lang="en-GB" dirty="0"/>
              <a:t>, </a:t>
            </a:r>
            <a:r>
              <a:rPr lang="zh-CN" altLang="en-US" dirty="0"/>
              <a:t>所以映射的内存是只读的</a:t>
            </a:r>
            <a:endParaRPr lang="en-GB" dirty="0"/>
          </a:p>
        </p:txBody>
      </p:sp>
      <p:sp>
        <p:nvSpPr>
          <p:cNvPr id="3" name="灯片编号占位符 2">
            <a:extLst>
              <a:ext uri="{FF2B5EF4-FFF2-40B4-BE49-F238E27FC236}">
                <a16:creationId xmlns:a16="http://schemas.microsoft.com/office/drawing/2014/main" id="{5D4A93D1-0057-47EE-A04D-8F38057B29D8}"/>
              </a:ext>
            </a:extLst>
          </p:cNvPr>
          <p:cNvSpPr>
            <a:spLocks noGrp="1"/>
          </p:cNvSpPr>
          <p:nvPr>
            <p:ph type="sldNum" idx="12"/>
          </p:nvPr>
        </p:nvSpPr>
        <p:spPr/>
        <p:txBody>
          <a:bodyPr/>
          <a:lstStyle/>
          <a:p>
            <a:fld id="{00000000-1234-1234-1234-123412341234}" type="slidenum">
              <a:rPr lang="en-GB" smtClean="0"/>
              <a:pPr/>
              <a:t>55</a:t>
            </a:fld>
            <a:endParaRPr lang="en-GB"/>
          </a:p>
        </p:txBody>
      </p:sp>
      <p:sp>
        <p:nvSpPr>
          <p:cNvPr id="2" name="矩形 1">
            <a:extLst>
              <a:ext uri="{FF2B5EF4-FFF2-40B4-BE49-F238E27FC236}">
                <a16:creationId xmlns:a16="http://schemas.microsoft.com/office/drawing/2014/main" id="{0ED68546-EE9A-413E-8D6E-F8A508A606FA}"/>
              </a:ext>
            </a:extLst>
          </p:cNvPr>
          <p:cNvSpPr/>
          <p:nvPr/>
        </p:nvSpPr>
        <p:spPr>
          <a:xfrm>
            <a:off x="1205802" y="3429000"/>
            <a:ext cx="251209" cy="14799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11777270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Shape 129"/>
          <p:cNvSpPr txBox="1">
            <a:spLocks noGrp="1"/>
          </p:cNvSpPr>
          <p:nvPr>
            <p:ph type="title"/>
          </p:nvPr>
        </p:nvSpPr>
        <p:spPr>
          <a:xfrm>
            <a:off x="442329" y="1024689"/>
            <a:ext cx="8520600" cy="572700"/>
          </a:xfrm>
          <a:prstGeom prst="rect">
            <a:avLst/>
          </a:prstGeom>
        </p:spPr>
        <p:txBody>
          <a:bodyPr vert="horz" wrap="square" lIns="91425" tIns="91425" rIns="91425" bIns="91425" rtlCol="0" anchor="t" anchorCtr="0">
            <a:noAutofit/>
          </a:bodyPr>
          <a:lstStyle/>
          <a:p>
            <a:r>
              <a:rPr lang="zh-CN" altLang="en-US" dirty="0"/>
              <a:t>映射只读文件</a:t>
            </a:r>
            <a:endParaRPr lang="en-GB" dirty="0"/>
          </a:p>
        </p:txBody>
      </p:sp>
      <p:sp>
        <p:nvSpPr>
          <p:cNvPr id="130" name="Shape 130"/>
          <p:cNvSpPr txBox="1">
            <a:spLocks noGrp="1"/>
          </p:cNvSpPr>
          <p:nvPr>
            <p:ph type="body" idx="1"/>
          </p:nvPr>
        </p:nvSpPr>
        <p:spPr>
          <a:xfrm>
            <a:off x="311700" y="2157393"/>
            <a:ext cx="8520600" cy="3457010"/>
          </a:xfrm>
          <a:prstGeom prst="rect">
            <a:avLst/>
          </a:prstGeom>
        </p:spPr>
        <p:txBody>
          <a:bodyPr vert="horz" wrap="square" lIns="91425" tIns="91425" rIns="91425" bIns="91425" rtlCol="0" anchor="t" anchorCtr="0">
            <a:noAutofit/>
          </a:bodyPr>
          <a:lstStyle/>
          <a:p>
            <a:pPr marL="457189" indent="-342892">
              <a:lnSpc>
                <a:spcPct val="120000"/>
              </a:lnSpc>
              <a:spcAft>
                <a:spcPts val="1200"/>
              </a:spcAft>
              <a:buClr>
                <a:srgbClr val="000000"/>
              </a:buClr>
            </a:pPr>
            <a:r>
              <a:rPr lang="zh-CN" altLang="en-US" sz="2400" dirty="0">
                <a:solidFill>
                  <a:srgbClr val="000000"/>
                </a:solidFill>
              </a:rPr>
              <a:t>通常</a:t>
            </a:r>
            <a:r>
              <a:rPr lang="en-GB" sz="2400" dirty="0">
                <a:solidFill>
                  <a:srgbClr val="000000"/>
                </a:solidFill>
              </a:rPr>
              <a:t>, </a:t>
            </a:r>
            <a:r>
              <a:rPr lang="zh-CN" altLang="en-US" sz="2400" dirty="0">
                <a:solidFill>
                  <a:srgbClr val="FF0000"/>
                </a:solidFill>
              </a:rPr>
              <a:t>只读内存不可写</a:t>
            </a:r>
            <a:endParaRPr lang="en-US" altLang="zh-CN" sz="2400" dirty="0">
              <a:solidFill>
                <a:srgbClr val="FF0000"/>
              </a:solidFill>
            </a:endParaRPr>
          </a:p>
          <a:p>
            <a:pPr marL="457189" indent="-342892">
              <a:lnSpc>
                <a:spcPct val="120000"/>
              </a:lnSpc>
              <a:spcAft>
                <a:spcPts val="1200"/>
              </a:spcAft>
              <a:buClr>
                <a:srgbClr val="000000"/>
              </a:buClr>
            </a:pPr>
            <a:r>
              <a:rPr lang="zh-CN" altLang="en-US" sz="2400" dirty="0"/>
              <a:t>然而，如果使用</a:t>
            </a:r>
            <a:r>
              <a:rPr lang="en-US" altLang="zh-CN" sz="2400" dirty="0">
                <a:solidFill>
                  <a:srgbClr val="FF0000"/>
                </a:solidFill>
              </a:rPr>
              <a:t>MAP_PRIVATE</a:t>
            </a:r>
            <a:r>
              <a:rPr lang="zh-CN" altLang="en-US" sz="2400" dirty="0"/>
              <a:t>映射文件，</a:t>
            </a:r>
            <a:r>
              <a:rPr lang="en-US" altLang="zh-CN" sz="2400" dirty="0"/>
              <a:t>OS</a:t>
            </a:r>
            <a:r>
              <a:rPr lang="zh-CN" altLang="en-US" sz="2400" dirty="0"/>
              <a:t>会发出异常并</a:t>
            </a:r>
            <a:r>
              <a:rPr lang="zh-CN" altLang="en-US" sz="2400" dirty="0">
                <a:solidFill>
                  <a:srgbClr val="FF0000"/>
                </a:solidFill>
              </a:rPr>
              <a:t>允许写入映射的内存</a:t>
            </a:r>
            <a:r>
              <a:rPr lang="zh-CN" altLang="en-US" sz="2400" dirty="0"/>
              <a:t>（在使用其它途径，而不是直接使用内存操作，如</a:t>
            </a:r>
            <a:r>
              <a:rPr lang="en-US" altLang="zh-CN" sz="2400" dirty="0" err="1"/>
              <a:t>memcpy</a:t>
            </a:r>
            <a:r>
              <a:rPr lang="en-US" altLang="zh-CN" sz="2400" dirty="0"/>
              <a:t>()</a:t>
            </a:r>
            <a:r>
              <a:rPr lang="zh-CN" altLang="en-US" sz="2400" dirty="0"/>
              <a:t>，的情况下）</a:t>
            </a:r>
            <a:endParaRPr lang="en-US" sz="2400" dirty="0">
              <a:solidFill>
                <a:srgbClr val="000000"/>
              </a:solidFill>
            </a:endParaRPr>
          </a:p>
          <a:p>
            <a:pPr marL="457189" indent="-342892">
              <a:lnSpc>
                <a:spcPct val="120000"/>
              </a:lnSpc>
              <a:spcAft>
                <a:spcPts val="1200"/>
              </a:spcAft>
              <a:buClr>
                <a:srgbClr val="000000"/>
              </a:buClr>
            </a:pPr>
            <a:r>
              <a:rPr lang="en-GB" sz="2400" dirty="0">
                <a:solidFill>
                  <a:srgbClr val="FF0000"/>
                </a:solidFill>
              </a:rPr>
              <a:t>write()</a:t>
            </a:r>
            <a:r>
              <a:rPr lang="zh-CN" altLang="en-US" sz="2400" dirty="0">
                <a:solidFill>
                  <a:srgbClr val="000000"/>
                </a:solidFill>
              </a:rPr>
              <a:t>系统调用是写入映射内存的途径之一</a:t>
            </a:r>
            <a:endParaRPr sz="2400" dirty="0"/>
          </a:p>
        </p:txBody>
      </p:sp>
      <p:sp>
        <p:nvSpPr>
          <p:cNvPr id="3" name="灯片编号占位符 2">
            <a:extLst>
              <a:ext uri="{FF2B5EF4-FFF2-40B4-BE49-F238E27FC236}">
                <a16:creationId xmlns:a16="http://schemas.microsoft.com/office/drawing/2014/main" id="{80C2B719-BBD7-4945-83DC-1E15EA96578D}"/>
              </a:ext>
            </a:extLst>
          </p:cNvPr>
          <p:cNvSpPr>
            <a:spLocks noGrp="1"/>
          </p:cNvSpPr>
          <p:nvPr>
            <p:ph type="sldNum" idx="12"/>
          </p:nvPr>
        </p:nvSpPr>
        <p:spPr/>
        <p:txBody>
          <a:bodyPr/>
          <a:lstStyle/>
          <a:p>
            <a:fld id="{00000000-1234-1234-1234-123412341234}" type="slidenum">
              <a:rPr lang="en-GB" smtClean="0"/>
              <a:pPr/>
              <a:t>56</a:t>
            </a:fld>
            <a:endParaRPr lang="en-GB"/>
          </a:p>
        </p:txBody>
      </p:sp>
    </p:spTree>
    <p:extLst>
      <p:ext uri="{BB962C8B-B14F-4D97-AF65-F5344CB8AC3E}">
        <p14:creationId xmlns:p14="http://schemas.microsoft.com/office/powerpoint/2010/main" val="141114848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Shape 135"/>
          <p:cNvSpPr txBox="1">
            <a:spLocks noGrp="1"/>
          </p:cNvSpPr>
          <p:nvPr>
            <p:ph type="title"/>
          </p:nvPr>
        </p:nvSpPr>
        <p:spPr>
          <a:xfrm>
            <a:off x="522513" y="573269"/>
            <a:ext cx="8317581" cy="572700"/>
          </a:xfrm>
          <a:prstGeom prst="rect">
            <a:avLst/>
          </a:prstGeom>
        </p:spPr>
        <p:txBody>
          <a:bodyPr vert="horz" wrap="square" lIns="91425" tIns="91425" rIns="91425" bIns="91425" rtlCol="0" anchor="t" anchorCtr="0">
            <a:noAutofit/>
          </a:bodyPr>
          <a:lstStyle/>
          <a:p>
            <a:pPr indent="-69848">
              <a:buClr>
                <a:schemeClr val="dk1"/>
              </a:buClr>
              <a:buSzPts val="1100"/>
            </a:pPr>
            <a:r>
              <a:rPr lang="zh-CN" altLang="en-US" dirty="0"/>
              <a:t>映射只读文件</a:t>
            </a:r>
            <a:endParaRPr lang="en-GB" dirty="0"/>
          </a:p>
        </p:txBody>
      </p:sp>
      <p:sp>
        <p:nvSpPr>
          <p:cNvPr id="138" name="Shape 138"/>
          <p:cNvSpPr txBox="1"/>
          <p:nvPr/>
        </p:nvSpPr>
        <p:spPr>
          <a:xfrm>
            <a:off x="283132" y="4491872"/>
            <a:ext cx="8639804" cy="2156654"/>
          </a:xfrm>
          <a:prstGeom prst="rect">
            <a:avLst/>
          </a:prstGeom>
          <a:noFill/>
          <a:ln>
            <a:noFill/>
          </a:ln>
        </p:spPr>
        <p:txBody>
          <a:bodyPr wrap="square" lIns="91425" tIns="91425" rIns="91425" bIns="91425" anchor="t" anchorCtr="0">
            <a:noAutofit/>
          </a:bodyPr>
          <a:lstStyle/>
          <a:p>
            <a:pPr>
              <a:lnSpc>
                <a:spcPct val="120000"/>
              </a:lnSpc>
            </a:pPr>
            <a:r>
              <a:rPr lang="zh-CN" altLang="en-US" u="sng" dirty="0"/>
              <a:t>第①行：将</a:t>
            </a:r>
            <a:r>
              <a:rPr lang="zh-CN" altLang="en-US" dirty="0"/>
              <a:t> </a:t>
            </a:r>
            <a:r>
              <a:rPr lang="en-US" altLang="zh-CN" dirty="0"/>
              <a:t>/</a:t>
            </a:r>
            <a:r>
              <a:rPr lang="en-US" altLang="zh-CN" dirty="0" err="1"/>
              <a:t>zzz</a:t>
            </a:r>
            <a:r>
              <a:rPr lang="zh-CN" altLang="en-US" dirty="0"/>
              <a:t>映射到只读内存。 我们不能直接写入该内存，但可以使用</a:t>
            </a:r>
            <a:r>
              <a:rPr lang="en-US" altLang="zh-CN" dirty="0"/>
              <a:t>/proc</a:t>
            </a:r>
            <a:r>
              <a:rPr lang="zh-CN" altLang="en-US" dirty="0"/>
              <a:t>文件系统完成</a:t>
            </a:r>
            <a:endParaRPr lang="en-GB" dirty="0"/>
          </a:p>
          <a:p>
            <a:pPr>
              <a:lnSpc>
                <a:spcPct val="120000"/>
              </a:lnSpc>
            </a:pPr>
            <a:r>
              <a:rPr lang="zh-CN" altLang="en-US" u="sng" dirty="0"/>
              <a:t>第②行：</a:t>
            </a:r>
            <a:r>
              <a:rPr lang="zh-CN" altLang="en-US" dirty="0"/>
              <a:t>使用</a:t>
            </a:r>
            <a:r>
              <a:rPr lang="en-US" altLang="zh-CN" dirty="0"/>
              <a:t>/proc</a:t>
            </a:r>
            <a:r>
              <a:rPr lang="zh-CN" altLang="en-US" dirty="0"/>
              <a:t>文件系统，进程可以使用</a:t>
            </a:r>
            <a:r>
              <a:rPr lang="en-US" altLang="zh-CN" dirty="0"/>
              <a:t>read()</a:t>
            </a:r>
            <a:r>
              <a:rPr lang="zh-CN" altLang="en-US" dirty="0"/>
              <a:t>，</a:t>
            </a:r>
            <a:r>
              <a:rPr lang="en-US" altLang="zh-CN" dirty="0"/>
              <a:t>write()</a:t>
            </a:r>
            <a:r>
              <a:rPr lang="zh-CN" altLang="en-US" dirty="0"/>
              <a:t>和</a:t>
            </a:r>
            <a:r>
              <a:rPr lang="en-US" altLang="zh-CN" dirty="0" err="1"/>
              <a:t>lseek</a:t>
            </a:r>
            <a:r>
              <a:rPr lang="en-US" altLang="zh-CN" dirty="0"/>
              <a:t>()</a:t>
            </a:r>
            <a:r>
              <a:rPr lang="zh-CN" altLang="en-US" dirty="0"/>
              <a:t>从内存中访问数据</a:t>
            </a:r>
            <a:endParaRPr dirty="0"/>
          </a:p>
          <a:p>
            <a:pPr>
              <a:lnSpc>
                <a:spcPct val="120000"/>
              </a:lnSpc>
            </a:pPr>
            <a:r>
              <a:rPr lang="zh-CN" altLang="en-US" u="sng" dirty="0"/>
              <a:t>第③行：</a:t>
            </a:r>
            <a:r>
              <a:rPr lang="zh-CN" altLang="en-US" dirty="0"/>
              <a:t> </a:t>
            </a:r>
            <a:r>
              <a:rPr lang="en-US" altLang="zh-CN" dirty="0" err="1"/>
              <a:t>lseek</a:t>
            </a:r>
            <a:r>
              <a:rPr lang="en-US" altLang="zh-CN" dirty="0"/>
              <a:t>()</a:t>
            </a:r>
            <a:r>
              <a:rPr lang="zh-CN" altLang="en-US" dirty="0"/>
              <a:t>系统调用将文件指针从映射内存的开始处移动到第</a:t>
            </a:r>
            <a:r>
              <a:rPr lang="en-US" altLang="zh-CN" dirty="0"/>
              <a:t>5</a:t>
            </a:r>
            <a:r>
              <a:rPr lang="zh-CN" altLang="en-US" dirty="0"/>
              <a:t>个字节</a:t>
            </a:r>
          </a:p>
          <a:p>
            <a:endParaRPr sz="1400" dirty="0"/>
          </a:p>
          <a:p>
            <a:r>
              <a:rPr lang="en-GB" sz="1400" dirty="0"/>
              <a:t> </a:t>
            </a:r>
          </a:p>
        </p:txBody>
      </p:sp>
      <p:pic>
        <p:nvPicPr>
          <p:cNvPr id="2" name="Picture 1"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0677" y="1415845"/>
            <a:ext cx="5091198" cy="2927555"/>
          </a:xfrm>
          <a:prstGeom prst="rect">
            <a:avLst/>
          </a:prstGeom>
        </p:spPr>
      </p:pic>
      <p:sp>
        <p:nvSpPr>
          <p:cNvPr id="4" name="TextBox 3"/>
          <p:cNvSpPr txBox="1"/>
          <p:nvPr/>
        </p:nvSpPr>
        <p:spPr>
          <a:xfrm>
            <a:off x="6098344" y="2481467"/>
            <a:ext cx="2922814" cy="1452257"/>
          </a:xfrm>
          <a:prstGeom prst="rect">
            <a:avLst/>
          </a:prstGeom>
          <a:noFill/>
        </p:spPr>
        <p:txBody>
          <a:bodyPr wrap="square" rtlCol="0">
            <a:spAutoFit/>
          </a:bodyPr>
          <a:lstStyle/>
          <a:p>
            <a:pPr>
              <a:lnSpc>
                <a:spcPct val="125000"/>
              </a:lnSpc>
            </a:pPr>
            <a:r>
              <a:rPr lang="en-US" altLang="zh-CN" dirty="0"/>
              <a:t>/</a:t>
            </a:r>
            <a:r>
              <a:rPr lang="en-US" altLang="zh-CN" dirty="0" err="1"/>
              <a:t>proc</a:t>
            </a:r>
            <a:r>
              <a:rPr lang="en-US" altLang="zh-CN" dirty="0"/>
              <a:t>/self/mem</a:t>
            </a:r>
            <a:r>
              <a:rPr lang="zh-CN" altLang="en-US" dirty="0"/>
              <a:t>是</a:t>
            </a:r>
            <a:r>
              <a:rPr lang="en-US" altLang="zh-CN" dirty="0" err="1"/>
              <a:t>procfs</a:t>
            </a:r>
            <a:r>
              <a:rPr lang="zh-CN" altLang="en-US" dirty="0"/>
              <a:t>虚拟文件系统中的一个条目，它允许访问</a:t>
            </a:r>
            <a:r>
              <a:rPr lang="zh-CN" altLang="en-US" dirty="0">
                <a:solidFill>
                  <a:srgbClr val="FF0000"/>
                </a:solidFill>
              </a:rPr>
              <a:t>当前进程的虚拟内存</a:t>
            </a:r>
            <a:endParaRPr lang="en-US" dirty="0">
              <a:solidFill>
                <a:srgbClr val="FF0000"/>
              </a:solidFill>
            </a:endParaRPr>
          </a:p>
        </p:txBody>
      </p:sp>
      <p:sp>
        <p:nvSpPr>
          <p:cNvPr id="5" name="灯片编号占位符 4">
            <a:extLst>
              <a:ext uri="{FF2B5EF4-FFF2-40B4-BE49-F238E27FC236}">
                <a16:creationId xmlns:a16="http://schemas.microsoft.com/office/drawing/2014/main" id="{FFD77C7F-4939-45C9-8E32-55A55D171E75}"/>
              </a:ext>
            </a:extLst>
          </p:cNvPr>
          <p:cNvSpPr>
            <a:spLocks noGrp="1"/>
          </p:cNvSpPr>
          <p:nvPr>
            <p:ph type="sldNum" idx="12"/>
          </p:nvPr>
        </p:nvSpPr>
        <p:spPr/>
        <p:txBody>
          <a:bodyPr/>
          <a:lstStyle/>
          <a:p>
            <a:fld id="{00000000-1234-1234-1234-123412341234}" type="slidenum">
              <a:rPr lang="en-GB" smtClean="0"/>
              <a:pPr/>
              <a:t>57</a:t>
            </a:fld>
            <a:endParaRPr lang="en-GB"/>
          </a:p>
        </p:txBody>
      </p:sp>
      <p:sp>
        <p:nvSpPr>
          <p:cNvPr id="7" name="文本框 6">
            <a:extLst>
              <a:ext uri="{FF2B5EF4-FFF2-40B4-BE49-F238E27FC236}">
                <a16:creationId xmlns:a16="http://schemas.microsoft.com/office/drawing/2014/main" id="{A167A4F0-C4F8-4218-88A9-4614F4E26373}"/>
              </a:ext>
            </a:extLst>
          </p:cNvPr>
          <p:cNvSpPr txBox="1"/>
          <p:nvPr/>
        </p:nvSpPr>
        <p:spPr>
          <a:xfrm>
            <a:off x="2679716" y="2628706"/>
            <a:ext cx="721852" cy="250916"/>
          </a:xfrm>
          <a:prstGeom prst="rect">
            <a:avLst/>
          </a:prstGeom>
          <a:noFill/>
          <a:ln w="28575">
            <a:solidFill>
              <a:srgbClr val="FF0000"/>
            </a:solidFill>
          </a:ln>
        </p:spPr>
        <p:txBody>
          <a:bodyPr wrap="square" rtlCol="0">
            <a:spAutoFit/>
          </a:bodyPr>
          <a:lstStyle/>
          <a:p>
            <a:endParaRPr lang="zh-CN" altLang="en-US" dirty="0"/>
          </a:p>
        </p:txBody>
      </p:sp>
      <p:sp>
        <p:nvSpPr>
          <p:cNvPr id="8" name="文本框 7">
            <a:extLst>
              <a:ext uri="{FF2B5EF4-FFF2-40B4-BE49-F238E27FC236}">
                <a16:creationId xmlns:a16="http://schemas.microsoft.com/office/drawing/2014/main" id="{F55956B1-351F-4436-9F5C-2A30BE09FC41}"/>
              </a:ext>
            </a:extLst>
          </p:cNvPr>
          <p:cNvSpPr txBox="1"/>
          <p:nvPr/>
        </p:nvSpPr>
        <p:spPr>
          <a:xfrm>
            <a:off x="4234083" y="2986603"/>
            <a:ext cx="974339" cy="250916"/>
          </a:xfrm>
          <a:prstGeom prst="rect">
            <a:avLst/>
          </a:prstGeom>
          <a:noFill/>
          <a:ln w="28575">
            <a:solidFill>
              <a:srgbClr val="FF0000"/>
            </a:solidFill>
          </a:ln>
        </p:spPr>
        <p:txBody>
          <a:bodyPr wrap="square" rtlCol="0">
            <a:spAutoFit/>
          </a:bodyPr>
          <a:lstStyle/>
          <a:p>
            <a:endParaRPr lang="zh-CN" altLang="en-US" dirty="0"/>
          </a:p>
        </p:txBody>
      </p:sp>
      <p:sp>
        <p:nvSpPr>
          <p:cNvPr id="9" name="文本框 8">
            <a:extLst>
              <a:ext uri="{FF2B5EF4-FFF2-40B4-BE49-F238E27FC236}">
                <a16:creationId xmlns:a16="http://schemas.microsoft.com/office/drawing/2014/main" id="{FD9F9CE2-F269-4237-BE39-CE0D0F956EEC}"/>
              </a:ext>
            </a:extLst>
          </p:cNvPr>
          <p:cNvSpPr txBox="1"/>
          <p:nvPr/>
        </p:nvSpPr>
        <p:spPr>
          <a:xfrm>
            <a:off x="3586802" y="3535243"/>
            <a:ext cx="546286" cy="250916"/>
          </a:xfrm>
          <a:prstGeom prst="rect">
            <a:avLst/>
          </a:prstGeom>
          <a:noFill/>
          <a:ln w="28575">
            <a:solidFill>
              <a:srgbClr val="FF0000"/>
            </a:solidFill>
          </a:ln>
        </p:spPr>
        <p:txBody>
          <a:bodyPr wrap="square" rtlCol="0">
            <a:spAutoFit/>
          </a:bodyPr>
          <a:lstStyle/>
          <a:p>
            <a:endParaRPr lang="zh-CN" altLang="en-US" dirty="0"/>
          </a:p>
        </p:txBody>
      </p:sp>
    </p:spTree>
    <p:extLst>
      <p:ext uri="{BB962C8B-B14F-4D97-AF65-F5344CB8AC3E}">
        <p14:creationId xmlns:p14="http://schemas.microsoft.com/office/powerpoint/2010/main" val="2114479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Shape 144"/>
          <p:cNvSpPr txBox="1">
            <a:spLocks noGrp="1"/>
          </p:cNvSpPr>
          <p:nvPr>
            <p:ph type="title"/>
          </p:nvPr>
        </p:nvSpPr>
        <p:spPr>
          <a:xfrm>
            <a:off x="311700" y="779761"/>
            <a:ext cx="8520600" cy="572700"/>
          </a:xfrm>
          <a:prstGeom prst="rect">
            <a:avLst/>
          </a:prstGeom>
        </p:spPr>
        <p:txBody>
          <a:bodyPr vert="horz" wrap="square" lIns="91425" tIns="91425" rIns="91425" bIns="91425" rtlCol="0" anchor="t" anchorCtr="0">
            <a:noAutofit/>
          </a:bodyPr>
          <a:lstStyle/>
          <a:p>
            <a:pPr indent="-69848">
              <a:buClr>
                <a:schemeClr val="dk1"/>
              </a:buClr>
              <a:buSzPts val="1100"/>
            </a:pPr>
            <a:r>
              <a:rPr lang="zh-CN" altLang="en-US" dirty="0"/>
              <a:t>映射只读文件</a:t>
            </a:r>
            <a:endParaRPr lang="en-GB" dirty="0"/>
          </a:p>
        </p:txBody>
      </p:sp>
      <p:sp>
        <p:nvSpPr>
          <p:cNvPr id="145" name="Shape 145"/>
          <p:cNvSpPr txBox="1">
            <a:spLocks noGrp="1"/>
          </p:cNvSpPr>
          <p:nvPr>
            <p:ph type="body" idx="1"/>
          </p:nvPr>
        </p:nvSpPr>
        <p:spPr>
          <a:xfrm>
            <a:off x="311699" y="4051702"/>
            <a:ext cx="8742745" cy="2040300"/>
          </a:xfrm>
          <a:prstGeom prst="rect">
            <a:avLst/>
          </a:prstGeom>
        </p:spPr>
        <p:txBody>
          <a:bodyPr vert="horz" wrap="square" lIns="91425" tIns="91425" rIns="91425" bIns="91425" rtlCol="0" anchor="t" anchorCtr="0">
            <a:noAutofit/>
          </a:bodyPr>
          <a:lstStyle/>
          <a:p>
            <a:pPr marL="0" indent="0">
              <a:lnSpc>
                <a:spcPct val="125000"/>
              </a:lnSpc>
              <a:buNone/>
            </a:pPr>
            <a:r>
              <a:rPr lang="zh-CN" altLang="en-US" sz="1800" u="sng" dirty="0"/>
              <a:t>第④行：</a:t>
            </a:r>
            <a:r>
              <a:rPr lang="zh-CN" altLang="en-US" sz="1800" dirty="0"/>
              <a:t> </a:t>
            </a:r>
            <a:r>
              <a:rPr lang="en-US" altLang="zh-CN" sz="1800" dirty="0"/>
              <a:t>write()</a:t>
            </a:r>
            <a:r>
              <a:rPr lang="zh-CN" altLang="en-US" sz="1800" dirty="0"/>
              <a:t>系统调用将字符串写入内存。 它会</a:t>
            </a:r>
            <a:r>
              <a:rPr lang="zh-CN" altLang="en-US" sz="1800" dirty="0">
                <a:solidFill>
                  <a:srgbClr val="FF0000"/>
                </a:solidFill>
              </a:rPr>
              <a:t>触发写时复制</a:t>
            </a:r>
            <a:r>
              <a:rPr lang="zh-CN" altLang="en-US" sz="1800" dirty="0"/>
              <a:t>（</a:t>
            </a:r>
            <a:r>
              <a:rPr lang="en-US" altLang="zh-CN" sz="1800" dirty="0">
                <a:solidFill>
                  <a:srgbClr val="FF0000"/>
                </a:solidFill>
              </a:rPr>
              <a:t>MAP_PRIVATE</a:t>
            </a:r>
            <a:r>
              <a:rPr lang="zh-CN" altLang="en-US" sz="1800" dirty="0"/>
              <a:t>），即只能在映射内存的私有副本上进行写入</a:t>
            </a:r>
          </a:p>
          <a:p>
            <a:pPr marL="0" indent="0">
              <a:lnSpc>
                <a:spcPct val="125000"/>
              </a:lnSpc>
              <a:buNone/>
            </a:pPr>
            <a:r>
              <a:rPr lang="zh-CN" altLang="en-US" sz="1800" u="sng" dirty="0"/>
              <a:t>第⑤行：</a:t>
            </a:r>
            <a:r>
              <a:rPr lang="zh-CN" altLang="en-US" sz="1800" dirty="0"/>
              <a:t>告诉内核</a:t>
            </a:r>
            <a:r>
              <a:rPr lang="zh-CN" altLang="en-US" sz="1800" dirty="0">
                <a:solidFill>
                  <a:srgbClr val="FF0000"/>
                </a:solidFill>
              </a:rPr>
              <a:t>不再需要私有副本</a:t>
            </a:r>
            <a:r>
              <a:rPr lang="zh-CN" altLang="en-US" sz="1800" dirty="0"/>
              <a:t>。内核将页表</a:t>
            </a:r>
            <a:r>
              <a:rPr lang="zh-CN" altLang="en-US" sz="1800" dirty="0">
                <a:solidFill>
                  <a:srgbClr val="FF0000"/>
                </a:solidFill>
              </a:rPr>
              <a:t>指向原始映射的内存</a:t>
            </a:r>
            <a:r>
              <a:rPr lang="zh-CN" altLang="en-US" sz="1800" dirty="0"/>
              <a:t>。 因此，对私有内存所做的更改将被丢弃。</a:t>
            </a:r>
            <a:endParaRPr lang="en-GB" sz="1800" dirty="0">
              <a:solidFill>
                <a:schemeClr val="dk1"/>
              </a:solidFill>
            </a:endParaRPr>
          </a:p>
        </p:txBody>
      </p:sp>
      <p:pic>
        <p:nvPicPr>
          <p:cNvPr id="2" name="Picture 1"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2026" y="1743679"/>
            <a:ext cx="5631666" cy="2093029"/>
          </a:xfrm>
          <a:prstGeom prst="rect">
            <a:avLst/>
          </a:prstGeom>
        </p:spPr>
      </p:pic>
      <p:sp>
        <p:nvSpPr>
          <p:cNvPr id="4" name="灯片编号占位符 3">
            <a:extLst>
              <a:ext uri="{FF2B5EF4-FFF2-40B4-BE49-F238E27FC236}">
                <a16:creationId xmlns:a16="http://schemas.microsoft.com/office/drawing/2014/main" id="{7CB7FAC8-2CF1-46CF-A492-CF8FC302050C}"/>
              </a:ext>
            </a:extLst>
          </p:cNvPr>
          <p:cNvSpPr>
            <a:spLocks noGrp="1"/>
          </p:cNvSpPr>
          <p:nvPr>
            <p:ph type="sldNum" idx="12"/>
          </p:nvPr>
        </p:nvSpPr>
        <p:spPr/>
        <p:txBody>
          <a:bodyPr/>
          <a:lstStyle/>
          <a:p>
            <a:fld id="{00000000-1234-1234-1234-123412341234}" type="slidenum">
              <a:rPr lang="en-GB" smtClean="0"/>
              <a:pPr/>
              <a:t>58</a:t>
            </a:fld>
            <a:endParaRPr lang="en-GB"/>
          </a:p>
        </p:txBody>
      </p:sp>
      <p:sp>
        <p:nvSpPr>
          <p:cNvPr id="6" name="文本框 5">
            <a:extLst>
              <a:ext uri="{FF2B5EF4-FFF2-40B4-BE49-F238E27FC236}">
                <a16:creationId xmlns:a16="http://schemas.microsoft.com/office/drawing/2014/main" id="{65E7AE99-B529-4039-AF54-398E3C59656D}"/>
              </a:ext>
            </a:extLst>
          </p:cNvPr>
          <p:cNvSpPr txBox="1"/>
          <p:nvPr/>
        </p:nvSpPr>
        <p:spPr>
          <a:xfrm>
            <a:off x="4047659" y="3220689"/>
            <a:ext cx="1285122" cy="250916"/>
          </a:xfrm>
          <a:prstGeom prst="rect">
            <a:avLst/>
          </a:prstGeom>
          <a:noFill/>
          <a:ln w="28575">
            <a:solidFill>
              <a:srgbClr val="FF0000"/>
            </a:solidFill>
          </a:ln>
        </p:spPr>
        <p:txBody>
          <a:bodyPr wrap="square" rtlCol="0">
            <a:spAutoFit/>
          </a:bodyPr>
          <a:lstStyle/>
          <a:p>
            <a:endParaRPr lang="zh-CN" altLang="en-US" dirty="0"/>
          </a:p>
        </p:txBody>
      </p:sp>
    </p:spTree>
    <p:extLst>
      <p:ext uri="{BB962C8B-B14F-4D97-AF65-F5344CB8AC3E}">
        <p14:creationId xmlns:p14="http://schemas.microsoft.com/office/powerpoint/2010/main" val="1381747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Shape 150"/>
          <p:cNvSpPr txBox="1">
            <a:spLocks noGrp="1"/>
          </p:cNvSpPr>
          <p:nvPr>
            <p:ph type="title"/>
          </p:nvPr>
        </p:nvSpPr>
        <p:spPr>
          <a:xfrm>
            <a:off x="311700" y="959375"/>
            <a:ext cx="8520600" cy="572700"/>
          </a:xfrm>
          <a:prstGeom prst="rect">
            <a:avLst/>
          </a:prstGeom>
        </p:spPr>
        <p:txBody>
          <a:bodyPr vert="horz" wrap="square" lIns="91425" tIns="91425" rIns="91425" bIns="91425" rtlCol="0" anchor="t" anchorCtr="0">
            <a:noAutofit/>
          </a:bodyPr>
          <a:lstStyle/>
          <a:p>
            <a:pPr indent="-69848">
              <a:buClr>
                <a:schemeClr val="dk1"/>
              </a:buClr>
              <a:buSzPts val="1100"/>
            </a:pPr>
            <a:r>
              <a:rPr lang="zh-CN" altLang="en-US" dirty="0"/>
              <a:t>映射只读文件</a:t>
            </a:r>
            <a:endParaRPr lang="en-GB" dirty="0"/>
          </a:p>
        </p:txBody>
      </p:sp>
      <p:pic>
        <p:nvPicPr>
          <p:cNvPr id="151" name="Shape 151"/>
          <p:cNvPicPr preferRelativeResize="0"/>
          <p:nvPr/>
        </p:nvPicPr>
        <p:blipFill>
          <a:blip r:embed="rId3">
            <a:alphaModFix/>
          </a:blip>
          <a:stretch>
            <a:fillRect/>
          </a:stretch>
        </p:blipFill>
        <p:spPr>
          <a:xfrm>
            <a:off x="311700" y="2202775"/>
            <a:ext cx="5976076" cy="1378400"/>
          </a:xfrm>
          <a:prstGeom prst="rect">
            <a:avLst/>
          </a:prstGeom>
          <a:noFill/>
          <a:ln>
            <a:noFill/>
          </a:ln>
        </p:spPr>
      </p:pic>
      <p:sp>
        <p:nvSpPr>
          <p:cNvPr id="152" name="Shape 152"/>
          <p:cNvSpPr txBox="1"/>
          <p:nvPr/>
        </p:nvSpPr>
        <p:spPr>
          <a:xfrm>
            <a:off x="311700" y="3744461"/>
            <a:ext cx="8298900" cy="1378500"/>
          </a:xfrm>
          <a:prstGeom prst="rect">
            <a:avLst/>
          </a:prstGeom>
          <a:noFill/>
          <a:ln>
            <a:noFill/>
          </a:ln>
        </p:spPr>
        <p:txBody>
          <a:bodyPr wrap="square" lIns="91425" tIns="91425" rIns="91425" bIns="91425" anchor="t" anchorCtr="0">
            <a:noAutofit/>
          </a:bodyPr>
          <a:lstStyle/>
          <a:p>
            <a:pPr>
              <a:lnSpc>
                <a:spcPct val="150000"/>
              </a:lnSpc>
            </a:pPr>
            <a:r>
              <a:rPr lang="zh-CN" altLang="en-US" sz="2400" dirty="0"/>
              <a:t>内存被修改； </a:t>
            </a:r>
            <a:endParaRPr lang="en-US" altLang="zh-CN" sz="2400" dirty="0"/>
          </a:p>
          <a:p>
            <a:pPr>
              <a:lnSpc>
                <a:spcPct val="150000"/>
              </a:lnSpc>
            </a:pPr>
            <a:r>
              <a:rPr lang="zh-CN" altLang="en-US" sz="2400" dirty="0"/>
              <a:t>但是变化只在映射内存的副本中</a:t>
            </a:r>
            <a:r>
              <a:rPr lang="en-US" altLang="zh-CN" sz="2400" dirty="0"/>
              <a:t>; </a:t>
            </a:r>
            <a:r>
              <a:rPr lang="zh-CN" altLang="en-US" sz="2400" dirty="0"/>
              <a:t>它</a:t>
            </a:r>
            <a:r>
              <a:rPr lang="zh-CN" altLang="en-US" sz="2400" dirty="0">
                <a:solidFill>
                  <a:srgbClr val="FF0000"/>
                </a:solidFill>
              </a:rPr>
              <a:t>不会更改底层文件</a:t>
            </a:r>
            <a:endParaRPr sz="2400" dirty="0">
              <a:solidFill>
                <a:srgbClr val="FF0000"/>
              </a:solidFill>
            </a:endParaRPr>
          </a:p>
        </p:txBody>
      </p:sp>
      <p:sp>
        <p:nvSpPr>
          <p:cNvPr id="3" name="灯片编号占位符 2">
            <a:extLst>
              <a:ext uri="{FF2B5EF4-FFF2-40B4-BE49-F238E27FC236}">
                <a16:creationId xmlns:a16="http://schemas.microsoft.com/office/drawing/2014/main" id="{E40122BF-ABD5-4215-8CBF-B24FD32300F6}"/>
              </a:ext>
            </a:extLst>
          </p:cNvPr>
          <p:cNvSpPr>
            <a:spLocks noGrp="1"/>
          </p:cNvSpPr>
          <p:nvPr>
            <p:ph type="sldNum" idx="12"/>
          </p:nvPr>
        </p:nvSpPr>
        <p:spPr/>
        <p:txBody>
          <a:bodyPr/>
          <a:lstStyle/>
          <a:p>
            <a:fld id="{00000000-1234-1234-1234-123412341234}" type="slidenum">
              <a:rPr lang="en-GB" smtClean="0"/>
              <a:pPr/>
              <a:t>59</a:t>
            </a:fld>
            <a:endParaRPr lang="en-GB"/>
          </a:p>
        </p:txBody>
      </p:sp>
    </p:spTree>
    <p:extLst>
      <p:ext uri="{BB962C8B-B14F-4D97-AF65-F5344CB8AC3E}">
        <p14:creationId xmlns:p14="http://schemas.microsoft.com/office/powerpoint/2010/main" val="20176771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zh-CN" dirty="0"/>
              <a:t>Race</a:t>
            </a:r>
            <a:r>
              <a:rPr lang="zh-CN" altLang="en-US" dirty="0"/>
              <a:t> </a:t>
            </a:r>
            <a:r>
              <a:rPr lang="en-US" altLang="zh-CN" dirty="0"/>
              <a:t>Condition</a:t>
            </a:r>
            <a:r>
              <a:rPr lang="zh-CN" altLang="en-US" dirty="0"/>
              <a:t> </a:t>
            </a:r>
            <a:r>
              <a:rPr lang="en-US" altLang="zh-CN" dirty="0"/>
              <a:t>vs.</a:t>
            </a:r>
            <a:r>
              <a:rPr lang="zh-CN" altLang="en-US" dirty="0"/>
              <a:t> </a:t>
            </a:r>
            <a:r>
              <a:rPr lang="en-US" altLang="zh-CN" dirty="0"/>
              <a:t>Data</a:t>
            </a:r>
            <a:r>
              <a:rPr lang="zh-CN" altLang="en-US" dirty="0"/>
              <a:t> </a:t>
            </a:r>
            <a:r>
              <a:rPr lang="en-US" altLang="zh-CN" dirty="0"/>
              <a:t>Race</a:t>
            </a:r>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31276" y="1679319"/>
            <a:ext cx="5281448" cy="2134914"/>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15510" y="3956919"/>
            <a:ext cx="5312979" cy="2686263"/>
          </a:xfrm>
          <a:prstGeom prst="rect">
            <a:avLst/>
          </a:prstGeom>
        </p:spPr>
      </p:pic>
      <p:sp>
        <p:nvSpPr>
          <p:cNvPr id="9" name="TextBox 8"/>
          <p:cNvSpPr txBox="1"/>
          <p:nvPr/>
        </p:nvSpPr>
        <p:spPr>
          <a:xfrm>
            <a:off x="7228489" y="2423610"/>
            <a:ext cx="2186771" cy="646331"/>
          </a:xfrm>
          <a:prstGeom prst="rect">
            <a:avLst/>
          </a:prstGeom>
          <a:noFill/>
        </p:spPr>
        <p:txBody>
          <a:bodyPr wrap="square" rtlCol="0">
            <a:spAutoFit/>
          </a:bodyPr>
          <a:lstStyle/>
          <a:p>
            <a:r>
              <a:rPr lang="zh-CN" altLang="en-US" dirty="0"/>
              <a:t>无</a:t>
            </a:r>
            <a:r>
              <a:rPr lang="en-US" altLang="zh-CN" dirty="0"/>
              <a:t>Race</a:t>
            </a:r>
            <a:r>
              <a:rPr lang="zh-CN" altLang="en-US" dirty="0"/>
              <a:t> </a:t>
            </a:r>
            <a:r>
              <a:rPr lang="en-US" altLang="zh-CN" dirty="0"/>
              <a:t>Condition</a:t>
            </a:r>
            <a:r>
              <a:rPr lang="zh-CN" altLang="en-US" dirty="0"/>
              <a:t>，无</a:t>
            </a:r>
            <a:r>
              <a:rPr lang="en-US" altLang="zh-CN" dirty="0"/>
              <a:t>Data</a:t>
            </a:r>
            <a:r>
              <a:rPr lang="zh-CN" altLang="en-US" dirty="0"/>
              <a:t> </a:t>
            </a:r>
            <a:r>
              <a:rPr lang="en-US" altLang="zh-CN" dirty="0"/>
              <a:t>Race</a:t>
            </a:r>
            <a:endParaRPr lang="en-US" dirty="0"/>
          </a:p>
        </p:txBody>
      </p:sp>
      <p:sp>
        <p:nvSpPr>
          <p:cNvPr id="10" name="TextBox 9"/>
          <p:cNvSpPr txBox="1"/>
          <p:nvPr/>
        </p:nvSpPr>
        <p:spPr>
          <a:xfrm>
            <a:off x="7228488" y="4633665"/>
            <a:ext cx="2186771" cy="646331"/>
          </a:xfrm>
          <a:prstGeom prst="rect">
            <a:avLst/>
          </a:prstGeom>
          <a:noFill/>
        </p:spPr>
        <p:txBody>
          <a:bodyPr wrap="square" rtlCol="0">
            <a:spAutoFit/>
          </a:bodyPr>
          <a:lstStyle/>
          <a:p>
            <a:r>
              <a:rPr lang="zh-CN" altLang="en-US" dirty="0"/>
              <a:t>无</a:t>
            </a:r>
            <a:r>
              <a:rPr lang="en-US" altLang="zh-CN" dirty="0"/>
              <a:t>Race</a:t>
            </a:r>
            <a:r>
              <a:rPr lang="zh-CN" altLang="en-US" dirty="0"/>
              <a:t> </a:t>
            </a:r>
            <a:r>
              <a:rPr lang="en-US" altLang="zh-CN" dirty="0"/>
              <a:t>Condition</a:t>
            </a:r>
            <a:r>
              <a:rPr lang="zh-CN" altLang="en-US" dirty="0"/>
              <a:t>，有</a:t>
            </a:r>
            <a:r>
              <a:rPr lang="en-US" altLang="zh-CN" dirty="0"/>
              <a:t>Data</a:t>
            </a:r>
            <a:r>
              <a:rPr lang="zh-CN" altLang="en-US" dirty="0"/>
              <a:t> </a:t>
            </a:r>
            <a:r>
              <a:rPr lang="en-US" altLang="zh-CN" dirty="0"/>
              <a:t>Race</a:t>
            </a:r>
            <a:endParaRPr lang="en-US" dirty="0"/>
          </a:p>
        </p:txBody>
      </p:sp>
      <p:sp>
        <p:nvSpPr>
          <p:cNvPr id="5" name="灯片编号占位符 4">
            <a:extLst>
              <a:ext uri="{FF2B5EF4-FFF2-40B4-BE49-F238E27FC236}">
                <a16:creationId xmlns:a16="http://schemas.microsoft.com/office/drawing/2014/main" id="{A938E1C4-623E-42D6-A71D-583ADB1C4B90}"/>
              </a:ext>
            </a:extLst>
          </p:cNvPr>
          <p:cNvSpPr>
            <a:spLocks noGrp="1"/>
          </p:cNvSpPr>
          <p:nvPr>
            <p:ph type="sldNum" idx="12"/>
          </p:nvPr>
        </p:nvSpPr>
        <p:spPr/>
        <p:txBody>
          <a:bodyPr/>
          <a:lstStyle/>
          <a:p>
            <a:fld id="{00000000-1234-1234-1234-123412341234}" type="slidenum">
              <a:rPr lang="en-GB" smtClean="0"/>
              <a:pPr/>
              <a:t>6</a:t>
            </a:fld>
            <a:endParaRPr lang="en-GB"/>
          </a:p>
        </p:txBody>
      </p:sp>
    </p:spTree>
    <p:extLst>
      <p:ext uri="{BB962C8B-B14F-4D97-AF65-F5344CB8AC3E}">
        <p14:creationId xmlns:p14="http://schemas.microsoft.com/office/powerpoint/2010/main" val="2042947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Shape 157"/>
          <p:cNvSpPr txBox="1">
            <a:spLocks noGrp="1"/>
          </p:cNvSpPr>
          <p:nvPr>
            <p:ph type="title"/>
          </p:nvPr>
        </p:nvSpPr>
        <p:spPr>
          <a:xfrm>
            <a:off x="311700" y="903897"/>
            <a:ext cx="8520600" cy="572700"/>
          </a:xfrm>
          <a:prstGeom prst="rect">
            <a:avLst/>
          </a:prstGeom>
        </p:spPr>
        <p:txBody>
          <a:bodyPr vert="horz" wrap="square" lIns="91425" tIns="91425" rIns="91425" bIns="91425" rtlCol="0" anchor="t" anchorCtr="0">
            <a:noAutofit/>
          </a:bodyPr>
          <a:lstStyle/>
          <a:p>
            <a:pPr indent="-69848">
              <a:buClr>
                <a:schemeClr val="dk1"/>
              </a:buClr>
              <a:buSzPts val="1100"/>
            </a:pPr>
            <a:r>
              <a:rPr lang="en-GB" dirty="0"/>
              <a:t>Dirty-COW </a:t>
            </a:r>
            <a:r>
              <a:rPr lang="zh-CN" altLang="en-US" dirty="0"/>
              <a:t>漏洞</a:t>
            </a:r>
            <a:endParaRPr lang="en-GB" dirty="0"/>
          </a:p>
        </p:txBody>
      </p:sp>
      <p:sp>
        <p:nvSpPr>
          <p:cNvPr id="158" name="Shape 158"/>
          <p:cNvSpPr txBox="1">
            <a:spLocks noGrp="1"/>
          </p:cNvSpPr>
          <p:nvPr>
            <p:ph type="body" idx="1"/>
          </p:nvPr>
        </p:nvSpPr>
        <p:spPr>
          <a:xfrm>
            <a:off x="311700" y="1960739"/>
            <a:ext cx="8520600" cy="3861300"/>
          </a:xfrm>
          <a:prstGeom prst="rect">
            <a:avLst/>
          </a:prstGeom>
        </p:spPr>
        <p:txBody>
          <a:bodyPr vert="horz" wrap="square" lIns="91425" tIns="91425" rIns="91425" bIns="91425" rtlCol="0" anchor="t" anchorCtr="0">
            <a:noAutofit/>
          </a:bodyPr>
          <a:lstStyle/>
          <a:p>
            <a:pPr marL="0" indent="0">
              <a:lnSpc>
                <a:spcPct val="125000"/>
              </a:lnSpc>
              <a:buNone/>
            </a:pPr>
            <a:r>
              <a:rPr lang="zh-CN" altLang="en-US" sz="2400" dirty="0">
                <a:solidFill>
                  <a:srgbClr val="000000"/>
                </a:solidFill>
              </a:rPr>
              <a:t>对于写时复制，需要执行三个重要的步骤</a:t>
            </a:r>
            <a:r>
              <a:rPr lang="en-US" altLang="zh-CN" sz="2400" dirty="0">
                <a:solidFill>
                  <a:srgbClr val="000000"/>
                </a:solidFill>
              </a:rPr>
              <a:t>:</a:t>
            </a:r>
            <a:endParaRPr lang="en-GB" sz="2400" dirty="0">
              <a:solidFill>
                <a:srgbClr val="000000"/>
              </a:solidFill>
            </a:endParaRPr>
          </a:p>
          <a:p>
            <a:pPr marL="457200" indent="-457200">
              <a:lnSpc>
                <a:spcPct val="125000"/>
              </a:lnSpc>
              <a:buFont typeface="+mj-lt"/>
              <a:buAutoNum type="alphaUcPeriod"/>
            </a:pPr>
            <a:r>
              <a:rPr lang="zh-CN" altLang="en-US" sz="2000" dirty="0"/>
              <a:t>制作映射内存的副本</a:t>
            </a:r>
          </a:p>
          <a:p>
            <a:pPr marL="457200" indent="-457200">
              <a:lnSpc>
                <a:spcPct val="125000"/>
              </a:lnSpc>
              <a:buFont typeface="+mj-lt"/>
              <a:buAutoNum type="alphaUcPeriod"/>
            </a:pPr>
            <a:r>
              <a:rPr lang="zh-CN" altLang="en-US" sz="2000" dirty="0"/>
              <a:t>更新页表，使得虚拟内存指向新创建的物理内存</a:t>
            </a:r>
          </a:p>
          <a:p>
            <a:pPr marL="457200" indent="-457200">
              <a:lnSpc>
                <a:spcPct val="125000"/>
              </a:lnSpc>
              <a:buFont typeface="+mj-lt"/>
              <a:buAutoNum type="alphaUcPeriod"/>
            </a:pPr>
            <a:r>
              <a:rPr lang="zh-CN" altLang="en-US" sz="2000" dirty="0"/>
              <a:t>写入内存</a:t>
            </a:r>
          </a:p>
          <a:p>
            <a:pPr marL="457189" indent="-342892">
              <a:lnSpc>
                <a:spcPct val="125000"/>
              </a:lnSpc>
              <a:buClr>
                <a:srgbClr val="000000"/>
              </a:buClr>
              <a:buAutoNum type="alphaUcParenBoth"/>
            </a:pPr>
            <a:endParaRPr lang="en-GB" sz="2400" dirty="0">
              <a:solidFill>
                <a:srgbClr val="000000"/>
              </a:solidFill>
            </a:endParaRPr>
          </a:p>
          <a:p>
            <a:pPr marL="0" indent="0">
              <a:lnSpc>
                <a:spcPct val="125000"/>
              </a:lnSpc>
              <a:buNone/>
            </a:pPr>
            <a:r>
              <a:rPr lang="zh-CN" altLang="en-US" sz="2400" dirty="0"/>
              <a:t>上述步骤本质上</a:t>
            </a:r>
            <a:r>
              <a:rPr lang="zh-CN" altLang="en-US" sz="2400" dirty="0">
                <a:solidFill>
                  <a:srgbClr val="FF0000"/>
                </a:solidFill>
              </a:rPr>
              <a:t>不是原子性</a:t>
            </a:r>
            <a:r>
              <a:rPr lang="zh-CN" altLang="en-US" sz="2400" dirty="0"/>
              <a:t>的：它们可以被其它线程中断，从而产生潜在的竞态条件，导致</a:t>
            </a:r>
            <a:r>
              <a:rPr lang="en-US" altLang="zh-CN" sz="2400" dirty="0"/>
              <a:t>Dirty-COW</a:t>
            </a:r>
            <a:r>
              <a:rPr lang="zh-CN" altLang="en-US" sz="2400" dirty="0"/>
              <a:t>漏洞</a:t>
            </a:r>
            <a:endParaRPr sz="2400" dirty="0">
              <a:solidFill>
                <a:srgbClr val="000000"/>
              </a:solidFill>
            </a:endParaRPr>
          </a:p>
          <a:p>
            <a:pPr marL="0" indent="0">
              <a:lnSpc>
                <a:spcPct val="125000"/>
              </a:lnSpc>
              <a:buNone/>
            </a:pPr>
            <a:endParaRPr sz="2400" dirty="0">
              <a:solidFill>
                <a:srgbClr val="000000"/>
              </a:solidFill>
            </a:endParaRPr>
          </a:p>
        </p:txBody>
      </p:sp>
      <p:sp>
        <p:nvSpPr>
          <p:cNvPr id="3" name="灯片编号占位符 2">
            <a:extLst>
              <a:ext uri="{FF2B5EF4-FFF2-40B4-BE49-F238E27FC236}">
                <a16:creationId xmlns:a16="http://schemas.microsoft.com/office/drawing/2014/main" id="{CDFA6998-D043-4B36-8867-6C51B79D1A03}"/>
              </a:ext>
            </a:extLst>
          </p:cNvPr>
          <p:cNvSpPr>
            <a:spLocks noGrp="1"/>
          </p:cNvSpPr>
          <p:nvPr>
            <p:ph type="sldNum" idx="12"/>
          </p:nvPr>
        </p:nvSpPr>
        <p:spPr/>
        <p:txBody>
          <a:bodyPr/>
          <a:lstStyle/>
          <a:p>
            <a:fld id="{00000000-1234-1234-1234-123412341234}" type="slidenum">
              <a:rPr lang="en-GB" smtClean="0"/>
              <a:pPr/>
              <a:t>60</a:t>
            </a:fld>
            <a:endParaRPr lang="en-GB"/>
          </a:p>
        </p:txBody>
      </p:sp>
    </p:spTree>
    <p:extLst>
      <p:ext uri="{BB962C8B-B14F-4D97-AF65-F5344CB8AC3E}">
        <p14:creationId xmlns:p14="http://schemas.microsoft.com/office/powerpoint/2010/main" val="95378574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Shape 163"/>
          <p:cNvSpPr txBox="1">
            <a:spLocks noGrp="1"/>
          </p:cNvSpPr>
          <p:nvPr>
            <p:ph type="title"/>
          </p:nvPr>
        </p:nvSpPr>
        <p:spPr>
          <a:xfrm>
            <a:off x="400949" y="1093835"/>
            <a:ext cx="8520600" cy="572700"/>
          </a:xfrm>
          <a:prstGeom prst="rect">
            <a:avLst/>
          </a:prstGeom>
        </p:spPr>
        <p:txBody>
          <a:bodyPr vert="horz" wrap="square" lIns="91425" tIns="91425" rIns="91425" bIns="91425" rtlCol="0" anchor="t" anchorCtr="0">
            <a:noAutofit/>
          </a:bodyPr>
          <a:lstStyle/>
          <a:p>
            <a:r>
              <a:rPr lang="en-GB" dirty="0"/>
              <a:t>Dirty-COW </a:t>
            </a:r>
            <a:r>
              <a:rPr lang="zh-CN" altLang="en-US" dirty="0"/>
              <a:t>漏洞</a:t>
            </a:r>
            <a:endParaRPr lang="en-GB" dirty="0"/>
          </a:p>
        </p:txBody>
      </p:sp>
      <p:pic>
        <p:nvPicPr>
          <p:cNvPr id="164" name="Shape 164"/>
          <p:cNvPicPr preferRelativeResize="0"/>
          <p:nvPr/>
        </p:nvPicPr>
        <p:blipFill>
          <a:blip r:embed="rId3">
            <a:alphaModFix/>
          </a:blip>
          <a:stretch>
            <a:fillRect/>
          </a:stretch>
        </p:blipFill>
        <p:spPr>
          <a:xfrm>
            <a:off x="400949" y="2130458"/>
            <a:ext cx="8377201" cy="3049571"/>
          </a:xfrm>
          <a:prstGeom prst="rect">
            <a:avLst/>
          </a:prstGeom>
          <a:noFill/>
          <a:ln>
            <a:noFill/>
          </a:ln>
        </p:spPr>
      </p:pic>
      <p:sp>
        <p:nvSpPr>
          <p:cNvPr id="3" name="灯片编号占位符 2">
            <a:extLst>
              <a:ext uri="{FF2B5EF4-FFF2-40B4-BE49-F238E27FC236}">
                <a16:creationId xmlns:a16="http://schemas.microsoft.com/office/drawing/2014/main" id="{8034D6A7-1FB1-4C80-B746-3B2047E748E4}"/>
              </a:ext>
            </a:extLst>
          </p:cNvPr>
          <p:cNvSpPr>
            <a:spLocks noGrp="1"/>
          </p:cNvSpPr>
          <p:nvPr>
            <p:ph type="sldNum" idx="12"/>
          </p:nvPr>
        </p:nvSpPr>
        <p:spPr/>
        <p:txBody>
          <a:bodyPr/>
          <a:lstStyle/>
          <a:p>
            <a:fld id="{00000000-1234-1234-1234-123412341234}" type="slidenum">
              <a:rPr lang="en-GB" smtClean="0"/>
              <a:pPr/>
              <a:t>61</a:t>
            </a:fld>
            <a:endParaRPr lang="en-GB"/>
          </a:p>
        </p:txBody>
      </p:sp>
    </p:spTree>
    <p:extLst>
      <p:ext uri="{BB962C8B-B14F-4D97-AF65-F5344CB8AC3E}">
        <p14:creationId xmlns:p14="http://schemas.microsoft.com/office/powerpoint/2010/main" val="168777855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Shape 171"/>
          <p:cNvSpPr txBox="1">
            <a:spLocks noGrp="1"/>
          </p:cNvSpPr>
          <p:nvPr>
            <p:ph type="title"/>
          </p:nvPr>
        </p:nvSpPr>
        <p:spPr>
          <a:xfrm>
            <a:off x="311700" y="828747"/>
            <a:ext cx="8520600" cy="572700"/>
          </a:xfrm>
          <a:prstGeom prst="rect">
            <a:avLst/>
          </a:prstGeom>
        </p:spPr>
        <p:txBody>
          <a:bodyPr vert="horz" wrap="square" lIns="91425" tIns="91425" rIns="91425" bIns="91425" rtlCol="0" anchor="t" anchorCtr="0">
            <a:noAutofit/>
          </a:bodyPr>
          <a:lstStyle/>
          <a:p>
            <a:r>
              <a:rPr lang="en-GB" dirty="0"/>
              <a:t>Dirty-COW </a:t>
            </a:r>
            <a:r>
              <a:rPr lang="zh-CN" altLang="en-US" dirty="0"/>
              <a:t>漏洞</a:t>
            </a:r>
            <a:endParaRPr lang="en-GB" dirty="0"/>
          </a:p>
        </p:txBody>
      </p:sp>
      <p:sp>
        <p:nvSpPr>
          <p:cNvPr id="172" name="Shape 172"/>
          <p:cNvSpPr txBox="1">
            <a:spLocks noGrp="1"/>
          </p:cNvSpPr>
          <p:nvPr>
            <p:ph type="body" idx="1"/>
          </p:nvPr>
        </p:nvSpPr>
        <p:spPr>
          <a:xfrm>
            <a:off x="311700" y="1781125"/>
            <a:ext cx="8709458" cy="3806100"/>
          </a:xfrm>
          <a:prstGeom prst="rect">
            <a:avLst/>
          </a:prstGeom>
        </p:spPr>
        <p:txBody>
          <a:bodyPr vert="horz" wrap="square" lIns="91425" tIns="91425" rIns="91425" bIns="91425" rtlCol="0" anchor="t" anchorCtr="0">
            <a:noAutofit/>
          </a:bodyPr>
          <a:lstStyle/>
          <a:p>
            <a:pPr marL="0" indent="0">
              <a:lnSpc>
                <a:spcPct val="130000"/>
              </a:lnSpc>
              <a:buNone/>
            </a:pPr>
            <a:r>
              <a:rPr lang="zh-CN" altLang="en-US" dirty="0"/>
              <a:t>如果在</a:t>
            </a:r>
            <a:r>
              <a:rPr lang="en-US" altLang="zh-CN" dirty="0"/>
              <a:t>Step</a:t>
            </a:r>
            <a:r>
              <a:rPr lang="zh-CN" altLang="en-US" dirty="0"/>
              <a:t> </a:t>
            </a:r>
            <a:r>
              <a:rPr lang="en-US" altLang="zh-CN" dirty="0"/>
              <a:t>B</a:t>
            </a:r>
            <a:r>
              <a:rPr lang="zh-CN" altLang="en-US" dirty="0"/>
              <a:t>和</a:t>
            </a:r>
            <a:r>
              <a:rPr lang="en-US" altLang="zh-CN" dirty="0"/>
              <a:t>C</a:t>
            </a:r>
            <a:r>
              <a:rPr lang="zh-CN" altLang="en-US" dirty="0"/>
              <a:t>之间执行</a:t>
            </a:r>
            <a:r>
              <a:rPr lang="en-US" altLang="zh-CN" dirty="0" err="1"/>
              <a:t>madvise</a:t>
            </a:r>
            <a:r>
              <a:rPr lang="en-US" altLang="zh-CN" dirty="0"/>
              <a:t>()</a:t>
            </a:r>
            <a:r>
              <a:rPr lang="en-GB" dirty="0">
                <a:solidFill>
                  <a:schemeClr val="dk1"/>
                </a:solidFill>
              </a:rPr>
              <a:t>:</a:t>
            </a:r>
          </a:p>
          <a:p>
            <a:pPr marL="457197" indent="-342900">
              <a:lnSpc>
                <a:spcPct val="130000"/>
              </a:lnSpc>
              <a:buClr>
                <a:schemeClr val="dk1"/>
              </a:buClr>
              <a:buFont typeface="Wingdings" panose="05000000000000000000" pitchFamily="2" charset="2"/>
              <a:buChar char="ü"/>
            </a:pPr>
            <a:r>
              <a:rPr lang="en-US" altLang="zh-CN" sz="2200" dirty="0">
                <a:solidFill>
                  <a:schemeClr val="dk1"/>
                </a:solidFill>
              </a:rPr>
              <a:t>Step</a:t>
            </a:r>
            <a:r>
              <a:rPr lang="zh-CN" altLang="en-US" sz="2200" dirty="0">
                <a:solidFill>
                  <a:schemeClr val="dk1"/>
                </a:solidFill>
              </a:rPr>
              <a:t> </a:t>
            </a:r>
            <a:r>
              <a:rPr lang="en-GB" sz="2200" dirty="0">
                <a:solidFill>
                  <a:schemeClr val="dk1"/>
                </a:solidFill>
              </a:rPr>
              <a:t>B </a:t>
            </a:r>
            <a:r>
              <a:rPr lang="zh-CN" altLang="en-US" sz="2200" dirty="0">
                <a:solidFill>
                  <a:schemeClr val="dk1"/>
                </a:solidFill>
              </a:rPr>
              <a:t>使得虚拟内存指向</a:t>
            </a:r>
            <a:r>
              <a:rPr lang="en-GB" sz="2200" dirty="0">
                <a:solidFill>
                  <a:schemeClr val="dk1"/>
                </a:solidFill>
              </a:rPr>
              <a:t> 2</a:t>
            </a:r>
          </a:p>
          <a:p>
            <a:pPr marL="457197" indent="-342900">
              <a:lnSpc>
                <a:spcPct val="130000"/>
              </a:lnSpc>
              <a:buClr>
                <a:schemeClr val="dk1"/>
              </a:buClr>
              <a:buFont typeface="Wingdings" panose="05000000000000000000" pitchFamily="2" charset="2"/>
              <a:buChar char="ü"/>
            </a:pPr>
            <a:r>
              <a:rPr lang="en-GB" sz="2200" dirty="0" err="1">
                <a:solidFill>
                  <a:schemeClr val="dk1"/>
                </a:solidFill>
              </a:rPr>
              <a:t>madvise</a:t>
            </a:r>
            <a:r>
              <a:rPr lang="en-GB" sz="2200" dirty="0">
                <a:solidFill>
                  <a:schemeClr val="dk1"/>
                </a:solidFill>
              </a:rPr>
              <a:t>() </a:t>
            </a:r>
            <a:r>
              <a:rPr lang="zh-CN" altLang="en-US" sz="2200" dirty="0">
                <a:solidFill>
                  <a:schemeClr val="dk1"/>
                </a:solidFill>
              </a:rPr>
              <a:t>将虚拟内存指回</a:t>
            </a:r>
            <a:r>
              <a:rPr lang="en-US" altLang="zh-CN" sz="2200" dirty="0">
                <a:solidFill>
                  <a:schemeClr val="dk1"/>
                </a:solidFill>
              </a:rPr>
              <a:t>1</a:t>
            </a:r>
            <a:r>
              <a:rPr lang="en-GB" sz="2200" dirty="0">
                <a:solidFill>
                  <a:schemeClr val="dk1"/>
                </a:solidFill>
              </a:rPr>
              <a:t> (</a:t>
            </a:r>
            <a:r>
              <a:rPr lang="zh-CN" altLang="en-US" sz="2200" dirty="0">
                <a:solidFill>
                  <a:schemeClr val="dk1"/>
                </a:solidFill>
              </a:rPr>
              <a:t>忽略了</a:t>
            </a:r>
            <a:r>
              <a:rPr lang="en-GB" sz="2200" dirty="0">
                <a:solidFill>
                  <a:schemeClr val="dk1"/>
                </a:solidFill>
              </a:rPr>
              <a:t>Step B)</a:t>
            </a:r>
          </a:p>
          <a:p>
            <a:pPr marL="457197" indent="-342900">
              <a:lnSpc>
                <a:spcPct val="130000"/>
              </a:lnSpc>
              <a:buClr>
                <a:schemeClr val="dk1"/>
              </a:buClr>
              <a:buFont typeface="Wingdings" panose="05000000000000000000" pitchFamily="2" charset="2"/>
              <a:buChar char="ü"/>
            </a:pPr>
            <a:r>
              <a:rPr lang="en-GB" sz="2200" dirty="0">
                <a:solidFill>
                  <a:schemeClr val="dk1"/>
                </a:solidFill>
              </a:rPr>
              <a:t>Step C </a:t>
            </a:r>
            <a:r>
              <a:rPr lang="zh-CN" altLang="en-US" sz="2200" dirty="0">
                <a:solidFill>
                  <a:schemeClr val="dk1"/>
                </a:solidFill>
              </a:rPr>
              <a:t>将修改由</a:t>
            </a:r>
            <a:r>
              <a:rPr lang="en-US" altLang="zh-CN" sz="2200" dirty="0">
                <a:solidFill>
                  <a:schemeClr val="dk1"/>
                </a:solidFill>
              </a:rPr>
              <a:t>1</a:t>
            </a:r>
            <a:r>
              <a:rPr lang="zh-CN" altLang="en-US" sz="2200" dirty="0">
                <a:solidFill>
                  <a:schemeClr val="dk1"/>
                </a:solidFill>
              </a:rPr>
              <a:t>标记的物理内存，而不是私有</a:t>
            </a:r>
            <a:r>
              <a:rPr lang="en-US" altLang="zh-CN" sz="2200" dirty="0">
                <a:solidFill>
                  <a:schemeClr val="dk1"/>
                </a:solidFill>
              </a:rPr>
              <a:t>copy</a:t>
            </a:r>
            <a:r>
              <a:rPr lang="zh-CN" altLang="en-US" sz="2200" dirty="0">
                <a:solidFill>
                  <a:schemeClr val="dk1"/>
                </a:solidFill>
              </a:rPr>
              <a:t> </a:t>
            </a:r>
            <a:r>
              <a:rPr lang="en-US" altLang="zh-CN" sz="2200" dirty="0">
                <a:solidFill>
                  <a:schemeClr val="dk1"/>
                </a:solidFill>
              </a:rPr>
              <a:t>(</a:t>
            </a:r>
            <a:r>
              <a:rPr lang="zh-CN" altLang="en-US" sz="2200" dirty="0">
                <a:solidFill>
                  <a:schemeClr val="dk1"/>
                </a:solidFill>
              </a:rPr>
              <a:t>由</a:t>
            </a:r>
            <a:r>
              <a:rPr lang="en-US" altLang="zh-CN" sz="2200" dirty="0">
                <a:solidFill>
                  <a:schemeClr val="dk1"/>
                </a:solidFill>
              </a:rPr>
              <a:t>2</a:t>
            </a:r>
            <a:r>
              <a:rPr lang="zh-CN" altLang="en-US" sz="2200" dirty="0">
                <a:solidFill>
                  <a:schemeClr val="dk1"/>
                </a:solidFill>
              </a:rPr>
              <a:t>标记</a:t>
            </a:r>
            <a:r>
              <a:rPr lang="en-US" altLang="zh-CN" sz="2200" dirty="0">
                <a:solidFill>
                  <a:schemeClr val="dk1"/>
                </a:solidFill>
              </a:rPr>
              <a:t>)</a:t>
            </a:r>
            <a:endParaRPr lang="en-GB" sz="2200" dirty="0">
              <a:solidFill>
                <a:schemeClr val="dk1"/>
              </a:solidFill>
            </a:endParaRPr>
          </a:p>
          <a:p>
            <a:pPr marL="457197" indent="-342900">
              <a:lnSpc>
                <a:spcPct val="130000"/>
              </a:lnSpc>
              <a:buClr>
                <a:schemeClr val="dk1"/>
              </a:buClr>
              <a:buFont typeface="Wingdings" panose="05000000000000000000" pitchFamily="2" charset="2"/>
              <a:buChar char="ü"/>
            </a:pPr>
            <a:r>
              <a:rPr lang="zh-CN" altLang="en-US" sz="2200" dirty="0"/>
              <a:t>标记为</a:t>
            </a:r>
            <a:r>
              <a:rPr lang="en-US" altLang="zh-CN" sz="2200" dirty="0"/>
              <a:t>1</a:t>
            </a:r>
            <a:r>
              <a:rPr lang="zh-CN" altLang="en-US" sz="2200" dirty="0"/>
              <a:t>的内存中的更改将传递到底层文件，导致只读文件被修改</a:t>
            </a:r>
          </a:p>
          <a:p>
            <a:pPr marL="0" indent="0">
              <a:lnSpc>
                <a:spcPct val="130000"/>
              </a:lnSpc>
              <a:buNone/>
            </a:pPr>
            <a:r>
              <a:rPr lang="zh-CN" altLang="en-US" dirty="0"/>
              <a:t>当</a:t>
            </a:r>
            <a:r>
              <a:rPr lang="en-US" altLang="zh-CN" dirty="0"/>
              <a:t>write()</a:t>
            </a:r>
            <a:r>
              <a:rPr lang="zh-CN" altLang="en-US" dirty="0"/>
              <a:t> 系统调用启动时，它会检查映射内存的保护。 当它看到这是一个</a:t>
            </a:r>
            <a:r>
              <a:rPr lang="en-US" altLang="zh-CN" dirty="0"/>
              <a:t>COW</a:t>
            </a:r>
            <a:r>
              <a:rPr lang="zh-CN" altLang="en-US" dirty="0"/>
              <a:t>内存时，不会进行双重检查</a:t>
            </a:r>
          </a:p>
        </p:txBody>
      </p:sp>
      <p:sp>
        <p:nvSpPr>
          <p:cNvPr id="3" name="灯片编号占位符 2">
            <a:extLst>
              <a:ext uri="{FF2B5EF4-FFF2-40B4-BE49-F238E27FC236}">
                <a16:creationId xmlns:a16="http://schemas.microsoft.com/office/drawing/2014/main" id="{D7099D77-ACA0-446C-84C8-165A2BA7877D}"/>
              </a:ext>
            </a:extLst>
          </p:cNvPr>
          <p:cNvSpPr>
            <a:spLocks noGrp="1"/>
          </p:cNvSpPr>
          <p:nvPr>
            <p:ph type="sldNum" idx="12"/>
          </p:nvPr>
        </p:nvSpPr>
        <p:spPr/>
        <p:txBody>
          <a:bodyPr/>
          <a:lstStyle/>
          <a:p>
            <a:fld id="{00000000-1234-1234-1234-123412341234}" type="slidenum">
              <a:rPr lang="en-GB" smtClean="0"/>
              <a:pPr/>
              <a:t>62</a:t>
            </a:fld>
            <a:endParaRPr lang="en-GB"/>
          </a:p>
        </p:txBody>
      </p:sp>
    </p:spTree>
    <p:extLst>
      <p:ext uri="{BB962C8B-B14F-4D97-AF65-F5344CB8AC3E}">
        <p14:creationId xmlns:p14="http://schemas.microsoft.com/office/powerpoint/2010/main" val="1300421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Shape 177"/>
          <p:cNvSpPr txBox="1">
            <a:spLocks noGrp="1"/>
          </p:cNvSpPr>
          <p:nvPr>
            <p:ph type="title"/>
          </p:nvPr>
        </p:nvSpPr>
        <p:spPr>
          <a:xfrm>
            <a:off x="311700" y="1004071"/>
            <a:ext cx="8520600" cy="572700"/>
          </a:xfrm>
          <a:prstGeom prst="rect">
            <a:avLst/>
          </a:prstGeom>
        </p:spPr>
        <p:txBody>
          <a:bodyPr vert="horz" wrap="square" lIns="91425" tIns="91425" rIns="91425" bIns="91425" rtlCol="0" anchor="t" anchorCtr="0">
            <a:noAutofit/>
          </a:bodyPr>
          <a:lstStyle/>
          <a:p>
            <a:r>
              <a:rPr lang="zh-CN" altLang="en-US" dirty="0"/>
              <a:t>利用</a:t>
            </a:r>
            <a:r>
              <a:rPr lang="en-GB" dirty="0"/>
              <a:t>Dirty COW </a:t>
            </a:r>
            <a:r>
              <a:rPr lang="zh-CN" altLang="en-US" dirty="0"/>
              <a:t>漏洞</a:t>
            </a:r>
            <a:endParaRPr lang="en-GB" dirty="0"/>
          </a:p>
        </p:txBody>
      </p:sp>
      <p:sp>
        <p:nvSpPr>
          <p:cNvPr id="178" name="Shape 178"/>
          <p:cNvSpPr txBox="1">
            <a:spLocks noGrp="1"/>
          </p:cNvSpPr>
          <p:nvPr>
            <p:ph type="body" idx="1"/>
          </p:nvPr>
        </p:nvSpPr>
        <p:spPr>
          <a:xfrm>
            <a:off x="311700" y="2221997"/>
            <a:ext cx="8520600" cy="2777700"/>
          </a:xfrm>
          <a:prstGeom prst="rect">
            <a:avLst/>
          </a:prstGeom>
        </p:spPr>
        <p:txBody>
          <a:bodyPr vert="horz" wrap="square" lIns="91425" tIns="91425" rIns="91425" bIns="91425" rtlCol="0" anchor="t" anchorCtr="0">
            <a:noAutofit/>
          </a:bodyPr>
          <a:lstStyle/>
          <a:p>
            <a:pPr marL="0" indent="0">
              <a:lnSpc>
                <a:spcPct val="130000"/>
              </a:lnSpc>
              <a:buNone/>
            </a:pPr>
            <a:r>
              <a:rPr lang="zh-CN" altLang="en-US" u="sng" dirty="0">
                <a:solidFill>
                  <a:srgbClr val="000000"/>
                </a:solidFill>
              </a:rPr>
              <a:t>基本思路</a:t>
            </a:r>
            <a:r>
              <a:rPr lang="en-GB" u="sng" dirty="0">
                <a:solidFill>
                  <a:srgbClr val="000000"/>
                </a:solidFill>
              </a:rPr>
              <a:t>:</a:t>
            </a:r>
            <a:r>
              <a:rPr lang="en-GB" dirty="0">
                <a:solidFill>
                  <a:srgbClr val="000000"/>
                </a:solidFill>
              </a:rPr>
              <a:t> </a:t>
            </a:r>
            <a:r>
              <a:rPr lang="zh-CN" altLang="en-US" dirty="0">
                <a:solidFill>
                  <a:srgbClr val="000000"/>
                </a:solidFill>
              </a:rPr>
              <a:t>需要运行两个线程</a:t>
            </a:r>
            <a:endParaRPr lang="en-GB" dirty="0">
              <a:solidFill>
                <a:srgbClr val="000000"/>
              </a:solidFill>
            </a:endParaRPr>
          </a:p>
          <a:p>
            <a:pPr marL="457189" indent="-342892">
              <a:lnSpc>
                <a:spcPct val="130000"/>
              </a:lnSpc>
              <a:buClr>
                <a:srgbClr val="000000"/>
              </a:buClr>
            </a:pPr>
            <a:r>
              <a:rPr lang="zh-CN" altLang="en-US" dirty="0">
                <a:solidFill>
                  <a:srgbClr val="000000"/>
                </a:solidFill>
              </a:rPr>
              <a:t>线程</a:t>
            </a:r>
            <a:r>
              <a:rPr lang="en-GB" dirty="0">
                <a:solidFill>
                  <a:srgbClr val="000000"/>
                </a:solidFill>
              </a:rPr>
              <a:t>1: </a:t>
            </a:r>
            <a:r>
              <a:rPr lang="zh-CN" altLang="en-US" dirty="0">
                <a:solidFill>
                  <a:srgbClr val="000000"/>
                </a:solidFill>
              </a:rPr>
              <a:t>使用</a:t>
            </a:r>
            <a:r>
              <a:rPr lang="en-GB" dirty="0">
                <a:solidFill>
                  <a:srgbClr val="000000"/>
                </a:solidFill>
              </a:rPr>
              <a:t>write()</a:t>
            </a:r>
            <a:r>
              <a:rPr lang="zh-CN" altLang="en-US" dirty="0">
                <a:solidFill>
                  <a:srgbClr val="000000"/>
                </a:solidFill>
              </a:rPr>
              <a:t>写入映射的内存</a:t>
            </a:r>
            <a:endParaRPr lang="en-GB" dirty="0">
              <a:solidFill>
                <a:srgbClr val="000000"/>
              </a:solidFill>
            </a:endParaRPr>
          </a:p>
          <a:p>
            <a:pPr marL="457189" indent="-342892">
              <a:lnSpc>
                <a:spcPct val="130000"/>
              </a:lnSpc>
              <a:buClr>
                <a:srgbClr val="000000"/>
              </a:buClr>
            </a:pPr>
            <a:r>
              <a:rPr lang="zh-CN" altLang="en-US" dirty="0">
                <a:solidFill>
                  <a:srgbClr val="000000"/>
                </a:solidFill>
              </a:rPr>
              <a:t>线程</a:t>
            </a:r>
            <a:r>
              <a:rPr lang="en-GB" dirty="0">
                <a:solidFill>
                  <a:srgbClr val="000000"/>
                </a:solidFill>
              </a:rPr>
              <a:t>2: </a:t>
            </a:r>
            <a:r>
              <a:rPr lang="zh-CN" altLang="en-US" dirty="0">
                <a:solidFill>
                  <a:srgbClr val="000000"/>
                </a:solidFill>
              </a:rPr>
              <a:t>丢弃映射内存的私有副本</a:t>
            </a:r>
            <a:endParaRPr lang="en-GB" dirty="0">
              <a:solidFill>
                <a:srgbClr val="000000"/>
              </a:solidFill>
            </a:endParaRPr>
          </a:p>
          <a:p>
            <a:pPr marL="114297">
              <a:lnSpc>
                <a:spcPct val="130000"/>
              </a:lnSpc>
              <a:buClr>
                <a:srgbClr val="000000"/>
              </a:buClr>
              <a:buNone/>
            </a:pPr>
            <a:endParaRPr lang="en-GB" dirty="0">
              <a:solidFill>
                <a:srgbClr val="000000"/>
              </a:solidFill>
            </a:endParaRPr>
          </a:p>
          <a:p>
            <a:pPr marL="114297">
              <a:lnSpc>
                <a:spcPct val="130000"/>
              </a:lnSpc>
              <a:buClr>
                <a:srgbClr val="000000"/>
              </a:buClr>
              <a:buNone/>
            </a:pPr>
            <a:r>
              <a:rPr lang="zh-CN" altLang="en-US" dirty="0">
                <a:solidFill>
                  <a:srgbClr val="000000"/>
                </a:solidFill>
              </a:rPr>
              <a:t>需要使得这两个进程相互竞争，以便它们能影响输出</a:t>
            </a:r>
            <a:endParaRPr lang="en-US" altLang="zh-CN" dirty="0">
              <a:solidFill>
                <a:srgbClr val="000000"/>
              </a:solidFill>
            </a:endParaRPr>
          </a:p>
        </p:txBody>
      </p:sp>
      <p:sp>
        <p:nvSpPr>
          <p:cNvPr id="3" name="灯片编号占位符 2">
            <a:extLst>
              <a:ext uri="{FF2B5EF4-FFF2-40B4-BE49-F238E27FC236}">
                <a16:creationId xmlns:a16="http://schemas.microsoft.com/office/drawing/2014/main" id="{7F9847AE-F1A2-4D00-A775-1F55DFD94025}"/>
              </a:ext>
            </a:extLst>
          </p:cNvPr>
          <p:cNvSpPr>
            <a:spLocks noGrp="1"/>
          </p:cNvSpPr>
          <p:nvPr>
            <p:ph type="sldNum" idx="12"/>
          </p:nvPr>
        </p:nvSpPr>
        <p:spPr/>
        <p:txBody>
          <a:bodyPr/>
          <a:lstStyle/>
          <a:p>
            <a:fld id="{00000000-1234-1234-1234-123412341234}" type="slidenum">
              <a:rPr lang="en-GB" smtClean="0"/>
              <a:pPr/>
              <a:t>63</a:t>
            </a:fld>
            <a:endParaRPr lang="en-GB"/>
          </a:p>
        </p:txBody>
      </p:sp>
    </p:spTree>
    <p:extLst>
      <p:ext uri="{BB962C8B-B14F-4D97-AF65-F5344CB8AC3E}">
        <p14:creationId xmlns:p14="http://schemas.microsoft.com/office/powerpoint/2010/main" val="114325203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Shape 183"/>
          <p:cNvSpPr txBox="1">
            <a:spLocks noGrp="1"/>
          </p:cNvSpPr>
          <p:nvPr>
            <p:ph type="title"/>
          </p:nvPr>
        </p:nvSpPr>
        <p:spPr>
          <a:xfrm>
            <a:off x="556630" y="684556"/>
            <a:ext cx="8520600" cy="572700"/>
          </a:xfrm>
          <a:prstGeom prst="rect">
            <a:avLst/>
          </a:prstGeom>
        </p:spPr>
        <p:txBody>
          <a:bodyPr vert="horz" wrap="square" lIns="91425" tIns="91425" rIns="91425" bIns="91425" rtlCol="0" anchor="t" anchorCtr="0">
            <a:noAutofit/>
          </a:bodyPr>
          <a:lstStyle/>
          <a:p>
            <a:pPr indent="-69848">
              <a:buClr>
                <a:schemeClr val="dk1"/>
              </a:buClr>
              <a:buSzPts val="1100"/>
            </a:pPr>
            <a:r>
              <a:rPr lang="zh-CN" altLang="en-US" dirty="0"/>
              <a:t>利用</a:t>
            </a:r>
            <a:r>
              <a:rPr lang="en-GB" dirty="0"/>
              <a:t>Dirty COW </a:t>
            </a:r>
            <a:r>
              <a:rPr lang="zh-CN" altLang="en-US" dirty="0"/>
              <a:t>漏洞</a:t>
            </a:r>
            <a:endParaRPr lang="en-GB" dirty="0"/>
          </a:p>
        </p:txBody>
      </p:sp>
      <p:sp>
        <p:nvSpPr>
          <p:cNvPr id="184" name="Shape 184"/>
          <p:cNvSpPr txBox="1">
            <a:spLocks noGrp="1"/>
          </p:cNvSpPr>
          <p:nvPr>
            <p:ph type="body" idx="1"/>
          </p:nvPr>
        </p:nvSpPr>
        <p:spPr>
          <a:xfrm>
            <a:off x="437361" y="1725040"/>
            <a:ext cx="8196196" cy="798717"/>
          </a:xfrm>
          <a:prstGeom prst="rect">
            <a:avLst/>
          </a:prstGeom>
        </p:spPr>
        <p:txBody>
          <a:bodyPr vert="horz" wrap="square" lIns="91425" tIns="91425" rIns="91425" bIns="91425" rtlCol="0" anchor="t" anchorCtr="0">
            <a:noAutofit/>
          </a:bodyPr>
          <a:lstStyle/>
          <a:p>
            <a:pPr marL="114297">
              <a:lnSpc>
                <a:spcPct val="120000"/>
              </a:lnSpc>
              <a:buClr>
                <a:srgbClr val="000000"/>
              </a:buClr>
              <a:buNone/>
            </a:pPr>
            <a:r>
              <a:rPr lang="zh-CN" altLang="en-US" u="sng" dirty="0">
                <a:solidFill>
                  <a:srgbClr val="000000"/>
                </a:solidFill>
              </a:rPr>
              <a:t>选择</a:t>
            </a:r>
            <a:r>
              <a:rPr lang="en-GB" u="sng" dirty="0">
                <a:solidFill>
                  <a:srgbClr val="000000"/>
                </a:solidFill>
              </a:rPr>
              <a:t>/</a:t>
            </a:r>
            <a:r>
              <a:rPr lang="en-GB" u="sng" dirty="0" err="1">
                <a:solidFill>
                  <a:srgbClr val="000000"/>
                </a:solidFill>
              </a:rPr>
              <a:t>etc</a:t>
            </a:r>
            <a:r>
              <a:rPr lang="en-GB" u="sng" dirty="0">
                <a:solidFill>
                  <a:srgbClr val="000000"/>
                </a:solidFill>
              </a:rPr>
              <a:t>/</a:t>
            </a:r>
            <a:r>
              <a:rPr lang="en-GB" u="sng" dirty="0" err="1">
                <a:solidFill>
                  <a:srgbClr val="000000"/>
                </a:solidFill>
              </a:rPr>
              <a:t>passwd</a:t>
            </a:r>
            <a:r>
              <a:rPr lang="en-GB" u="sng" dirty="0">
                <a:solidFill>
                  <a:srgbClr val="000000"/>
                </a:solidFill>
              </a:rPr>
              <a:t> </a:t>
            </a:r>
            <a:r>
              <a:rPr lang="zh-CN" altLang="en-US" u="sng" dirty="0">
                <a:solidFill>
                  <a:srgbClr val="000000"/>
                </a:solidFill>
              </a:rPr>
              <a:t>作为目标文件</a:t>
            </a:r>
            <a:r>
              <a:rPr lang="en-GB" u="sng" dirty="0">
                <a:solidFill>
                  <a:srgbClr val="000000"/>
                </a:solidFill>
              </a:rPr>
              <a:t>:</a:t>
            </a:r>
            <a:r>
              <a:rPr lang="en-GB" dirty="0">
                <a:solidFill>
                  <a:srgbClr val="000000"/>
                </a:solidFill>
              </a:rPr>
              <a:t> </a:t>
            </a:r>
            <a:r>
              <a:rPr lang="zh-CN" altLang="en-US" dirty="0">
                <a:solidFill>
                  <a:srgbClr val="000000"/>
                </a:solidFill>
              </a:rPr>
              <a:t>该文件是只读文件，因此非</a:t>
            </a:r>
            <a:r>
              <a:rPr lang="en-US" altLang="zh-CN" dirty="0">
                <a:solidFill>
                  <a:srgbClr val="000000"/>
                </a:solidFill>
              </a:rPr>
              <a:t>root</a:t>
            </a:r>
            <a:r>
              <a:rPr lang="zh-CN" altLang="en-US" dirty="0">
                <a:solidFill>
                  <a:srgbClr val="000000"/>
                </a:solidFill>
              </a:rPr>
              <a:t>用户无法修改它</a:t>
            </a:r>
            <a:endParaRPr lang="en-GB" dirty="0">
              <a:solidFill>
                <a:srgbClr val="000000"/>
              </a:solidFill>
            </a:endParaRPr>
          </a:p>
          <a:p>
            <a:pPr marL="0" indent="0">
              <a:buNone/>
            </a:pPr>
            <a:endParaRPr dirty="0"/>
          </a:p>
        </p:txBody>
      </p:sp>
      <p:sp>
        <p:nvSpPr>
          <p:cNvPr id="186" name="Shape 186"/>
          <p:cNvSpPr txBox="1"/>
          <p:nvPr/>
        </p:nvSpPr>
        <p:spPr>
          <a:xfrm>
            <a:off x="527086" y="4585870"/>
            <a:ext cx="8382000" cy="1602659"/>
          </a:xfrm>
          <a:prstGeom prst="rect">
            <a:avLst/>
          </a:prstGeom>
          <a:noFill/>
          <a:ln>
            <a:noFill/>
          </a:ln>
        </p:spPr>
        <p:txBody>
          <a:bodyPr wrap="square" lIns="91425" tIns="91425" rIns="91425" bIns="91425" anchor="t" anchorCtr="0">
            <a:noAutofit/>
          </a:bodyPr>
          <a:lstStyle/>
          <a:p>
            <a:pPr>
              <a:lnSpc>
                <a:spcPct val="125000"/>
              </a:lnSpc>
            </a:pPr>
            <a:r>
              <a:rPr lang="zh-CN" altLang="en-US" sz="2200" dirty="0"/>
              <a:t>第三个字段表示用户的</a:t>
            </a:r>
            <a:r>
              <a:rPr lang="en-US" altLang="zh-CN" sz="2200" dirty="0"/>
              <a:t>User-ID</a:t>
            </a:r>
            <a:r>
              <a:rPr lang="zh-CN" altLang="en-US" sz="2200" dirty="0"/>
              <a:t>（对于</a:t>
            </a:r>
            <a:r>
              <a:rPr lang="en-US" altLang="zh-CN" sz="2200" dirty="0"/>
              <a:t>Root</a:t>
            </a:r>
            <a:r>
              <a:rPr lang="zh-CN" altLang="en-US" sz="2200" dirty="0"/>
              <a:t>来说，它是</a:t>
            </a:r>
            <a:r>
              <a:rPr lang="en-US" altLang="zh-CN" sz="2200" dirty="0"/>
              <a:t>0</a:t>
            </a:r>
            <a:r>
              <a:rPr lang="zh-CN" altLang="en-US" sz="2200" dirty="0"/>
              <a:t>）。 如果我们可以将我们自己的用户记录（用户</a:t>
            </a:r>
            <a:r>
              <a:rPr lang="en-US" altLang="zh-CN" sz="2200" dirty="0" err="1"/>
              <a:t>testcow</a:t>
            </a:r>
            <a:r>
              <a:rPr lang="zh-CN" altLang="en-US" sz="2200" dirty="0"/>
              <a:t>）的第三个字段更改为</a:t>
            </a:r>
            <a:r>
              <a:rPr lang="en-US" altLang="zh-CN" sz="2200" dirty="0"/>
              <a:t>0</a:t>
            </a:r>
            <a:r>
              <a:rPr lang="zh-CN" altLang="en-US" sz="2200" dirty="0"/>
              <a:t>，我们就可以将自己变成</a:t>
            </a:r>
            <a:r>
              <a:rPr lang="en-US" altLang="zh-CN" sz="2200" dirty="0"/>
              <a:t>root</a:t>
            </a:r>
          </a:p>
        </p:txBody>
      </p:sp>
      <p:pic>
        <p:nvPicPr>
          <p:cNvPr id="188" name="Shape 188"/>
          <p:cNvPicPr preferRelativeResize="0"/>
          <p:nvPr/>
        </p:nvPicPr>
        <p:blipFill>
          <a:blip r:embed="rId3">
            <a:alphaModFix/>
          </a:blip>
          <a:stretch>
            <a:fillRect/>
          </a:stretch>
        </p:blipFill>
        <p:spPr>
          <a:xfrm>
            <a:off x="556630" y="3075247"/>
            <a:ext cx="6720063" cy="489445"/>
          </a:xfrm>
          <a:prstGeom prst="rect">
            <a:avLst/>
          </a:prstGeom>
          <a:noFill/>
          <a:ln>
            <a:noFill/>
          </a:ln>
        </p:spPr>
      </p:pic>
      <p:sp>
        <p:nvSpPr>
          <p:cNvPr id="2" name="TextBox 1"/>
          <p:cNvSpPr txBox="1"/>
          <p:nvPr/>
        </p:nvSpPr>
        <p:spPr>
          <a:xfrm>
            <a:off x="2578059" y="4014107"/>
            <a:ext cx="4107406" cy="400110"/>
          </a:xfrm>
          <a:prstGeom prst="rect">
            <a:avLst/>
          </a:prstGeom>
          <a:noFill/>
          <a:ln>
            <a:solidFill>
              <a:schemeClr val="bg2"/>
            </a:solidFill>
          </a:ln>
        </p:spPr>
        <p:txBody>
          <a:bodyPr wrap="none" rtlCol="0">
            <a:spAutoFit/>
          </a:bodyPr>
          <a:lstStyle/>
          <a:p>
            <a:r>
              <a:rPr lang="zh-CN" altLang="en-US" sz="2000" dirty="0"/>
              <a:t>使用</a:t>
            </a:r>
            <a:r>
              <a:rPr lang="en-US" altLang="zh-CN" sz="2000" dirty="0"/>
              <a:t>Dirty COW</a:t>
            </a:r>
            <a:r>
              <a:rPr lang="zh-CN" altLang="en-US" sz="2000" dirty="0"/>
              <a:t>漏洞将其更改为</a:t>
            </a:r>
            <a:r>
              <a:rPr lang="en-US" altLang="zh-CN" sz="2000" dirty="0"/>
              <a:t>0000</a:t>
            </a:r>
          </a:p>
        </p:txBody>
      </p:sp>
      <p:cxnSp>
        <p:nvCxnSpPr>
          <p:cNvPr id="4" name="Straight Arrow Connector 3"/>
          <p:cNvCxnSpPr/>
          <p:nvPr/>
        </p:nvCxnSpPr>
        <p:spPr>
          <a:xfrm flipH="1" flipV="1">
            <a:off x="1869540" y="3600809"/>
            <a:ext cx="708520" cy="51727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1541549" y="3580609"/>
            <a:ext cx="327991"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
        <p:nvSpPr>
          <p:cNvPr id="5" name="灯片编号占位符 4">
            <a:extLst>
              <a:ext uri="{FF2B5EF4-FFF2-40B4-BE49-F238E27FC236}">
                <a16:creationId xmlns:a16="http://schemas.microsoft.com/office/drawing/2014/main" id="{6314F6F1-E0CF-466D-B81A-D9AB7F8DA040}"/>
              </a:ext>
            </a:extLst>
          </p:cNvPr>
          <p:cNvSpPr>
            <a:spLocks noGrp="1"/>
          </p:cNvSpPr>
          <p:nvPr>
            <p:ph type="sldNum" idx="12"/>
          </p:nvPr>
        </p:nvSpPr>
        <p:spPr/>
        <p:txBody>
          <a:bodyPr/>
          <a:lstStyle/>
          <a:p>
            <a:fld id="{00000000-1234-1234-1234-123412341234}" type="slidenum">
              <a:rPr lang="en-GB" smtClean="0"/>
              <a:pPr/>
              <a:t>64</a:t>
            </a:fld>
            <a:endParaRPr lang="en-GB"/>
          </a:p>
        </p:txBody>
      </p:sp>
    </p:spTree>
    <p:extLst>
      <p:ext uri="{BB962C8B-B14F-4D97-AF65-F5344CB8AC3E}">
        <p14:creationId xmlns:p14="http://schemas.microsoft.com/office/powerpoint/2010/main" val="96190629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Shape 194"/>
          <p:cNvSpPr txBox="1">
            <a:spLocks noGrp="1"/>
          </p:cNvSpPr>
          <p:nvPr>
            <p:ph type="title"/>
          </p:nvPr>
        </p:nvSpPr>
        <p:spPr>
          <a:xfrm>
            <a:off x="401352" y="943047"/>
            <a:ext cx="8520600" cy="572700"/>
          </a:xfrm>
          <a:prstGeom prst="rect">
            <a:avLst/>
          </a:prstGeom>
        </p:spPr>
        <p:txBody>
          <a:bodyPr vert="horz" wrap="square" lIns="91425" tIns="91425" rIns="91425" bIns="91425" rtlCol="0" anchor="t" anchorCtr="0">
            <a:noAutofit/>
          </a:bodyPr>
          <a:lstStyle/>
          <a:p>
            <a:pPr indent="-69848">
              <a:buClr>
                <a:schemeClr val="dk1"/>
              </a:buClr>
              <a:buSzPts val="1100"/>
            </a:pPr>
            <a:r>
              <a:rPr lang="zh-CN" altLang="en-US" dirty="0"/>
              <a:t>攻击</a:t>
            </a:r>
            <a:r>
              <a:rPr lang="en-US" altLang="zh-CN" dirty="0"/>
              <a:t>:</a:t>
            </a:r>
            <a:r>
              <a:rPr lang="zh-CN" altLang="en-US" dirty="0"/>
              <a:t> 主线程</a:t>
            </a:r>
            <a:endParaRPr lang="en-GB" dirty="0"/>
          </a:p>
        </p:txBody>
      </p:sp>
      <p:pic>
        <p:nvPicPr>
          <p:cNvPr id="195" name="Shape 195"/>
          <p:cNvPicPr preferRelativeResize="0"/>
          <p:nvPr/>
        </p:nvPicPr>
        <p:blipFill>
          <a:blip r:embed="rId3">
            <a:alphaModFix/>
          </a:blip>
          <a:stretch>
            <a:fillRect/>
          </a:stretch>
        </p:blipFill>
        <p:spPr>
          <a:xfrm>
            <a:off x="270723" y="1927431"/>
            <a:ext cx="4845050" cy="4070900"/>
          </a:xfrm>
          <a:prstGeom prst="rect">
            <a:avLst/>
          </a:prstGeom>
          <a:noFill/>
          <a:ln>
            <a:noFill/>
          </a:ln>
        </p:spPr>
      </p:pic>
      <p:sp>
        <p:nvSpPr>
          <p:cNvPr id="196" name="Shape 196"/>
          <p:cNvSpPr txBox="1"/>
          <p:nvPr/>
        </p:nvSpPr>
        <p:spPr>
          <a:xfrm>
            <a:off x="5115773" y="1927431"/>
            <a:ext cx="4028227" cy="4078800"/>
          </a:xfrm>
          <a:prstGeom prst="rect">
            <a:avLst/>
          </a:prstGeom>
          <a:noFill/>
          <a:ln>
            <a:noFill/>
          </a:ln>
        </p:spPr>
        <p:txBody>
          <a:bodyPr wrap="square" lIns="91425" tIns="91425" rIns="91425" bIns="91425" anchor="t" anchorCtr="0">
            <a:noAutofit/>
          </a:bodyPr>
          <a:lstStyle/>
          <a:p>
            <a:pPr>
              <a:lnSpc>
                <a:spcPct val="125000"/>
              </a:lnSpc>
            </a:pPr>
            <a:r>
              <a:rPr lang="zh-CN" altLang="en-US" sz="2600" u="sng" dirty="0"/>
              <a:t>设置内存映射和线程</a:t>
            </a:r>
            <a:r>
              <a:rPr lang="en-US" altLang="zh-CN" sz="2600" u="sng" dirty="0"/>
              <a:t>:</a:t>
            </a:r>
            <a:r>
              <a:rPr lang="zh-CN" altLang="en-US" sz="2600" u="sng" dirty="0"/>
              <a:t> </a:t>
            </a:r>
            <a:endParaRPr lang="en-GB" sz="2600" u="sng" dirty="0"/>
          </a:p>
          <a:p>
            <a:pPr>
              <a:lnSpc>
                <a:spcPct val="125000"/>
              </a:lnSpc>
            </a:pPr>
            <a:endParaRPr dirty="0"/>
          </a:p>
          <a:p>
            <a:pPr marL="457189" indent="-342892">
              <a:lnSpc>
                <a:spcPct val="125000"/>
              </a:lnSpc>
              <a:buSzPts val="1800"/>
              <a:buFont typeface="Arial" charset="0"/>
              <a:buChar char="•"/>
            </a:pPr>
            <a:r>
              <a:rPr lang="zh-CN" altLang="en-US" sz="2200" dirty="0"/>
              <a:t>以</a:t>
            </a:r>
            <a:r>
              <a:rPr lang="zh-CN" altLang="en-US" sz="2200" dirty="0">
                <a:solidFill>
                  <a:srgbClr val="FF0000"/>
                </a:solidFill>
              </a:rPr>
              <a:t>只读</a:t>
            </a:r>
            <a:r>
              <a:rPr lang="zh-CN" altLang="en-US" sz="2200" dirty="0"/>
              <a:t>模式打开</a:t>
            </a:r>
            <a:r>
              <a:rPr lang="en-GB" sz="2200" dirty="0"/>
              <a:t>/</a:t>
            </a:r>
            <a:r>
              <a:rPr lang="en-GB" sz="2200" dirty="0" err="1"/>
              <a:t>etc</a:t>
            </a:r>
            <a:r>
              <a:rPr lang="en-GB" sz="2200" dirty="0"/>
              <a:t>/</a:t>
            </a:r>
            <a:r>
              <a:rPr lang="en-GB" sz="2200" dirty="0" err="1"/>
              <a:t>passwd</a:t>
            </a:r>
            <a:r>
              <a:rPr lang="en-GB" sz="2200" dirty="0"/>
              <a:t> </a:t>
            </a:r>
            <a:r>
              <a:rPr lang="zh-CN" altLang="en-US" sz="2200" dirty="0"/>
              <a:t>文件</a:t>
            </a:r>
            <a:endParaRPr lang="en-GB" sz="2200" dirty="0"/>
          </a:p>
          <a:p>
            <a:pPr marL="457189" indent="-342892">
              <a:lnSpc>
                <a:spcPct val="125000"/>
              </a:lnSpc>
              <a:buSzPts val="1800"/>
              <a:buFont typeface="Arial" charset="0"/>
              <a:buChar char="•"/>
            </a:pPr>
            <a:r>
              <a:rPr lang="zh-CN" altLang="en-US" sz="2200" dirty="0"/>
              <a:t>使用</a:t>
            </a:r>
            <a:r>
              <a:rPr lang="en-GB" sz="2200" dirty="0"/>
              <a:t>MAP_PRIVATE</a:t>
            </a:r>
            <a:r>
              <a:rPr lang="zh-CN" altLang="en-US" sz="2200" dirty="0"/>
              <a:t> 映射内存</a:t>
            </a:r>
            <a:endParaRPr lang="en-GB" sz="2200" dirty="0"/>
          </a:p>
          <a:p>
            <a:pPr marL="457189" indent="-342892">
              <a:lnSpc>
                <a:spcPct val="125000"/>
              </a:lnSpc>
              <a:buSzPts val="1800"/>
              <a:buFont typeface="Arial" charset="0"/>
              <a:buChar char="•"/>
            </a:pPr>
            <a:r>
              <a:rPr lang="zh-CN" altLang="en-US" sz="2200" dirty="0"/>
              <a:t>找到目标文件中的位置</a:t>
            </a:r>
            <a:endParaRPr lang="en-GB" sz="2200" dirty="0"/>
          </a:p>
          <a:p>
            <a:pPr marL="457189" indent="-342892">
              <a:lnSpc>
                <a:spcPct val="125000"/>
              </a:lnSpc>
              <a:buSzPts val="1800"/>
              <a:buFont typeface="Arial" charset="0"/>
              <a:buChar char="•"/>
            </a:pPr>
            <a:r>
              <a:rPr lang="zh-CN" altLang="en-US" sz="2200" dirty="0"/>
              <a:t>为</a:t>
            </a:r>
            <a:r>
              <a:rPr lang="en-GB" sz="2200" dirty="0"/>
              <a:t> </a:t>
            </a:r>
            <a:r>
              <a:rPr lang="en-GB" sz="2200" dirty="0" err="1"/>
              <a:t>madvise</a:t>
            </a:r>
            <a:r>
              <a:rPr lang="en-GB" sz="2200" dirty="0"/>
              <a:t>()</a:t>
            </a:r>
            <a:r>
              <a:rPr lang="zh-CN" altLang="en-US" sz="2200" dirty="0"/>
              <a:t>创建一个线程</a:t>
            </a:r>
            <a:endParaRPr lang="en-GB" sz="2200" dirty="0"/>
          </a:p>
          <a:p>
            <a:pPr marL="457189" indent="-342892">
              <a:lnSpc>
                <a:spcPct val="125000"/>
              </a:lnSpc>
              <a:buSzPts val="1800"/>
              <a:buFont typeface="Arial" charset="0"/>
              <a:buChar char="•"/>
            </a:pPr>
            <a:r>
              <a:rPr lang="zh-CN" altLang="en-US" sz="2200" dirty="0"/>
              <a:t>为</a:t>
            </a:r>
            <a:r>
              <a:rPr lang="en-GB" sz="2200" dirty="0"/>
              <a:t> write()</a:t>
            </a:r>
            <a:r>
              <a:rPr lang="zh-CN" altLang="en-US" sz="2200" dirty="0"/>
              <a:t>创建另一个线程</a:t>
            </a:r>
            <a:endParaRPr lang="en-GB" sz="2200" dirty="0"/>
          </a:p>
          <a:p>
            <a:pPr>
              <a:lnSpc>
                <a:spcPct val="125000"/>
              </a:lnSpc>
            </a:pPr>
            <a:endParaRPr dirty="0"/>
          </a:p>
        </p:txBody>
      </p:sp>
      <p:sp>
        <p:nvSpPr>
          <p:cNvPr id="3" name="灯片编号占位符 2">
            <a:extLst>
              <a:ext uri="{FF2B5EF4-FFF2-40B4-BE49-F238E27FC236}">
                <a16:creationId xmlns:a16="http://schemas.microsoft.com/office/drawing/2014/main" id="{BF4085F1-C3BA-4DED-AEBD-FD3FCD779275}"/>
              </a:ext>
            </a:extLst>
          </p:cNvPr>
          <p:cNvSpPr>
            <a:spLocks noGrp="1"/>
          </p:cNvSpPr>
          <p:nvPr>
            <p:ph type="sldNum" idx="12"/>
          </p:nvPr>
        </p:nvSpPr>
        <p:spPr/>
        <p:txBody>
          <a:bodyPr/>
          <a:lstStyle/>
          <a:p>
            <a:fld id="{00000000-1234-1234-1234-123412341234}" type="slidenum">
              <a:rPr lang="en-GB" smtClean="0"/>
              <a:pPr/>
              <a:t>65</a:t>
            </a:fld>
            <a:endParaRPr lang="en-GB"/>
          </a:p>
        </p:txBody>
      </p:sp>
      <p:sp>
        <p:nvSpPr>
          <p:cNvPr id="6" name="文本框 5">
            <a:extLst>
              <a:ext uri="{FF2B5EF4-FFF2-40B4-BE49-F238E27FC236}">
                <a16:creationId xmlns:a16="http://schemas.microsoft.com/office/drawing/2014/main" id="{2FB45842-A4B5-4DC1-B53E-7BF8EF567417}"/>
              </a:ext>
            </a:extLst>
          </p:cNvPr>
          <p:cNvSpPr txBox="1"/>
          <p:nvPr/>
        </p:nvSpPr>
        <p:spPr>
          <a:xfrm>
            <a:off x="401352" y="4851270"/>
            <a:ext cx="4605776" cy="300899"/>
          </a:xfrm>
          <a:prstGeom prst="rect">
            <a:avLst/>
          </a:prstGeom>
          <a:noFill/>
          <a:ln w="19050">
            <a:solidFill>
              <a:srgbClr val="FF0000"/>
            </a:solidFill>
          </a:ln>
        </p:spPr>
        <p:txBody>
          <a:bodyPr wrap="square" rtlCol="0">
            <a:spAutoFit/>
          </a:bodyPr>
          <a:lstStyle/>
          <a:p>
            <a:endParaRPr lang="zh-CN" altLang="en-US" dirty="0"/>
          </a:p>
        </p:txBody>
      </p:sp>
    </p:spTree>
    <p:extLst>
      <p:ext uri="{BB962C8B-B14F-4D97-AF65-F5344CB8AC3E}">
        <p14:creationId xmlns:p14="http://schemas.microsoft.com/office/powerpoint/2010/main" val="18036743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Shape 201"/>
          <p:cNvSpPr txBox="1">
            <a:spLocks noGrp="1"/>
          </p:cNvSpPr>
          <p:nvPr>
            <p:ph type="title"/>
          </p:nvPr>
        </p:nvSpPr>
        <p:spPr>
          <a:xfrm>
            <a:off x="311700" y="817789"/>
            <a:ext cx="8520600" cy="572700"/>
          </a:xfrm>
          <a:prstGeom prst="rect">
            <a:avLst/>
          </a:prstGeom>
        </p:spPr>
        <p:txBody>
          <a:bodyPr vert="horz" wrap="square" lIns="91425" tIns="91425" rIns="91425" bIns="91425" rtlCol="0" anchor="t" anchorCtr="0">
            <a:noAutofit/>
          </a:bodyPr>
          <a:lstStyle/>
          <a:p>
            <a:pPr indent="-69848">
              <a:buClr>
                <a:schemeClr val="dk1"/>
              </a:buClr>
              <a:buSzPts val="1100"/>
            </a:pPr>
            <a:r>
              <a:rPr lang="zh-CN" altLang="en-US" dirty="0"/>
              <a:t>攻击</a:t>
            </a:r>
            <a:r>
              <a:rPr lang="en-GB" dirty="0"/>
              <a:t>:</a:t>
            </a:r>
            <a:r>
              <a:rPr lang="en-US" altLang="zh-CN" dirty="0"/>
              <a:t>write</a:t>
            </a:r>
            <a:r>
              <a:rPr lang="zh-CN" altLang="en-US" dirty="0"/>
              <a:t>和</a:t>
            </a:r>
            <a:r>
              <a:rPr lang="en-US" altLang="zh-CN" dirty="0" err="1"/>
              <a:t>madvise</a:t>
            </a:r>
            <a:r>
              <a:rPr lang="zh-CN" altLang="en-US" dirty="0"/>
              <a:t>线程</a:t>
            </a:r>
            <a:endParaRPr lang="en-GB" dirty="0"/>
          </a:p>
        </p:txBody>
      </p:sp>
      <p:pic>
        <p:nvPicPr>
          <p:cNvPr id="202" name="Shape 202"/>
          <p:cNvPicPr preferRelativeResize="0"/>
          <p:nvPr/>
        </p:nvPicPr>
        <p:blipFill>
          <a:blip r:embed="rId3">
            <a:alphaModFix/>
          </a:blip>
          <a:stretch>
            <a:fillRect/>
          </a:stretch>
        </p:blipFill>
        <p:spPr>
          <a:xfrm>
            <a:off x="165012" y="2027376"/>
            <a:ext cx="5693073" cy="701075"/>
          </a:xfrm>
          <a:prstGeom prst="rect">
            <a:avLst/>
          </a:prstGeom>
          <a:noFill/>
          <a:ln>
            <a:noFill/>
          </a:ln>
        </p:spPr>
      </p:pic>
      <p:pic>
        <p:nvPicPr>
          <p:cNvPr id="203" name="Shape 203"/>
          <p:cNvPicPr preferRelativeResize="0"/>
          <p:nvPr/>
        </p:nvPicPr>
        <p:blipFill>
          <a:blip r:embed="rId4">
            <a:alphaModFix/>
          </a:blip>
          <a:stretch>
            <a:fillRect/>
          </a:stretch>
        </p:blipFill>
        <p:spPr>
          <a:xfrm>
            <a:off x="152401" y="2728451"/>
            <a:ext cx="5693075" cy="1335731"/>
          </a:xfrm>
          <a:prstGeom prst="rect">
            <a:avLst/>
          </a:prstGeom>
          <a:noFill/>
          <a:ln>
            <a:noFill/>
          </a:ln>
        </p:spPr>
      </p:pic>
      <p:sp>
        <p:nvSpPr>
          <p:cNvPr id="204" name="Shape 204"/>
          <p:cNvSpPr txBox="1"/>
          <p:nvPr/>
        </p:nvSpPr>
        <p:spPr>
          <a:xfrm>
            <a:off x="5947575" y="2027376"/>
            <a:ext cx="2884725" cy="1568753"/>
          </a:xfrm>
          <a:prstGeom prst="rect">
            <a:avLst/>
          </a:prstGeom>
          <a:noFill/>
          <a:ln>
            <a:noFill/>
          </a:ln>
        </p:spPr>
        <p:txBody>
          <a:bodyPr wrap="square" lIns="91425" tIns="91425" rIns="91425" bIns="91425" anchor="t" anchorCtr="0">
            <a:noAutofit/>
          </a:bodyPr>
          <a:lstStyle/>
          <a:p>
            <a:pPr>
              <a:lnSpc>
                <a:spcPct val="125000"/>
              </a:lnSpc>
            </a:pPr>
            <a:r>
              <a:rPr lang="en-GB" sz="2200" u="sng" dirty="0"/>
              <a:t>write </a:t>
            </a:r>
            <a:r>
              <a:rPr lang="zh-CN" altLang="en-US" sz="2200" u="sng" dirty="0"/>
              <a:t>线程</a:t>
            </a:r>
            <a:r>
              <a:rPr lang="en-GB" sz="2200" u="sng" dirty="0"/>
              <a:t>:</a:t>
            </a:r>
            <a:r>
              <a:rPr lang="en-GB" sz="2200" dirty="0"/>
              <a:t> 用“testcow:x:</a:t>
            </a:r>
            <a:r>
              <a:rPr lang="en-GB" sz="2200" dirty="0">
                <a:solidFill>
                  <a:srgbClr val="C00000"/>
                </a:solidFill>
              </a:rPr>
              <a:t>0000</a:t>
            </a:r>
            <a:r>
              <a:rPr lang="en-GB" sz="2200" dirty="0"/>
              <a:t>”替换</a:t>
            </a:r>
            <a:r>
              <a:rPr lang="zh-CN" altLang="en-US" sz="2200" dirty="0"/>
              <a:t>内存</a:t>
            </a:r>
            <a:r>
              <a:rPr lang="en-GB" sz="2200" dirty="0" err="1"/>
              <a:t>中的字符串“testcow</a:t>
            </a:r>
            <a:r>
              <a:rPr lang="en-US" altLang="zh-CN" sz="2200" dirty="0"/>
              <a:t>:</a:t>
            </a:r>
            <a:r>
              <a:rPr lang="en-GB" sz="2200" dirty="0"/>
              <a:t>x</a:t>
            </a:r>
            <a:r>
              <a:rPr lang="en-US" altLang="zh-CN" sz="2200" dirty="0"/>
              <a:t>:</a:t>
            </a:r>
            <a:r>
              <a:rPr lang="en-GB" sz="2200" dirty="0"/>
              <a:t>1001”</a:t>
            </a:r>
          </a:p>
        </p:txBody>
      </p:sp>
      <p:pic>
        <p:nvPicPr>
          <p:cNvPr id="205" name="Shape 205"/>
          <p:cNvPicPr preferRelativeResize="0"/>
          <p:nvPr/>
        </p:nvPicPr>
        <p:blipFill>
          <a:blip r:embed="rId5">
            <a:alphaModFix/>
          </a:blip>
          <a:stretch>
            <a:fillRect/>
          </a:stretch>
        </p:blipFill>
        <p:spPr>
          <a:xfrm>
            <a:off x="152400" y="4314629"/>
            <a:ext cx="5693075" cy="1206055"/>
          </a:xfrm>
          <a:prstGeom prst="rect">
            <a:avLst/>
          </a:prstGeom>
          <a:noFill/>
          <a:ln>
            <a:noFill/>
          </a:ln>
        </p:spPr>
      </p:pic>
      <p:sp>
        <p:nvSpPr>
          <p:cNvPr id="206" name="Shape 206"/>
          <p:cNvSpPr txBox="1"/>
          <p:nvPr/>
        </p:nvSpPr>
        <p:spPr>
          <a:xfrm>
            <a:off x="5947575" y="4064182"/>
            <a:ext cx="3114300" cy="1770791"/>
          </a:xfrm>
          <a:prstGeom prst="rect">
            <a:avLst/>
          </a:prstGeom>
          <a:noFill/>
          <a:ln>
            <a:noFill/>
          </a:ln>
        </p:spPr>
        <p:txBody>
          <a:bodyPr wrap="square" lIns="91425" tIns="91425" rIns="91425" bIns="91425" anchor="t" anchorCtr="0">
            <a:noAutofit/>
          </a:bodyPr>
          <a:lstStyle/>
          <a:p>
            <a:pPr>
              <a:lnSpc>
                <a:spcPct val="125000"/>
              </a:lnSpc>
            </a:pPr>
            <a:r>
              <a:rPr lang="en-GB" sz="2200" u="sng" dirty="0" err="1"/>
              <a:t>madvise</a:t>
            </a:r>
            <a:r>
              <a:rPr lang="en-GB" sz="2200" u="sng" dirty="0"/>
              <a:t> </a:t>
            </a:r>
            <a:r>
              <a:rPr lang="zh-CN" altLang="en-US" sz="2200" u="sng" dirty="0"/>
              <a:t>线程</a:t>
            </a:r>
            <a:r>
              <a:rPr lang="en-GB" sz="2200" u="sng" dirty="0"/>
              <a:t>:</a:t>
            </a:r>
            <a:r>
              <a:rPr lang="en-GB" sz="2200" dirty="0"/>
              <a:t> </a:t>
            </a:r>
          </a:p>
          <a:p>
            <a:pPr>
              <a:lnSpc>
                <a:spcPct val="125000"/>
              </a:lnSpc>
            </a:pPr>
            <a:r>
              <a:rPr lang="zh-CN" altLang="en-US" sz="2200" dirty="0"/>
              <a:t>放弃映射内存的私有副本，以便页表指向原始映射的内存</a:t>
            </a:r>
          </a:p>
        </p:txBody>
      </p:sp>
      <p:sp>
        <p:nvSpPr>
          <p:cNvPr id="3" name="灯片编号占位符 2">
            <a:extLst>
              <a:ext uri="{FF2B5EF4-FFF2-40B4-BE49-F238E27FC236}">
                <a16:creationId xmlns:a16="http://schemas.microsoft.com/office/drawing/2014/main" id="{CCEBF7E6-2F71-4FE1-90E1-3CD903828F2C}"/>
              </a:ext>
            </a:extLst>
          </p:cNvPr>
          <p:cNvSpPr>
            <a:spLocks noGrp="1"/>
          </p:cNvSpPr>
          <p:nvPr>
            <p:ph type="sldNum" idx="12"/>
          </p:nvPr>
        </p:nvSpPr>
        <p:spPr/>
        <p:txBody>
          <a:bodyPr/>
          <a:lstStyle/>
          <a:p>
            <a:fld id="{00000000-1234-1234-1234-123412341234}" type="slidenum">
              <a:rPr lang="en-GB" smtClean="0"/>
              <a:pPr/>
              <a:t>66</a:t>
            </a:fld>
            <a:endParaRPr lang="en-GB"/>
          </a:p>
        </p:txBody>
      </p:sp>
    </p:spTree>
    <p:extLst>
      <p:ext uri="{BB962C8B-B14F-4D97-AF65-F5344CB8AC3E}">
        <p14:creationId xmlns:p14="http://schemas.microsoft.com/office/powerpoint/2010/main" val="102155093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Shape 211"/>
          <p:cNvSpPr txBox="1">
            <a:spLocks noGrp="1"/>
          </p:cNvSpPr>
          <p:nvPr>
            <p:ph type="title"/>
          </p:nvPr>
        </p:nvSpPr>
        <p:spPr>
          <a:xfrm>
            <a:off x="311700" y="979751"/>
            <a:ext cx="8520600" cy="572700"/>
          </a:xfrm>
          <a:prstGeom prst="rect">
            <a:avLst/>
          </a:prstGeom>
        </p:spPr>
        <p:txBody>
          <a:bodyPr vert="horz" wrap="square" lIns="91425" tIns="91425" rIns="91425" bIns="91425" rtlCol="0" anchor="t" anchorCtr="0">
            <a:noAutofit/>
          </a:bodyPr>
          <a:lstStyle/>
          <a:p>
            <a:r>
              <a:rPr lang="zh-CN" altLang="en-US"/>
              <a:t>攻击结果</a:t>
            </a:r>
            <a:endParaRPr lang="en-GB" dirty="0"/>
          </a:p>
        </p:txBody>
      </p:sp>
      <p:pic>
        <p:nvPicPr>
          <p:cNvPr id="212" name="Shape 212"/>
          <p:cNvPicPr preferRelativeResize="0"/>
          <p:nvPr/>
        </p:nvPicPr>
        <p:blipFill>
          <a:blip r:embed="rId3">
            <a:alphaModFix/>
          </a:blip>
          <a:stretch>
            <a:fillRect/>
          </a:stretch>
        </p:blipFill>
        <p:spPr>
          <a:xfrm>
            <a:off x="567610" y="1944549"/>
            <a:ext cx="7102891" cy="3762997"/>
          </a:xfrm>
          <a:prstGeom prst="rect">
            <a:avLst/>
          </a:prstGeom>
          <a:noFill/>
          <a:ln>
            <a:noFill/>
          </a:ln>
        </p:spPr>
      </p:pic>
      <p:sp>
        <p:nvSpPr>
          <p:cNvPr id="213" name="Shape 213"/>
          <p:cNvSpPr txBox="1"/>
          <p:nvPr/>
        </p:nvSpPr>
        <p:spPr>
          <a:xfrm>
            <a:off x="6279400" y="1874050"/>
            <a:ext cx="2782200" cy="4058700"/>
          </a:xfrm>
          <a:prstGeom prst="rect">
            <a:avLst/>
          </a:prstGeom>
          <a:noFill/>
          <a:ln>
            <a:noFill/>
          </a:ln>
        </p:spPr>
        <p:txBody>
          <a:bodyPr wrap="square" lIns="91425" tIns="91425" rIns="91425" bIns="91425" anchor="t" anchorCtr="0">
            <a:noAutofit/>
          </a:bodyPr>
          <a:lstStyle/>
          <a:p>
            <a:pPr marL="457200" indent="-342900">
              <a:buSzPts val="1800"/>
              <a:buChar char="●"/>
            </a:pPr>
            <a:endParaRPr lang="en-GB" dirty="0"/>
          </a:p>
        </p:txBody>
      </p:sp>
      <p:sp>
        <p:nvSpPr>
          <p:cNvPr id="3" name="灯片编号占位符 2">
            <a:extLst>
              <a:ext uri="{FF2B5EF4-FFF2-40B4-BE49-F238E27FC236}">
                <a16:creationId xmlns:a16="http://schemas.microsoft.com/office/drawing/2014/main" id="{66881749-0E63-488F-94F1-E5537E825483}"/>
              </a:ext>
            </a:extLst>
          </p:cNvPr>
          <p:cNvSpPr>
            <a:spLocks noGrp="1"/>
          </p:cNvSpPr>
          <p:nvPr>
            <p:ph type="sldNum" idx="12"/>
          </p:nvPr>
        </p:nvSpPr>
        <p:spPr/>
        <p:txBody>
          <a:bodyPr/>
          <a:lstStyle/>
          <a:p>
            <a:fld id="{00000000-1234-1234-1234-123412341234}" type="slidenum">
              <a:rPr lang="en-GB" smtClean="0"/>
              <a:pPr/>
              <a:t>67</a:t>
            </a:fld>
            <a:endParaRPr lang="en-GB"/>
          </a:p>
        </p:txBody>
      </p:sp>
    </p:spTree>
    <p:extLst>
      <p:ext uri="{BB962C8B-B14F-4D97-AF65-F5344CB8AC3E}">
        <p14:creationId xmlns:p14="http://schemas.microsoft.com/office/powerpoint/2010/main" val="107526145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A15F5F-D914-49EB-B681-8E69DCC2273E}"/>
              </a:ext>
            </a:extLst>
          </p:cNvPr>
          <p:cNvSpPr>
            <a:spLocks noGrp="1"/>
          </p:cNvSpPr>
          <p:nvPr>
            <p:ph type="title"/>
          </p:nvPr>
        </p:nvSpPr>
        <p:spPr/>
        <p:txBody>
          <a:bodyPr/>
          <a:lstStyle/>
          <a:p>
            <a:r>
              <a:rPr lang="en-CA" dirty="0"/>
              <a:t>The Fix</a:t>
            </a:r>
          </a:p>
        </p:txBody>
      </p:sp>
      <p:sp>
        <p:nvSpPr>
          <p:cNvPr id="5" name="Rectangle 4"/>
          <p:cNvSpPr/>
          <p:nvPr/>
        </p:nvSpPr>
        <p:spPr>
          <a:xfrm>
            <a:off x="485161" y="6494574"/>
            <a:ext cx="9004621" cy="276999"/>
          </a:xfrm>
          <a:prstGeom prst="rect">
            <a:avLst/>
          </a:prstGeom>
        </p:spPr>
        <p:txBody>
          <a:bodyPr wrap="square">
            <a:spAutoFit/>
          </a:bodyPr>
          <a:lstStyle/>
          <a:p>
            <a:r>
              <a:rPr lang="en-CA" sz="1200" dirty="0"/>
              <a:t>https://git.kernel.org/pub/scm/linux/kernel/git/torvalds/linux.git/commit/?id=19be0eaffa3ac7d8eb6784ad9bdbc7d67ed8e619</a:t>
            </a:r>
          </a:p>
        </p:txBody>
      </p:sp>
      <p:sp>
        <p:nvSpPr>
          <p:cNvPr id="7" name="TextBox 6"/>
          <p:cNvSpPr txBox="1"/>
          <p:nvPr/>
        </p:nvSpPr>
        <p:spPr>
          <a:xfrm>
            <a:off x="485161" y="1340111"/>
            <a:ext cx="8532715" cy="1218667"/>
          </a:xfrm>
          <a:prstGeom prst="rect">
            <a:avLst/>
          </a:prstGeom>
          <a:noFill/>
        </p:spPr>
        <p:txBody>
          <a:bodyPr wrap="square" rtlCol="0">
            <a:spAutoFit/>
          </a:bodyPr>
          <a:lstStyle/>
          <a:p>
            <a:pPr>
              <a:lnSpc>
                <a:spcPct val="125000"/>
              </a:lnSpc>
            </a:pPr>
            <a:r>
              <a:rPr lang="en-CA" sz="2000" dirty="0"/>
              <a:t>“</a:t>
            </a:r>
            <a:r>
              <a:rPr lang="zh-CN" altLang="en-US" sz="2000" dirty="0"/>
              <a:t>为了解决这个问题，我们引入了一个新的内部</a:t>
            </a:r>
            <a:r>
              <a:rPr lang="en-US" altLang="zh-CN" sz="2000" dirty="0"/>
              <a:t>FOLL_COW</a:t>
            </a:r>
            <a:r>
              <a:rPr lang="zh-CN" altLang="en-US" sz="2000" dirty="0"/>
              <a:t>标志来标记“正在使用</a:t>
            </a:r>
            <a:r>
              <a:rPr lang="en-US" altLang="zh-CN" sz="2000" dirty="0"/>
              <a:t>COW”</a:t>
            </a:r>
            <a:r>
              <a:rPr lang="zh-CN" altLang="en-US" sz="2000" dirty="0"/>
              <a:t>，而不是使用基本的</a:t>
            </a:r>
            <a:r>
              <a:rPr lang="en-US" altLang="zh-CN" sz="2000" dirty="0"/>
              <a:t>FOLL_WRITE</a:t>
            </a:r>
            <a:r>
              <a:rPr lang="zh-CN" altLang="en-US" sz="2000" dirty="0"/>
              <a:t>来进行安全验证，然后使用</a:t>
            </a:r>
            <a:r>
              <a:rPr lang="en-US" altLang="zh-CN" sz="2000" dirty="0" err="1"/>
              <a:t>pte</a:t>
            </a:r>
            <a:r>
              <a:rPr lang="en-US" altLang="zh-CN" sz="2000" dirty="0"/>
              <a:t> dirty</a:t>
            </a:r>
            <a:r>
              <a:rPr lang="zh-CN" altLang="en-US" sz="2000" dirty="0"/>
              <a:t>标志来验证</a:t>
            </a:r>
            <a:r>
              <a:rPr lang="en-US" altLang="zh-CN" sz="2000" dirty="0"/>
              <a:t>FOLL_COW</a:t>
            </a:r>
            <a:r>
              <a:rPr lang="zh-CN" altLang="en-US" sz="2000" dirty="0"/>
              <a:t>标志仍然有效</a:t>
            </a:r>
            <a:r>
              <a:rPr lang="en-CA" sz="2000" dirty="0"/>
              <a:t>.”</a:t>
            </a:r>
          </a:p>
        </p:txBody>
      </p:sp>
      <p:pic>
        <p:nvPicPr>
          <p:cNvPr id="12" name="图片 11">
            <a:extLst>
              <a:ext uri="{FF2B5EF4-FFF2-40B4-BE49-F238E27FC236}">
                <a16:creationId xmlns:a16="http://schemas.microsoft.com/office/drawing/2014/main" id="{C904896E-90CD-4717-AAAB-C80D58A82146}"/>
              </a:ext>
            </a:extLst>
          </p:cNvPr>
          <p:cNvPicPr>
            <a:picLocks noChangeAspect="1"/>
          </p:cNvPicPr>
          <p:nvPr/>
        </p:nvPicPr>
        <p:blipFill>
          <a:blip r:embed="rId2"/>
          <a:stretch>
            <a:fillRect/>
          </a:stretch>
        </p:blipFill>
        <p:spPr>
          <a:xfrm>
            <a:off x="1977303" y="2556007"/>
            <a:ext cx="5548429" cy="1508176"/>
          </a:xfrm>
          <a:prstGeom prst="rect">
            <a:avLst/>
          </a:prstGeom>
        </p:spPr>
      </p:pic>
      <p:pic>
        <p:nvPicPr>
          <p:cNvPr id="14" name="图片 13">
            <a:extLst>
              <a:ext uri="{FF2B5EF4-FFF2-40B4-BE49-F238E27FC236}">
                <a16:creationId xmlns:a16="http://schemas.microsoft.com/office/drawing/2014/main" id="{DF075BC4-D743-417C-9D65-E6736D2C6C4C}"/>
              </a:ext>
            </a:extLst>
          </p:cNvPr>
          <p:cNvPicPr>
            <a:picLocks noChangeAspect="1"/>
          </p:cNvPicPr>
          <p:nvPr/>
        </p:nvPicPr>
        <p:blipFill>
          <a:blip r:embed="rId3"/>
          <a:stretch>
            <a:fillRect/>
          </a:stretch>
        </p:blipFill>
        <p:spPr>
          <a:xfrm>
            <a:off x="1886425" y="4074015"/>
            <a:ext cx="5885824" cy="2598465"/>
          </a:xfrm>
          <a:prstGeom prst="rect">
            <a:avLst/>
          </a:prstGeom>
        </p:spPr>
      </p:pic>
      <p:sp>
        <p:nvSpPr>
          <p:cNvPr id="3" name="矩形 2">
            <a:extLst>
              <a:ext uri="{FF2B5EF4-FFF2-40B4-BE49-F238E27FC236}">
                <a16:creationId xmlns:a16="http://schemas.microsoft.com/office/drawing/2014/main" id="{C5F25803-5FD9-461A-B3E1-8BA2A6BACA67}"/>
              </a:ext>
            </a:extLst>
          </p:cNvPr>
          <p:cNvSpPr/>
          <p:nvPr/>
        </p:nvSpPr>
        <p:spPr>
          <a:xfrm>
            <a:off x="4829337" y="3588318"/>
            <a:ext cx="1330832" cy="2588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65021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zh-CN" altLang="en-US" dirty="0"/>
              <a:t>更多信息</a:t>
            </a:r>
            <a:endParaRPr lang="en-US" dirty="0"/>
          </a:p>
        </p:txBody>
      </p:sp>
      <p:sp>
        <p:nvSpPr>
          <p:cNvPr id="3" name="Text Placeholder 2"/>
          <p:cNvSpPr>
            <a:spLocks noGrp="1"/>
          </p:cNvSpPr>
          <p:nvPr>
            <p:ph type="body" idx="1"/>
          </p:nvPr>
        </p:nvSpPr>
        <p:spPr>
          <a:xfrm>
            <a:off x="311700" y="1421056"/>
            <a:ext cx="8520600" cy="5321367"/>
          </a:xfrm>
        </p:spPr>
        <p:txBody>
          <a:bodyPr>
            <a:normAutofit fontScale="70000" lnSpcReduction="20000"/>
          </a:bodyPr>
          <a:lstStyle/>
          <a:p>
            <a:pPr>
              <a:lnSpc>
                <a:spcPct val="145000"/>
              </a:lnSpc>
            </a:pPr>
            <a:r>
              <a:rPr lang="en-US" dirty="0"/>
              <a:t>Description: </a:t>
            </a:r>
          </a:p>
          <a:p>
            <a:pPr lvl="1">
              <a:lnSpc>
                <a:spcPct val="145000"/>
              </a:lnSpc>
            </a:pPr>
            <a:r>
              <a:rPr lang="en-US" altLang="zh-CN" sz="2200" dirty="0">
                <a:hlinkClick r:id="rId2"/>
              </a:rPr>
              <a:t>https://dirtycow.ninja</a:t>
            </a:r>
            <a:endParaRPr lang="en-US" altLang="zh-CN" sz="2200" dirty="0"/>
          </a:p>
          <a:p>
            <a:pPr lvl="1">
              <a:lnSpc>
                <a:spcPct val="145000"/>
              </a:lnSpc>
            </a:pPr>
            <a:r>
              <a:rPr lang="en-US" altLang="zh-CN" sz="2000" dirty="0">
                <a:hlinkClick r:id="rId3"/>
              </a:rPr>
              <a:t>https://xuanxuanblingbling.github.io/ctf/pwn/2019/11/18/race/</a:t>
            </a:r>
            <a:endParaRPr lang="en-US" altLang="zh-CN" sz="2200" dirty="0"/>
          </a:p>
          <a:p>
            <a:pPr lvl="1">
              <a:lnSpc>
                <a:spcPct val="145000"/>
              </a:lnSpc>
            </a:pPr>
            <a:r>
              <a:rPr lang="en-US" altLang="zh-CN" sz="2200" dirty="0">
                <a:hlinkClick r:id="rId4"/>
              </a:rPr>
              <a:t>https://xuanxuanblingbling.github.io/assets/attachment/%E5%A5%94%E8%B7%91%E5%90%A7-linux%E5%86%85%E6%A0%B8-%E5%86%85%E5%AD%98%E7%AE%A1%E7%90%86-DirtyCow.pdf</a:t>
            </a:r>
            <a:endParaRPr lang="en-US" altLang="zh-CN" sz="2200" dirty="0"/>
          </a:p>
          <a:p>
            <a:pPr lvl="1">
              <a:lnSpc>
                <a:spcPct val="145000"/>
              </a:lnSpc>
            </a:pPr>
            <a:r>
              <a:rPr lang="en-US" altLang="zh-CN" sz="2000" dirty="0">
                <a:hlinkClick r:id="rId5"/>
              </a:rPr>
              <a:t>https://bbs.pediy.com/thread-213467.htm</a:t>
            </a:r>
            <a:endParaRPr lang="en-US" sz="2200" dirty="0"/>
          </a:p>
          <a:p>
            <a:pPr>
              <a:lnSpc>
                <a:spcPct val="145000"/>
              </a:lnSpc>
            </a:pPr>
            <a:r>
              <a:rPr lang="en-US" dirty="0" err="1"/>
              <a:t>PoCs</a:t>
            </a:r>
            <a:r>
              <a:rPr lang="zh-CN" altLang="en-US" dirty="0"/>
              <a:t>：</a:t>
            </a:r>
            <a:endParaRPr lang="en-US" altLang="zh-CN" dirty="0"/>
          </a:p>
          <a:p>
            <a:pPr lvl="1">
              <a:lnSpc>
                <a:spcPct val="145000"/>
              </a:lnSpc>
            </a:pPr>
            <a:r>
              <a:rPr lang="en-US" altLang="zh-CN" dirty="0">
                <a:hlinkClick r:id="rId6"/>
              </a:rPr>
              <a:t>https://github.com/dirtycow/dirtycow.github.io/wiki/PoCs</a:t>
            </a:r>
            <a:endParaRPr lang="en-US" altLang="zh-CN" dirty="0"/>
          </a:p>
          <a:p>
            <a:pPr lvl="1">
              <a:lnSpc>
                <a:spcPct val="145000"/>
              </a:lnSpc>
            </a:pPr>
            <a:r>
              <a:rPr lang="en-US" altLang="zh-CN" dirty="0"/>
              <a:t>https://github.com/scotty-c/dirty-cow-poc</a:t>
            </a:r>
          </a:p>
          <a:p>
            <a:pPr>
              <a:lnSpc>
                <a:spcPct val="145000"/>
              </a:lnSpc>
            </a:pPr>
            <a:r>
              <a:rPr lang="en-US" dirty="0"/>
              <a:t>Explaining Dirty COW local root exploit - CVE-2016-5195: </a:t>
            </a:r>
          </a:p>
          <a:p>
            <a:pPr lvl="1">
              <a:lnSpc>
                <a:spcPct val="145000"/>
              </a:lnSpc>
            </a:pPr>
            <a:r>
              <a:rPr lang="en-US" altLang="zh-CN" dirty="0">
                <a:hlinkClick r:id="rId7"/>
              </a:rPr>
              <a:t>https://www.youtube.com/watch?v=kEsshExn7aE</a:t>
            </a:r>
            <a:endParaRPr lang="en-US" altLang="zh-CN" dirty="0"/>
          </a:p>
          <a:p>
            <a:pPr>
              <a:lnSpc>
                <a:spcPct val="145000"/>
              </a:lnSpc>
            </a:pPr>
            <a:r>
              <a:rPr lang="en-US" altLang="zh-CN" dirty="0"/>
              <a:t>Fix:</a:t>
            </a:r>
          </a:p>
          <a:p>
            <a:pPr lvl="1">
              <a:lnSpc>
                <a:spcPct val="145000"/>
              </a:lnSpc>
            </a:pPr>
            <a:r>
              <a:rPr lang="en-US" altLang="zh-CN" sz="2200" dirty="0"/>
              <a:t>https://git.kernel.org/pub/scm/linux/kernel/git/torvalds/linux.git/commit/?id=19be0eaffa3ac7d8eb6784ad9bdbc7d67ed8e619</a:t>
            </a:r>
            <a:endParaRPr lang="zh-CN" altLang="en-US" sz="2200" dirty="0"/>
          </a:p>
        </p:txBody>
      </p:sp>
      <p:sp>
        <p:nvSpPr>
          <p:cNvPr id="5" name="灯片编号占位符 4">
            <a:extLst>
              <a:ext uri="{FF2B5EF4-FFF2-40B4-BE49-F238E27FC236}">
                <a16:creationId xmlns:a16="http://schemas.microsoft.com/office/drawing/2014/main" id="{A5B02D8A-07F8-43DC-81C6-2EC87C191EFC}"/>
              </a:ext>
            </a:extLst>
          </p:cNvPr>
          <p:cNvSpPr>
            <a:spLocks noGrp="1"/>
          </p:cNvSpPr>
          <p:nvPr>
            <p:ph type="sldNum" idx="12"/>
          </p:nvPr>
        </p:nvSpPr>
        <p:spPr/>
        <p:txBody>
          <a:bodyPr/>
          <a:lstStyle/>
          <a:p>
            <a:fld id="{00000000-1234-1234-1234-123412341234}" type="slidenum">
              <a:rPr lang="en-GB" smtClean="0"/>
              <a:pPr/>
              <a:t>69</a:t>
            </a:fld>
            <a:endParaRPr lang="en-GB"/>
          </a:p>
        </p:txBody>
      </p:sp>
    </p:spTree>
    <p:extLst>
      <p:ext uri="{BB962C8B-B14F-4D97-AF65-F5344CB8AC3E}">
        <p14:creationId xmlns:p14="http://schemas.microsoft.com/office/powerpoint/2010/main" val="5081668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zh-CN" altLang="en-US" dirty="0"/>
              <a:t>竞态条件</a:t>
            </a:r>
            <a:endParaRPr lang="en-US" dirty="0"/>
          </a:p>
        </p:txBody>
      </p:sp>
      <p:sp>
        <p:nvSpPr>
          <p:cNvPr id="3" name="Text Placeholder 2"/>
          <p:cNvSpPr>
            <a:spLocks noGrp="1"/>
          </p:cNvSpPr>
          <p:nvPr>
            <p:ph type="body" idx="1"/>
          </p:nvPr>
        </p:nvSpPr>
        <p:spPr>
          <a:xfrm>
            <a:off x="429119" y="1536633"/>
            <a:ext cx="8285762" cy="4555200"/>
          </a:xfrm>
        </p:spPr>
        <p:txBody>
          <a:bodyPr/>
          <a:lstStyle/>
          <a:p>
            <a:pPr>
              <a:lnSpc>
                <a:spcPct val="125000"/>
              </a:lnSpc>
            </a:pPr>
            <a:r>
              <a:rPr lang="zh-CN" altLang="en-US" dirty="0"/>
              <a:t>对于预期的行为，某些假设</a:t>
            </a:r>
            <a:r>
              <a:rPr lang="en-US" altLang="zh-CN" dirty="0"/>
              <a:t>(assumption)</a:t>
            </a:r>
            <a:r>
              <a:rPr lang="zh-CN" altLang="en-US" dirty="0"/>
              <a:t>需要持续一段时间，但假设可能失效</a:t>
            </a:r>
            <a:endParaRPr lang="en-US" altLang="zh-CN" dirty="0"/>
          </a:p>
          <a:p>
            <a:pPr lvl="1">
              <a:lnSpc>
                <a:spcPct val="125000"/>
              </a:lnSpc>
            </a:pPr>
            <a:r>
              <a:rPr lang="zh-CN" altLang="en-US" dirty="0"/>
              <a:t>可能会让依赖于假设的操作</a:t>
            </a:r>
            <a:r>
              <a:rPr lang="en-US" altLang="zh-CN" dirty="0"/>
              <a:t>(Action)</a:t>
            </a:r>
            <a:r>
              <a:rPr lang="zh-CN" altLang="en-US" dirty="0"/>
              <a:t>变得</a:t>
            </a:r>
            <a:r>
              <a:rPr lang="zh-CN" altLang="en-US" dirty="0">
                <a:solidFill>
                  <a:srgbClr val="C00000"/>
                </a:solidFill>
              </a:rPr>
              <a:t>不可预测</a:t>
            </a:r>
            <a:r>
              <a:rPr lang="zh-CN" altLang="en-US" dirty="0"/>
              <a:t>（至少不是预期的）</a:t>
            </a:r>
            <a:endParaRPr lang="en-US" altLang="zh-CN" dirty="0"/>
          </a:p>
          <a:p>
            <a:pPr lvl="1">
              <a:lnSpc>
                <a:spcPct val="125000"/>
              </a:lnSpc>
            </a:pPr>
            <a:endParaRPr lang="en-US" altLang="zh-CN" dirty="0"/>
          </a:p>
          <a:p>
            <a:pPr>
              <a:lnSpc>
                <a:spcPct val="125000"/>
              </a:lnSpc>
            </a:pPr>
            <a:r>
              <a:rPr lang="zh-CN" altLang="en-US" dirty="0"/>
              <a:t>“脆弱性窗口”</a:t>
            </a:r>
            <a:r>
              <a:rPr lang="en-US" altLang="zh-CN" dirty="0"/>
              <a:t>(</a:t>
            </a:r>
            <a:r>
              <a:rPr lang="en-US" altLang="ko-KR" dirty="0">
                <a:latin typeface="Arial" charset="0"/>
              </a:rPr>
              <a:t>Window of vulnerability</a:t>
            </a:r>
            <a:r>
              <a:rPr lang="en-US" altLang="zh-CN" dirty="0"/>
              <a:t>)</a:t>
            </a:r>
          </a:p>
          <a:p>
            <a:pPr lvl="1">
              <a:lnSpc>
                <a:spcPct val="125000"/>
              </a:lnSpc>
            </a:pPr>
            <a:r>
              <a:rPr lang="zh-CN" altLang="en-US" dirty="0"/>
              <a:t>假设可以失效的时间间隔</a:t>
            </a:r>
            <a:endParaRPr lang="en-US" dirty="0"/>
          </a:p>
        </p:txBody>
      </p:sp>
      <p:sp>
        <p:nvSpPr>
          <p:cNvPr id="5" name="灯片编号占位符 4">
            <a:extLst>
              <a:ext uri="{FF2B5EF4-FFF2-40B4-BE49-F238E27FC236}">
                <a16:creationId xmlns:a16="http://schemas.microsoft.com/office/drawing/2014/main" id="{7BC7CDEA-3B5C-410A-8909-6735DA0A0535}"/>
              </a:ext>
            </a:extLst>
          </p:cNvPr>
          <p:cNvSpPr>
            <a:spLocks noGrp="1"/>
          </p:cNvSpPr>
          <p:nvPr>
            <p:ph type="sldNum" idx="12"/>
          </p:nvPr>
        </p:nvSpPr>
        <p:spPr/>
        <p:txBody>
          <a:bodyPr/>
          <a:lstStyle/>
          <a:p>
            <a:fld id="{00000000-1234-1234-1234-123412341234}" type="slidenum">
              <a:rPr lang="en-GB" smtClean="0"/>
              <a:pPr/>
              <a:t>7</a:t>
            </a:fld>
            <a:endParaRPr lang="en-GB"/>
          </a:p>
        </p:txBody>
      </p:sp>
    </p:spTree>
    <p:extLst>
      <p:ext uri="{BB962C8B-B14F-4D97-AF65-F5344CB8AC3E}">
        <p14:creationId xmlns:p14="http://schemas.microsoft.com/office/powerpoint/2010/main" val="36779288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Shape 59"/>
          <p:cNvSpPr txBox="1">
            <a:spLocks noGrp="1"/>
          </p:cNvSpPr>
          <p:nvPr>
            <p:ph type="title"/>
          </p:nvPr>
        </p:nvSpPr>
        <p:spPr>
          <a:xfrm>
            <a:off x="718456" y="910389"/>
            <a:ext cx="8270597" cy="572700"/>
          </a:xfrm>
          <a:prstGeom prst="rect">
            <a:avLst/>
          </a:prstGeom>
        </p:spPr>
        <p:txBody>
          <a:bodyPr vert="horz" wrap="square" lIns="91425" tIns="91425" rIns="91425" bIns="91425" rtlCol="0" anchor="t" anchorCtr="0">
            <a:noAutofit/>
          </a:bodyPr>
          <a:lstStyle/>
          <a:p>
            <a:r>
              <a:rPr lang="zh-CN" altLang="en-US" dirty="0"/>
              <a:t>大纲</a:t>
            </a:r>
            <a:endParaRPr lang="en-GB" dirty="0"/>
          </a:p>
        </p:txBody>
      </p:sp>
      <p:sp>
        <p:nvSpPr>
          <p:cNvPr id="60" name="Shape 60"/>
          <p:cNvSpPr txBox="1">
            <a:spLocks noGrp="1"/>
          </p:cNvSpPr>
          <p:nvPr>
            <p:ph type="body" idx="1"/>
          </p:nvPr>
        </p:nvSpPr>
        <p:spPr>
          <a:xfrm>
            <a:off x="718456" y="2009725"/>
            <a:ext cx="8113843" cy="3416400"/>
          </a:xfrm>
          <a:prstGeom prst="rect">
            <a:avLst/>
          </a:prstGeom>
        </p:spPr>
        <p:txBody>
          <a:bodyPr vert="horz" wrap="square" lIns="91425" tIns="91425" rIns="91425" bIns="91425" rtlCol="0" anchor="t" anchorCtr="0">
            <a:noAutofit/>
          </a:bodyPr>
          <a:lstStyle/>
          <a:p>
            <a:pPr marL="457200" indent="-342900">
              <a:lnSpc>
                <a:spcPct val="125000"/>
              </a:lnSpc>
              <a:buClr>
                <a:srgbClr val="000000"/>
              </a:buClr>
            </a:pPr>
            <a:r>
              <a:rPr lang="zh-CN" altLang="en-US" dirty="0">
                <a:solidFill>
                  <a:srgbClr val="000000"/>
                </a:solidFill>
              </a:rPr>
              <a:t>竞态条件（</a:t>
            </a:r>
            <a:r>
              <a:rPr lang="en-US" altLang="zh-CN" dirty="0">
                <a:solidFill>
                  <a:srgbClr val="000000"/>
                </a:solidFill>
              </a:rPr>
              <a:t>Race</a:t>
            </a:r>
            <a:r>
              <a:rPr lang="zh-CN" altLang="en-US" dirty="0">
                <a:solidFill>
                  <a:srgbClr val="000000"/>
                </a:solidFill>
              </a:rPr>
              <a:t> </a:t>
            </a:r>
            <a:r>
              <a:rPr lang="en-US" altLang="zh-CN" dirty="0">
                <a:solidFill>
                  <a:srgbClr val="000000"/>
                </a:solidFill>
              </a:rPr>
              <a:t>Condition</a:t>
            </a:r>
            <a:r>
              <a:rPr lang="zh-CN" altLang="en-US" dirty="0">
                <a:solidFill>
                  <a:srgbClr val="000000"/>
                </a:solidFill>
              </a:rPr>
              <a:t>）漏洞、利用及对策</a:t>
            </a:r>
          </a:p>
          <a:p>
            <a:pPr marL="457200" indent="-342900">
              <a:lnSpc>
                <a:spcPct val="125000"/>
              </a:lnSpc>
              <a:buClr>
                <a:srgbClr val="000000"/>
              </a:buClr>
            </a:pPr>
            <a:r>
              <a:rPr lang="en-US" altLang="zh-CN" dirty="0">
                <a:solidFill>
                  <a:srgbClr val="000000"/>
                </a:solidFill>
              </a:rPr>
              <a:t>Dirty</a:t>
            </a:r>
            <a:r>
              <a:rPr lang="zh-CN" altLang="en-US" dirty="0">
                <a:solidFill>
                  <a:srgbClr val="000000"/>
                </a:solidFill>
              </a:rPr>
              <a:t> </a:t>
            </a:r>
            <a:r>
              <a:rPr lang="en-US" altLang="zh-CN" dirty="0">
                <a:solidFill>
                  <a:srgbClr val="000000"/>
                </a:solidFill>
              </a:rPr>
              <a:t>COW</a:t>
            </a:r>
            <a:endParaRPr lang="zh-CN" altLang="en-US" dirty="0">
              <a:solidFill>
                <a:srgbClr val="000000"/>
              </a:solidFill>
            </a:endParaRPr>
          </a:p>
          <a:p>
            <a:pPr marL="457200" indent="-342900">
              <a:lnSpc>
                <a:spcPct val="125000"/>
              </a:lnSpc>
              <a:buClr>
                <a:srgbClr val="000000"/>
              </a:buClr>
            </a:pPr>
            <a:r>
              <a:rPr lang="en-US" altLang="zh-CN" dirty="0" err="1">
                <a:solidFill>
                  <a:srgbClr val="FF0000"/>
                </a:solidFill>
              </a:rPr>
              <a:t>MeltDown</a:t>
            </a:r>
            <a:r>
              <a:rPr lang="zh-CN" altLang="en-US" dirty="0">
                <a:solidFill>
                  <a:srgbClr val="FF0000"/>
                </a:solidFill>
              </a:rPr>
              <a:t> </a:t>
            </a:r>
            <a:r>
              <a:rPr lang="en-US" altLang="zh-CN" dirty="0">
                <a:solidFill>
                  <a:srgbClr val="FF0000"/>
                </a:solidFill>
              </a:rPr>
              <a:t>&amp;</a:t>
            </a:r>
            <a:r>
              <a:rPr lang="zh-CN" altLang="en-US" dirty="0">
                <a:solidFill>
                  <a:srgbClr val="FF0000"/>
                </a:solidFill>
              </a:rPr>
              <a:t> </a:t>
            </a:r>
            <a:r>
              <a:rPr lang="en-US" altLang="zh-CN" dirty="0" err="1">
                <a:solidFill>
                  <a:srgbClr val="FF0000"/>
                </a:solidFill>
              </a:rPr>
              <a:t>Spectre</a:t>
            </a:r>
            <a:endParaRPr lang="zh-CN" altLang="en-US" dirty="0">
              <a:solidFill>
                <a:srgbClr val="FF0000"/>
              </a:solidFill>
            </a:endParaRPr>
          </a:p>
        </p:txBody>
      </p:sp>
      <p:sp>
        <p:nvSpPr>
          <p:cNvPr id="3" name="灯片编号占位符 2">
            <a:extLst>
              <a:ext uri="{FF2B5EF4-FFF2-40B4-BE49-F238E27FC236}">
                <a16:creationId xmlns:a16="http://schemas.microsoft.com/office/drawing/2014/main" id="{D0103C4A-1B33-428F-BA72-AD7DC389BA70}"/>
              </a:ext>
            </a:extLst>
          </p:cNvPr>
          <p:cNvSpPr>
            <a:spLocks noGrp="1"/>
          </p:cNvSpPr>
          <p:nvPr>
            <p:ph type="sldNum" idx="12"/>
          </p:nvPr>
        </p:nvSpPr>
        <p:spPr/>
        <p:txBody>
          <a:bodyPr/>
          <a:lstStyle/>
          <a:p>
            <a:fld id="{00000000-1234-1234-1234-123412341234}" type="slidenum">
              <a:rPr lang="en-GB" smtClean="0"/>
              <a:pPr/>
              <a:t>70</a:t>
            </a:fld>
            <a:endParaRPr lang="en-GB"/>
          </a:p>
        </p:txBody>
      </p:sp>
    </p:spTree>
    <p:extLst>
      <p:ext uri="{BB962C8B-B14F-4D97-AF65-F5344CB8AC3E}">
        <p14:creationId xmlns:p14="http://schemas.microsoft.com/office/powerpoint/2010/main" val="20647189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Meltdown(</a:t>
            </a:r>
            <a:r>
              <a:rPr lang="zh-CN" altLang="en-US" dirty="0"/>
              <a:t>熔断</a:t>
            </a:r>
            <a:r>
              <a:rPr lang="en-US" altLang="zh-CN" dirty="0"/>
              <a:t>)</a:t>
            </a:r>
            <a:r>
              <a:rPr lang="zh-CN" altLang="en-US" dirty="0"/>
              <a:t>和</a:t>
            </a:r>
            <a:r>
              <a:rPr lang="en-US" altLang="zh-CN" dirty="0" err="1"/>
              <a:t>Spectre</a:t>
            </a:r>
            <a:r>
              <a:rPr lang="en-US" altLang="zh-CN" dirty="0"/>
              <a:t>(</a:t>
            </a:r>
            <a:r>
              <a:rPr lang="zh-CN" altLang="en-US" dirty="0"/>
              <a:t>幽灵</a:t>
            </a:r>
            <a:r>
              <a:rPr lang="en-US" altLang="zh-CN" dirty="0"/>
              <a:t>)</a:t>
            </a:r>
            <a:endParaRPr lang="zh-CN" altLang="en-US" dirty="0"/>
          </a:p>
        </p:txBody>
      </p:sp>
      <p:sp>
        <p:nvSpPr>
          <p:cNvPr id="3" name="内容占位符 2"/>
          <p:cNvSpPr>
            <a:spLocks noGrp="1"/>
          </p:cNvSpPr>
          <p:nvPr>
            <p:ph idx="1"/>
          </p:nvPr>
        </p:nvSpPr>
        <p:spPr>
          <a:xfrm>
            <a:off x="628650" y="1825624"/>
            <a:ext cx="7886700" cy="4329475"/>
          </a:xfrm>
        </p:spPr>
        <p:txBody>
          <a:bodyPr>
            <a:normAutofit fontScale="70000" lnSpcReduction="20000"/>
          </a:bodyPr>
          <a:lstStyle/>
          <a:p>
            <a:pPr>
              <a:lnSpc>
                <a:spcPct val="135000"/>
              </a:lnSpc>
            </a:pPr>
            <a:r>
              <a:rPr lang="en-US" altLang="zh-CN" dirty="0"/>
              <a:t>2018</a:t>
            </a:r>
            <a:r>
              <a:rPr lang="zh-CN" altLang="en-US" dirty="0"/>
              <a:t>年</a:t>
            </a:r>
            <a:r>
              <a:rPr lang="en-US" altLang="zh-CN" dirty="0"/>
              <a:t>1</a:t>
            </a:r>
            <a:r>
              <a:rPr lang="zh-CN" altLang="en-US" dirty="0"/>
              <a:t>月</a:t>
            </a:r>
            <a:r>
              <a:rPr lang="en-US" altLang="zh-CN" dirty="0"/>
              <a:t>3</a:t>
            </a:r>
            <a:r>
              <a:rPr lang="zh-CN" altLang="en-US" dirty="0"/>
              <a:t>日</a:t>
            </a:r>
          </a:p>
          <a:p>
            <a:pPr>
              <a:lnSpc>
                <a:spcPct val="135000"/>
              </a:lnSpc>
            </a:pPr>
            <a:r>
              <a:rPr lang="en-US" altLang="zh-CN" dirty="0"/>
              <a:t>Meltdown</a:t>
            </a:r>
          </a:p>
          <a:p>
            <a:pPr lvl="1">
              <a:lnSpc>
                <a:spcPct val="135000"/>
              </a:lnSpc>
            </a:pPr>
            <a:r>
              <a:rPr lang="en-US" altLang="zh-CN" dirty="0"/>
              <a:t>Jann Horn (Google Project Zero)</a:t>
            </a:r>
          </a:p>
          <a:p>
            <a:pPr lvl="1">
              <a:lnSpc>
                <a:spcPct val="135000"/>
              </a:lnSpc>
            </a:pPr>
            <a:r>
              <a:rPr lang="en-US" altLang="zh-CN" dirty="0"/>
              <a:t>Werner Haas, Thomas </a:t>
            </a:r>
            <a:r>
              <a:rPr lang="en-US" altLang="zh-CN" dirty="0" err="1"/>
              <a:t>Prescher</a:t>
            </a:r>
            <a:r>
              <a:rPr lang="en-US" altLang="zh-CN" dirty="0"/>
              <a:t> (</a:t>
            </a:r>
            <a:r>
              <a:rPr lang="en-US" altLang="zh-CN" dirty="0" err="1"/>
              <a:t>Cyberus</a:t>
            </a:r>
            <a:r>
              <a:rPr lang="en-US" altLang="zh-CN" dirty="0"/>
              <a:t> Technology),</a:t>
            </a:r>
          </a:p>
          <a:p>
            <a:pPr lvl="1">
              <a:lnSpc>
                <a:spcPct val="135000"/>
              </a:lnSpc>
            </a:pPr>
            <a:r>
              <a:rPr lang="en-US" altLang="zh-CN" dirty="0"/>
              <a:t>Daniel </a:t>
            </a:r>
            <a:r>
              <a:rPr lang="en-US" altLang="zh-CN" dirty="0" err="1"/>
              <a:t>Gruss</a:t>
            </a:r>
            <a:r>
              <a:rPr lang="en-US" altLang="zh-CN" dirty="0"/>
              <a:t>, Moritz </a:t>
            </a:r>
            <a:r>
              <a:rPr lang="en-US" altLang="zh-CN" dirty="0" err="1"/>
              <a:t>Lipp</a:t>
            </a:r>
            <a:r>
              <a:rPr lang="en-US" altLang="zh-CN" dirty="0"/>
              <a:t>, Stefan </a:t>
            </a:r>
            <a:r>
              <a:rPr lang="en-US" altLang="zh-CN" dirty="0" err="1"/>
              <a:t>Mangard</a:t>
            </a:r>
            <a:r>
              <a:rPr lang="en-US" altLang="zh-CN" dirty="0"/>
              <a:t>, Michael Schwarz (Graz University of Technology)</a:t>
            </a:r>
          </a:p>
          <a:p>
            <a:pPr>
              <a:lnSpc>
                <a:spcPct val="135000"/>
              </a:lnSpc>
            </a:pPr>
            <a:r>
              <a:rPr lang="en-US" altLang="zh-CN" dirty="0" err="1"/>
              <a:t>Spectre</a:t>
            </a:r>
            <a:endParaRPr lang="en-US" altLang="zh-CN" dirty="0"/>
          </a:p>
          <a:p>
            <a:pPr lvl="1">
              <a:lnSpc>
                <a:spcPct val="135000"/>
              </a:lnSpc>
            </a:pPr>
            <a:r>
              <a:rPr lang="en-US" altLang="zh-CN" dirty="0"/>
              <a:t>Jann Horn (Google Project Zero) and Paul Kocher</a:t>
            </a:r>
          </a:p>
          <a:p>
            <a:pPr lvl="1">
              <a:lnSpc>
                <a:spcPct val="135000"/>
              </a:lnSpc>
            </a:pPr>
            <a:r>
              <a:rPr lang="en-US" altLang="zh-CN" dirty="0"/>
              <a:t>Daniel </a:t>
            </a:r>
            <a:r>
              <a:rPr lang="en-US" altLang="zh-CN" dirty="0" err="1"/>
              <a:t>Genkin</a:t>
            </a:r>
            <a:r>
              <a:rPr lang="en-US" altLang="zh-CN" dirty="0"/>
              <a:t> (University of Pennsylvania and University of Maryland), Mike Hamburg (Rambus), Moritz </a:t>
            </a:r>
            <a:r>
              <a:rPr lang="en-US" altLang="zh-CN" dirty="0" err="1"/>
              <a:t>Lipp</a:t>
            </a:r>
            <a:r>
              <a:rPr lang="en-US" altLang="zh-CN" dirty="0"/>
              <a:t> (Graz University of Technology), and Yuval </a:t>
            </a:r>
            <a:r>
              <a:rPr lang="en-US" altLang="zh-CN" dirty="0" err="1"/>
              <a:t>Yarom</a:t>
            </a:r>
            <a:r>
              <a:rPr lang="en-US" altLang="zh-CN" dirty="0"/>
              <a:t> (University of Adelaide and Data61)</a:t>
            </a:r>
          </a:p>
        </p:txBody>
      </p:sp>
      <p:pic>
        <p:nvPicPr>
          <p:cNvPr id="4" name="Picture 2" descr="https://meltdownattack.com/meltdown-tex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04857" y="1247855"/>
            <a:ext cx="797493" cy="1551556"/>
          </a:xfrm>
          <a:prstGeom prst="rect">
            <a:avLst/>
          </a:prstGeom>
          <a:noFill/>
          <a:extLst>
            <a:ext uri="{909E8E84-426E-40DD-AFC4-6F175D3DCCD1}">
              <a14:hiddenFill xmlns:a14="http://schemas.microsoft.com/office/drawing/2010/main">
                <a:solidFill>
                  <a:srgbClr val="FFFFFF"/>
                </a:solidFill>
              </a14:hiddenFill>
            </a:ext>
          </a:extLst>
        </p:spPr>
      </p:pic>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89117" y="1339610"/>
            <a:ext cx="1226233" cy="1459801"/>
          </a:xfrm>
          <a:prstGeom prst="rect">
            <a:avLst/>
          </a:prstGeom>
        </p:spPr>
      </p:pic>
      <p:sp>
        <p:nvSpPr>
          <p:cNvPr id="7" name="Rectangle 6"/>
          <p:cNvSpPr/>
          <p:nvPr/>
        </p:nvSpPr>
        <p:spPr>
          <a:xfrm>
            <a:off x="628649" y="6334780"/>
            <a:ext cx="7886701" cy="523220"/>
          </a:xfrm>
          <a:prstGeom prst="rect">
            <a:avLst/>
          </a:prstGeom>
        </p:spPr>
        <p:txBody>
          <a:bodyPr wrap="square">
            <a:spAutoFit/>
          </a:bodyPr>
          <a:lstStyle/>
          <a:p>
            <a:pPr algn="ctr"/>
            <a:r>
              <a:rPr lang="en-US" sz="1400" dirty="0">
                <a:hlinkClick r:id="rId5"/>
              </a:rPr>
              <a:t>https://googleprojectzero.blogspot.com/2018/01/reading-privileged-memory-with-side.html</a:t>
            </a:r>
            <a:endParaRPr lang="en-US" sz="1400" dirty="0"/>
          </a:p>
          <a:p>
            <a:pPr algn="ctr"/>
            <a:endParaRPr lang="en-US" sz="1400" dirty="0"/>
          </a:p>
        </p:txBody>
      </p:sp>
      <p:sp>
        <p:nvSpPr>
          <p:cNvPr id="9" name="灯片编号占位符 8">
            <a:extLst>
              <a:ext uri="{FF2B5EF4-FFF2-40B4-BE49-F238E27FC236}">
                <a16:creationId xmlns:a16="http://schemas.microsoft.com/office/drawing/2014/main" id="{25B7498E-346A-47AF-94DB-9651B016D2D2}"/>
              </a:ext>
            </a:extLst>
          </p:cNvPr>
          <p:cNvSpPr>
            <a:spLocks noGrp="1"/>
          </p:cNvSpPr>
          <p:nvPr>
            <p:ph type="sldNum" sz="quarter" idx="12"/>
          </p:nvPr>
        </p:nvSpPr>
        <p:spPr/>
        <p:txBody>
          <a:bodyPr/>
          <a:lstStyle/>
          <a:p>
            <a:fld id="{338037BC-B682-3544-96CF-7DD01678259C}" type="slidenum">
              <a:rPr lang="en-US" smtClean="0"/>
              <a:t>71</a:t>
            </a:fld>
            <a:endParaRPr lang="en-US"/>
          </a:p>
        </p:txBody>
      </p:sp>
    </p:spTree>
    <p:extLst>
      <p:ext uri="{BB962C8B-B14F-4D97-AF65-F5344CB8AC3E}">
        <p14:creationId xmlns:p14="http://schemas.microsoft.com/office/powerpoint/2010/main" val="186567157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Meltdown</a:t>
            </a:r>
            <a:r>
              <a:rPr lang="zh-CN" altLang="en-US" dirty="0"/>
              <a:t>和</a:t>
            </a:r>
            <a:r>
              <a:rPr lang="en-US" altLang="zh-CN" dirty="0" err="1"/>
              <a:t>Spectre</a:t>
            </a:r>
            <a:r>
              <a:rPr lang="zh-CN" altLang="en-US" dirty="0"/>
              <a:t>的影响</a:t>
            </a:r>
          </a:p>
        </p:txBody>
      </p:sp>
      <p:sp>
        <p:nvSpPr>
          <p:cNvPr id="3" name="内容占位符 2"/>
          <p:cNvSpPr>
            <a:spLocks noGrp="1"/>
          </p:cNvSpPr>
          <p:nvPr>
            <p:ph idx="1"/>
          </p:nvPr>
        </p:nvSpPr>
        <p:spPr>
          <a:xfrm>
            <a:off x="628650" y="1689899"/>
            <a:ext cx="7886700" cy="4351338"/>
          </a:xfrm>
        </p:spPr>
        <p:txBody>
          <a:bodyPr>
            <a:normAutofit/>
          </a:bodyPr>
          <a:lstStyle/>
          <a:p>
            <a:pPr>
              <a:lnSpc>
                <a:spcPct val="125000"/>
              </a:lnSpc>
            </a:pPr>
            <a:r>
              <a:rPr lang="zh-CN" altLang="en-US" dirty="0"/>
              <a:t>个人电脑、服务器、移动智能手机，均有影响</a:t>
            </a:r>
          </a:p>
          <a:p>
            <a:pPr>
              <a:lnSpc>
                <a:spcPct val="125000"/>
              </a:lnSpc>
            </a:pPr>
            <a:r>
              <a:rPr lang="en-US" altLang="zh-CN" dirty="0"/>
              <a:t>Meltdown</a:t>
            </a:r>
          </a:p>
          <a:p>
            <a:pPr lvl="1">
              <a:lnSpc>
                <a:spcPct val="125000"/>
              </a:lnSpc>
            </a:pPr>
            <a:r>
              <a:rPr lang="zh-CN" altLang="en-US" dirty="0"/>
              <a:t>几乎所有的</a:t>
            </a:r>
            <a:r>
              <a:rPr lang="en-US" altLang="zh-CN" dirty="0"/>
              <a:t>Intel CPU</a:t>
            </a:r>
          </a:p>
          <a:p>
            <a:pPr lvl="1">
              <a:lnSpc>
                <a:spcPct val="125000"/>
              </a:lnSpc>
            </a:pPr>
            <a:r>
              <a:rPr lang="zh-CN" altLang="en-US" dirty="0"/>
              <a:t>部分</a:t>
            </a:r>
            <a:r>
              <a:rPr lang="en-US" altLang="zh-CN" dirty="0"/>
              <a:t>ARM CPU</a:t>
            </a:r>
          </a:p>
          <a:p>
            <a:pPr>
              <a:lnSpc>
                <a:spcPct val="125000"/>
              </a:lnSpc>
            </a:pPr>
            <a:r>
              <a:rPr lang="en-US" altLang="zh-CN" dirty="0" err="1"/>
              <a:t>Spectre</a:t>
            </a:r>
            <a:endParaRPr lang="en-US" altLang="zh-CN" dirty="0"/>
          </a:p>
          <a:p>
            <a:pPr lvl="1">
              <a:lnSpc>
                <a:spcPct val="125000"/>
              </a:lnSpc>
            </a:pPr>
            <a:r>
              <a:rPr lang="zh-CN" altLang="en-US" dirty="0"/>
              <a:t>所有的</a:t>
            </a:r>
            <a:r>
              <a:rPr lang="en-US" altLang="zh-CN" dirty="0"/>
              <a:t>Intel CPU</a:t>
            </a:r>
            <a:r>
              <a:rPr lang="zh-CN" altLang="en-US" dirty="0"/>
              <a:t>和</a:t>
            </a:r>
            <a:r>
              <a:rPr lang="en-US" altLang="zh-CN" dirty="0"/>
              <a:t>AMD CPU</a:t>
            </a:r>
          </a:p>
          <a:p>
            <a:pPr lvl="1">
              <a:lnSpc>
                <a:spcPct val="125000"/>
              </a:lnSpc>
            </a:pPr>
            <a:r>
              <a:rPr lang="zh-CN" altLang="en-US" dirty="0"/>
              <a:t>主流的</a:t>
            </a:r>
            <a:r>
              <a:rPr lang="en-US" altLang="zh-CN" dirty="0"/>
              <a:t>ARM CPU</a:t>
            </a:r>
          </a:p>
        </p:txBody>
      </p:sp>
      <p:sp>
        <p:nvSpPr>
          <p:cNvPr id="6" name="灯片编号占位符 5">
            <a:extLst>
              <a:ext uri="{FF2B5EF4-FFF2-40B4-BE49-F238E27FC236}">
                <a16:creationId xmlns:a16="http://schemas.microsoft.com/office/drawing/2014/main" id="{B78314F3-EDB1-4943-9316-2EC3BA179285}"/>
              </a:ext>
            </a:extLst>
          </p:cNvPr>
          <p:cNvSpPr>
            <a:spLocks noGrp="1"/>
          </p:cNvSpPr>
          <p:nvPr>
            <p:ph type="sldNum" sz="quarter" idx="12"/>
          </p:nvPr>
        </p:nvSpPr>
        <p:spPr/>
        <p:txBody>
          <a:bodyPr/>
          <a:lstStyle/>
          <a:p>
            <a:fld id="{338037BC-B682-3544-96CF-7DD01678259C}" type="slidenum">
              <a:rPr lang="en-US" smtClean="0"/>
              <a:t>72</a:t>
            </a:fld>
            <a:endParaRPr lang="en-US"/>
          </a:p>
        </p:txBody>
      </p:sp>
    </p:spTree>
    <p:extLst>
      <p:ext uri="{BB962C8B-B14F-4D97-AF65-F5344CB8AC3E}">
        <p14:creationId xmlns:p14="http://schemas.microsoft.com/office/powerpoint/2010/main" val="109224256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什么是</a:t>
            </a:r>
            <a:r>
              <a:rPr lang="en-US" altLang="zh-CN" dirty="0"/>
              <a:t>Meltdown</a:t>
            </a:r>
            <a:r>
              <a:rPr lang="zh-CN" altLang="en-US" dirty="0"/>
              <a:t>和</a:t>
            </a:r>
            <a:r>
              <a:rPr lang="en-US" altLang="zh-CN" dirty="0" err="1"/>
              <a:t>Spectre</a:t>
            </a:r>
            <a:r>
              <a:rPr lang="zh-CN" altLang="en-US" dirty="0"/>
              <a:t>攻击？</a:t>
            </a:r>
          </a:p>
        </p:txBody>
      </p:sp>
      <p:sp>
        <p:nvSpPr>
          <p:cNvPr id="3" name="内容占位符 2"/>
          <p:cNvSpPr>
            <a:spLocks noGrp="1"/>
          </p:cNvSpPr>
          <p:nvPr>
            <p:ph idx="1"/>
          </p:nvPr>
        </p:nvSpPr>
        <p:spPr>
          <a:xfrm>
            <a:off x="628650" y="1668081"/>
            <a:ext cx="7886700" cy="4530726"/>
          </a:xfrm>
        </p:spPr>
        <p:txBody>
          <a:bodyPr>
            <a:normAutofit/>
          </a:bodyPr>
          <a:lstStyle/>
          <a:p>
            <a:pPr>
              <a:lnSpc>
                <a:spcPct val="135000"/>
              </a:lnSpc>
            </a:pPr>
            <a:r>
              <a:rPr lang="zh-CN" altLang="en-US" sz="2400" dirty="0"/>
              <a:t>在同一台计算机设备上，攻击者程序可以读取得到其它程序中的数据信息</a:t>
            </a:r>
            <a:endParaRPr lang="en-US" altLang="zh-CN" sz="2400" dirty="0"/>
          </a:p>
          <a:p>
            <a:pPr lvl="1">
              <a:lnSpc>
                <a:spcPct val="135000"/>
              </a:lnSpc>
            </a:pPr>
            <a:r>
              <a:rPr lang="zh-CN" altLang="en-US" sz="2000" dirty="0">
                <a:solidFill>
                  <a:srgbClr val="FF0000"/>
                </a:solidFill>
              </a:rPr>
              <a:t>应用程序</a:t>
            </a:r>
            <a:r>
              <a:rPr lang="en-US" altLang="zh-CN" sz="2000" dirty="0"/>
              <a:t>[</a:t>
            </a:r>
            <a:r>
              <a:rPr lang="zh-CN" altLang="en-US" sz="2000" dirty="0"/>
              <a:t>攻击者</a:t>
            </a:r>
            <a:r>
              <a:rPr lang="en-US" altLang="zh-CN" sz="2000" dirty="0"/>
              <a:t>]</a:t>
            </a:r>
            <a:r>
              <a:rPr lang="zh-CN" altLang="en-US" sz="2000" dirty="0"/>
              <a:t>可以绕过操作系统的内核内存保护，读取</a:t>
            </a:r>
            <a:r>
              <a:rPr lang="zh-CN" altLang="en-US" sz="2000" dirty="0">
                <a:solidFill>
                  <a:srgbClr val="FF0000"/>
                </a:solidFill>
              </a:rPr>
              <a:t>内核</a:t>
            </a:r>
            <a:r>
              <a:rPr lang="zh-CN" altLang="en-US" sz="2000" dirty="0"/>
              <a:t>数据内容（</a:t>
            </a:r>
            <a:r>
              <a:rPr lang="en-US" altLang="zh-CN" sz="2000" dirty="0"/>
              <a:t>Meltdown</a:t>
            </a:r>
            <a:r>
              <a:rPr lang="zh-CN" altLang="en-US" sz="2000" dirty="0"/>
              <a:t>）</a:t>
            </a:r>
          </a:p>
          <a:p>
            <a:pPr lvl="1">
              <a:lnSpc>
                <a:spcPct val="135000"/>
              </a:lnSpc>
            </a:pPr>
            <a:r>
              <a:rPr lang="zh-CN" altLang="en-US" sz="2000" dirty="0"/>
              <a:t>智能手机上，同时运行网银</a:t>
            </a:r>
            <a:r>
              <a:rPr lang="zh-CN" altLang="en-US" sz="2000" dirty="0">
                <a:solidFill>
                  <a:srgbClr val="FF0000"/>
                </a:solidFill>
              </a:rPr>
              <a:t>程序</a:t>
            </a:r>
            <a:r>
              <a:rPr lang="zh-CN" altLang="en-US" sz="2000" dirty="0"/>
              <a:t>和游戏</a:t>
            </a:r>
            <a:r>
              <a:rPr lang="zh-CN" altLang="en-US" sz="2000" dirty="0">
                <a:solidFill>
                  <a:srgbClr val="FF0000"/>
                </a:solidFill>
              </a:rPr>
              <a:t>程序</a:t>
            </a:r>
            <a:r>
              <a:rPr lang="en-US" altLang="zh-CN" sz="2000" dirty="0"/>
              <a:t>[</a:t>
            </a:r>
            <a:r>
              <a:rPr lang="zh-CN" altLang="en-US" sz="2000" dirty="0"/>
              <a:t>攻击者</a:t>
            </a:r>
            <a:r>
              <a:rPr lang="en-US" altLang="zh-CN" sz="2000" dirty="0"/>
              <a:t>]</a:t>
            </a:r>
            <a:r>
              <a:rPr lang="zh-CN" altLang="en-US" sz="2000" dirty="0"/>
              <a:t>，游戏程序可以读取得到网银中的内容（</a:t>
            </a:r>
            <a:r>
              <a:rPr lang="en-US" altLang="zh-CN" sz="2000" dirty="0" err="1"/>
              <a:t>Spectre</a:t>
            </a:r>
            <a:r>
              <a:rPr lang="zh-CN" altLang="en-US" sz="2000" dirty="0"/>
              <a:t>）</a:t>
            </a:r>
          </a:p>
          <a:p>
            <a:pPr lvl="1">
              <a:lnSpc>
                <a:spcPct val="135000"/>
              </a:lnSpc>
            </a:pPr>
            <a:r>
              <a:rPr lang="zh-CN" altLang="en-US" sz="2000" dirty="0"/>
              <a:t>云计算平台上，两个租户租用两个不同</a:t>
            </a:r>
            <a:r>
              <a:rPr lang="zh-CN" altLang="en-US" sz="2000" dirty="0">
                <a:solidFill>
                  <a:srgbClr val="FF0000"/>
                </a:solidFill>
              </a:rPr>
              <a:t>虚拟机</a:t>
            </a:r>
            <a:r>
              <a:rPr lang="zh-CN" altLang="en-US" sz="2000" dirty="0"/>
              <a:t>（在同一物理平台上），一个租户</a:t>
            </a:r>
            <a:r>
              <a:rPr lang="en-US" altLang="zh-CN" sz="2000" dirty="0"/>
              <a:t>[</a:t>
            </a:r>
            <a:r>
              <a:rPr lang="zh-CN" altLang="en-US" sz="2000" dirty="0"/>
              <a:t>攻击者</a:t>
            </a:r>
            <a:r>
              <a:rPr lang="en-US" altLang="zh-CN" sz="2000" dirty="0"/>
              <a:t>]</a:t>
            </a:r>
            <a:r>
              <a:rPr lang="zh-CN" altLang="en-US" sz="2000" dirty="0"/>
              <a:t>可以读取另一个租户虚拟机上的内容（</a:t>
            </a:r>
            <a:r>
              <a:rPr lang="en-US" altLang="zh-CN" sz="2000" dirty="0" err="1"/>
              <a:t>Spectre</a:t>
            </a:r>
            <a:r>
              <a:rPr lang="zh-CN" altLang="en-US" sz="2000" dirty="0"/>
              <a:t>）</a:t>
            </a:r>
            <a:endParaRPr lang="en-US" altLang="zh-CN" sz="2000" dirty="0"/>
          </a:p>
        </p:txBody>
      </p:sp>
      <p:sp>
        <p:nvSpPr>
          <p:cNvPr id="4" name="Slide Number Placeholder 3"/>
          <p:cNvSpPr>
            <a:spLocks noGrp="1"/>
          </p:cNvSpPr>
          <p:nvPr>
            <p:ph type="sldNum" sz="quarter" idx="12"/>
          </p:nvPr>
        </p:nvSpPr>
        <p:spPr/>
        <p:txBody>
          <a:bodyPr/>
          <a:lstStyle/>
          <a:p>
            <a:fld id="{338037BC-B682-3544-96CF-7DD01678259C}" type="slidenum">
              <a:rPr lang="en-US" smtClean="0"/>
              <a:t>73</a:t>
            </a:fld>
            <a:endParaRPr lang="en-US" dirty="0"/>
          </a:p>
        </p:txBody>
      </p:sp>
    </p:spTree>
    <p:extLst>
      <p:ext uri="{BB962C8B-B14F-4D97-AF65-F5344CB8AC3E}">
        <p14:creationId xmlns:p14="http://schemas.microsoft.com/office/powerpoint/2010/main" val="155113051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zh-CN" altLang="en-US" sz="4200" dirty="0"/>
              <a:t>计算的速度追求</a:t>
            </a:r>
            <a:endParaRPr lang="en-US" sz="4200" dirty="0"/>
          </a:p>
        </p:txBody>
      </p:sp>
      <p:sp>
        <p:nvSpPr>
          <p:cNvPr id="3" name="Content Placeholder 2"/>
          <p:cNvSpPr>
            <a:spLocks noGrp="1"/>
          </p:cNvSpPr>
          <p:nvPr>
            <p:ph idx="1"/>
          </p:nvPr>
        </p:nvSpPr>
        <p:spPr>
          <a:xfrm>
            <a:off x="628650" y="1636901"/>
            <a:ext cx="7886700" cy="4351338"/>
          </a:xfrm>
        </p:spPr>
        <p:txBody>
          <a:bodyPr>
            <a:normAutofit fontScale="85000" lnSpcReduction="20000"/>
          </a:bodyPr>
          <a:lstStyle/>
          <a:p>
            <a:pPr>
              <a:lnSpc>
                <a:spcPct val="135000"/>
              </a:lnSpc>
            </a:pPr>
            <a:r>
              <a:rPr lang="zh-CN" altLang="en-US" dirty="0"/>
              <a:t>性能目标</a:t>
            </a:r>
            <a:endParaRPr lang="en-US" dirty="0"/>
          </a:p>
          <a:p>
            <a:pPr marL="685800" lvl="2">
              <a:lnSpc>
                <a:spcPct val="135000"/>
              </a:lnSpc>
              <a:spcBef>
                <a:spcPts val="1000"/>
              </a:spcBef>
            </a:pPr>
            <a:r>
              <a:rPr lang="zh-CN" altLang="en-US" dirty="0"/>
              <a:t>更快的完成计算任务</a:t>
            </a:r>
            <a:endParaRPr lang="en-US" dirty="0"/>
          </a:p>
          <a:p>
            <a:pPr>
              <a:lnSpc>
                <a:spcPct val="135000"/>
              </a:lnSpc>
            </a:pPr>
            <a:r>
              <a:rPr lang="zh-CN" altLang="en-US" dirty="0"/>
              <a:t>现状</a:t>
            </a:r>
          </a:p>
          <a:p>
            <a:pPr lvl="1">
              <a:lnSpc>
                <a:spcPct val="135000"/>
              </a:lnSpc>
            </a:pPr>
            <a:r>
              <a:rPr lang="zh-CN" altLang="en-US" sz="2000" dirty="0"/>
              <a:t>内存延迟很慢，而且没有太大改进</a:t>
            </a:r>
          </a:p>
          <a:p>
            <a:pPr lvl="1">
              <a:lnSpc>
                <a:spcPct val="135000"/>
              </a:lnSpc>
            </a:pPr>
            <a:r>
              <a:rPr lang="zh-CN" altLang="en-US" sz="2000" dirty="0"/>
              <a:t>时钟频率相对较快</a:t>
            </a:r>
          </a:p>
          <a:p>
            <a:pPr lvl="1">
              <a:lnSpc>
                <a:spcPct val="135000"/>
              </a:lnSpc>
            </a:pPr>
            <a:r>
              <a:rPr lang="zh-CN" altLang="en-US" sz="2000" dirty="0"/>
              <a:t>内存延迟</a:t>
            </a:r>
            <a:r>
              <a:rPr lang="en-US" altLang="zh-CN" sz="2000" dirty="0">
                <a:sym typeface="Wingdings"/>
              </a:rPr>
              <a:t>&lt;---&gt;</a:t>
            </a:r>
            <a:r>
              <a:rPr lang="zh-CN" altLang="en-US" sz="2000" dirty="0">
                <a:sym typeface="Wingdings"/>
              </a:rPr>
              <a:t>时钟频率的矛盾</a:t>
            </a:r>
          </a:p>
          <a:p>
            <a:pPr>
              <a:lnSpc>
                <a:spcPct val="135000"/>
              </a:lnSpc>
            </a:pPr>
            <a:r>
              <a:rPr lang="zh-CN" altLang="en-US" dirty="0"/>
              <a:t>如何在一个时钟周期完成更多的计算？</a:t>
            </a:r>
          </a:p>
          <a:p>
            <a:pPr lvl="1">
              <a:lnSpc>
                <a:spcPct val="135000"/>
              </a:lnSpc>
            </a:pPr>
            <a:r>
              <a:rPr lang="zh-CN" altLang="en-US" dirty="0"/>
              <a:t>减小内存延迟：</a:t>
            </a:r>
            <a:r>
              <a:rPr lang="en-US" altLang="zh-CN" dirty="0"/>
              <a:t>Caches</a:t>
            </a:r>
            <a:endParaRPr lang="zh-CN" altLang="en-US" dirty="0"/>
          </a:p>
          <a:p>
            <a:pPr lvl="1">
              <a:lnSpc>
                <a:spcPct val="135000"/>
              </a:lnSpc>
            </a:pPr>
            <a:r>
              <a:rPr lang="zh-CN" altLang="en-US" dirty="0"/>
              <a:t>在延迟期间进行计算：</a:t>
            </a:r>
            <a:r>
              <a:rPr lang="en-US" altLang="zh-CN" dirty="0"/>
              <a:t>Speculative</a:t>
            </a:r>
            <a:r>
              <a:rPr lang="zh-CN" altLang="en-US" dirty="0"/>
              <a:t> </a:t>
            </a:r>
            <a:r>
              <a:rPr lang="en-US" altLang="zh-CN" dirty="0"/>
              <a:t>execution (</a:t>
            </a:r>
            <a:r>
              <a:rPr lang="zh-CN" altLang="en-US" dirty="0"/>
              <a:t>预测执行</a:t>
            </a:r>
            <a:r>
              <a:rPr lang="en-US" altLang="zh-CN" dirty="0"/>
              <a:t>)</a:t>
            </a:r>
            <a:r>
              <a:rPr lang="zh-CN" altLang="en-US" dirty="0"/>
              <a:t>、</a:t>
            </a:r>
            <a:r>
              <a:rPr lang="en-US" altLang="zh-CN" dirty="0"/>
              <a:t>Out-of-order execution (</a:t>
            </a:r>
            <a:r>
              <a:rPr lang="zh-CN" altLang="en-US" dirty="0"/>
              <a:t>乱序执行</a:t>
            </a:r>
            <a:r>
              <a:rPr lang="en-US" altLang="zh-CN" dirty="0"/>
              <a:t>)</a:t>
            </a:r>
            <a:endParaRPr lang="en-US" dirty="0"/>
          </a:p>
        </p:txBody>
      </p:sp>
      <p:pic>
        <p:nvPicPr>
          <p:cNvPr id="4" name="Picture 8" descr="File:Intel@130nm@NetBurst@Northwood@Pentium4@SL6PF DSC07596 (32847415126).jpg">
            <a:extLst>
              <a:ext uri="{FF2B5EF4-FFF2-40B4-BE49-F238E27FC236}">
                <a16:creationId xmlns:a16="http://schemas.microsoft.com/office/drawing/2014/main" id="{52AF105D-8E34-4D07-9BFC-3659D99A40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15150" y="53725"/>
            <a:ext cx="2108092" cy="2180910"/>
          </a:xfrm>
          <a:prstGeom prst="rect">
            <a:avLst/>
          </a:prstGeom>
          <a:noFill/>
          <a:extLst>
            <a:ext uri="{909E8E84-426E-40dd-AFC4-6F175D3DCCD1}">
              <a14:hiddenFill xmlns="" xmlns:a14="http://schemas.microsoft.com/office/drawing/2010/main">
                <a:solidFill>
                  <a:srgbClr val="FFFFFF"/>
                </a:solidFill>
              </a14:hiddenFill>
            </a:ext>
          </a:extLst>
        </p:spPr>
      </p:pic>
      <p:sp>
        <p:nvSpPr>
          <p:cNvPr id="5" name="Slide Number Placeholder 4"/>
          <p:cNvSpPr>
            <a:spLocks noGrp="1"/>
          </p:cNvSpPr>
          <p:nvPr>
            <p:ph type="sldNum" sz="quarter" idx="12"/>
          </p:nvPr>
        </p:nvSpPr>
        <p:spPr/>
        <p:txBody>
          <a:bodyPr/>
          <a:lstStyle/>
          <a:p>
            <a:fld id="{47B4C697-F0A0-9443-9354-6C912ECA3582}" type="slidenum">
              <a:rPr lang="en-US" smtClean="0"/>
              <a:t>74</a:t>
            </a:fld>
            <a:endParaRPr lang="en-US"/>
          </a:p>
        </p:txBody>
      </p:sp>
    </p:spTree>
    <p:extLst>
      <p:ext uri="{BB962C8B-B14F-4D97-AF65-F5344CB8AC3E}">
        <p14:creationId xmlns:p14="http://schemas.microsoft.com/office/powerpoint/2010/main" val="6636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C:\Users\user\Desktop\Webpages\Fivestagespipeline.png"/>
          <p:cNvPicPr>
            <a:picLocks noGrp="1" noChangeAspect="1" noChangeArrowheads="1"/>
          </p:cNvPicPr>
          <p:nvPr>
            <p:ph idx="1"/>
          </p:nvPr>
        </p:nvPicPr>
        <p:blipFill>
          <a:blip r:embed="rId2" cstate="print"/>
          <a:stretch>
            <a:fillRect/>
          </a:stretch>
        </p:blipFill>
        <p:spPr bwMode="auto">
          <a:xfrm>
            <a:off x="457200" y="3436028"/>
            <a:ext cx="8229600" cy="2387600"/>
          </a:xfrm>
          <a:prstGeom prst="rect">
            <a:avLst/>
          </a:prstGeom>
          <a:noFill/>
        </p:spPr>
      </p:pic>
      <p:sp>
        <p:nvSpPr>
          <p:cNvPr id="2" name="Title 1"/>
          <p:cNvSpPr>
            <a:spLocks noGrp="1"/>
          </p:cNvSpPr>
          <p:nvPr>
            <p:ph type="title"/>
          </p:nvPr>
        </p:nvSpPr>
        <p:spPr/>
        <p:txBody>
          <a:bodyPr>
            <a:normAutofit/>
          </a:bodyPr>
          <a:lstStyle/>
          <a:p>
            <a:r>
              <a:rPr lang="zh-CN" altLang="en-US" sz="4000" dirty="0"/>
              <a:t>背景：指令流水线</a:t>
            </a:r>
            <a:endParaRPr lang="en-US" sz="4000" dirty="0"/>
          </a:p>
        </p:txBody>
      </p:sp>
      <p:sp>
        <p:nvSpPr>
          <p:cNvPr id="8" name="TextBox 7"/>
          <p:cNvSpPr txBox="1"/>
          <p:nvPr/>
        </p:nvSpPr>
        <p:spPr>
          <a:xfrm>
            <a:off x="457200" y="1606367"/>
            <a:ext cx="7929155" cy="1615827"/>
          </a:xfrm>
          <a:prstGeom prst="rect">
            <a:avLst/>
          </a:prstGeom>
          <a:noFill/>
        </p:spPr>
        <p:txBody>
          <a:bodyPr wrap="square" rtlCol="0">
            <a:spAutoFit/>
          </a:bodyPr>
          <a:lstStyle/>
          <a:p>
            <a:pPr marL="72000">
              <a:lnSpc>
                <a:spcPct val="150000"/>
              </a:lnSpc>
              <a:buFont typeface="Arial" pitchFamily="34" charset="0"/>
              <a:buChar char="•"/>
            </a:pPr>
            <a:r>
              <a:rPr lang="zh-CN" altLang="en-US" sz="2200" dirty="0"/>
              <a:t>流水线技术是一种保持处理器繁忙的优化技术  </a:t>
            </a:r>
            <a:endParaRPr lang="en-US" altLang="zh-CN" sz="2200" dirty="0"/>
          </a:p>
          <a:p>
            <a:pPr marL="72000">
              <a:lnSpc>
                <a:spcPct val="150000"/>
              </a:lnSpc>
              <a:buFont typeface="Arial" pitchFamily="34" charset="0"/>
              <a:buChar char="•"/>
            </a:pPr>
            <a:r>
              <a:rPr lang="zh-CN" altLang="en-US" sz="2200" dirty="0"/>
              <a:t>指令周期的一部分：</a:t>
            </a:r>
            <a:r>
              <a:rPr lang="en-US" altLang="zh-CN" sz="2200" dirty="0"/>
              <a:t>Fetch</a:t>
            </a:r>
            <a:r>
              <a:rPr lang="zh-CN" altLang="en-US" sz="2200" dirty="0"/>
              <a:t>，</a:t>
            </a:r>
            <a:r>
              <a:rPr lang="en-US" altLang="zh-CN" sz="2200" dirty="0"/>
              <a:t>Decode</a:t>
            </a:r>
            <a:r>
              <a:rPr lang="zh-CN" altLang="en-US" sz="2200" dirty="0"/>
              <a:t>，</a:t>
            </a:r>
            <a:r>
              <a:rPr lang="en-US" altLang="zh-CN" sz="2200" dirty="0"/>
              <a:t>Execute</a:t>
            </a:r>
            <a:r>
              <a:rPr lang="zh-CN" altLang="en-US" sz="2200" dirty="0"/>
              <a:t>，</a:t>
            </a:r>
            <a:r>
              <a:rPr lang="en-US" altLang="zh-CN" sz="2200" dirty="0"/>
              <a:t>Read memory</a:t>
            </a:r>
            <a:r>
              <a:rPr lang="zh-CN" altLang="en-US" sz="2200" dirty="0"/>
              <a:t>，</a:t>
            </a:r>
            <a:r>
              <a:rPr lang="en-US" altLang="zh-CN" sz="2200" dirty="0"/>
              <a:t>Write back</a:t>
            </a:r>
            <a:r>
              <a:rPr lang="zh-CN" altLang="en-US" sz="2200" dirty="0"/>
              <a:t>可以独立执行</a:t>
            </a:r>
            <a:endParaRPr lang="en-US" sz="2200" dirty="0"/>
          </a:p>
        </p:txBody>
      </p:sp>
      <p:sp>
        <p:nvSpPr>
          <p:cNvPr id="5" name="灯片编号占位符 4">
            <a:extLst>
              <a:ext uri="{FF2B5EF4-FFF2-40B4-BE49-F238E27FC236}">
                <a16:creationId xmlns:a16="http://schemas.microsoft.com/office/drawing/2014/main" id="{67A1965D-2138-417B-A928-CF8A1392DF5C}"/>
              </a:ext>
            </a:extLst>
          </p:cNvPr>
          <p:cNvSpPr>
            <a:spLocks noGrp="1"/>
          </p:cNvSpPr>
          <p:nvPr>
            <p:ph type="sldNum" sz="quarter" idx="12"/>
          </p:nvPr>
        </p:nvSpPr>
        <p:spPr/>
        <p:txBody>
          <a:bodyPr/>
          <a:lstStyle/>
          <a:p>
            <a:fld id="{338037BC-B682-3544-96CF-7DD01678259C}" type="slidenum">
              <a:rPr lang="en-US" smtClean="0"/>
              <a:t>75</a:t>
            </a:fld>
            <a:endParaRPr lang="en-US"/>
          </a:p>
        </p:txBody>
      </p:sp>
    </p:spTree>
    <p:extLst>
      <p:ext uri="{BB962C8B-B14F-4D97-AF65-F5344CB8AC3E}">
        <p14:creationId xmlns:p14="http://schemas.microsoft.com/office/powerpoint/2010/main" val="126642057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背景：指令流水线</a:t>
            </a:r>
            <a:endParaRPr lang="en-US" dirty="0"/>
          </a:p>
        </p:txBody>
      </p:sp>
      <p:sp>
        <p:nvSpPr>
          <p:cNvPr id="3" name="Content Placeholder 2"/>
          <p:cNvSpPr>
            <a:spLocks noGrp="1"/>
          </p:cNvSpPr>
          <p:nvPr>
            <p:ph idx="1"/>
          </p:nvPr>
        </p:nvSpPr>
        <p:spPr>
          <a:xfrm>
            <a:off x="628650" y="1733861"/>
            <a:ext cx="7886700" cy="4351338"/>
          </a:xfrm>
        </p:spPr>
        <p:txBody>
          <a:bodyPr/>
          <a:lstStyle/>
          <a:p>
            <a:pPr>
              <a:lnSpc>
                <a:spcPct val="125000"/>
              </a:lnSpc>
            </a:pPr>
            <a:r>
              <a:rPr lang="zh-CN" altLang="en-US" dirty="0"/>
              <a:t>流水线阻塞：</a:t>
            </a:r>
          </a:p>
          <a:p>
            <a:pPr lvl="1">
              <a:lnSpc>
                <a:spcPct val="125000"/>
              </a:lnSpc>
            </a:pPr>
            <a:r>
              <a:rPr lang="zh-CN" altLang="en-US" dirty="0"/>
              <a:t>多个任务在同一时间周期内争用同一个流水段（资源冲突）</a:t>
            </a:r>
          </a:p>
          <a:p>
            <a:pPr lvl="1">
              <a:lnSpc>
                <a:spcPct val="125000"/>
              </a:lnSpc>
            </a:pPr>
            <a:r>
              <a:rPr lang="zh-CN" altLang="en-US" dirty="0"/>
              <a:t>数据依赖（数据相关）</a:t>
            </a:r>
          </a:p>
          <a:p>
            <a:pPr lvl="1">
              <a:lnSpc>
                <a:spcPct val="125000"/>
              </a:lnSpc>
            </a:pPr>
            <a:r>
              <a:rPr lang="zh-CN" altLang="en-US" dirty="0"/>
              <a:t>条件转移的影响（条件转移）</a:t>
            </a:r>
            <a:endParaRPr lang="en-US" dirty="0"/>
          </a:p>
        </p:txBody>
      </p:sp>
      <p:sp>
        <p:nvSpPr>
          <p:cNvPr id="6" name="灯片编号占位符 5">
            <a:extLst>
              <a:ext uri="{FF2B5EF4-FFF2-40B4-BE49-F238E27FC236}">
                <a16:creationId xmlns:a16="http://schemas.microsoft.com/office/drawing/2014/main" id="{4020B2EB-E111-45A8-9D77-5E048E687FC9}"/>
              </a:ext>
            </a:extLst>
          </p:cNvPr>
          <p:cNvSpPr>
            <a:spLocks noGrp="1"/>
          </p:cNvSpPr>
          <p:nvPr>
            <p:ph type="sldNum" sz="quarter" idx="12"/>
          </p:nvPr>
        </p:nvSpPr>
        <p:spPr/>
        <p:txBody>
          <a:bodyPr/>
          <a:lstStyle/>
          <a:p>
            <a:fld id="{338037BC-B682-3544-96CF-7DD01678259C}" type="slidenum">
              <a:rPr lang="en-US" smtClean="0"/>
              <a:t>76</a:t>
            </a:fld>
            <a:endParaRPr lang="en-US"/>
          </a:p>
        </p:txBody>
      </p:sp>
    </p:spTree>
    <p:extLst>
      <p:ext uri="{BB962C8B-B14F-4D97-AF65-F5344CB8AC3E}">
        <p14:creationId xmlns:p14="http://schemas.microsoft.com/office/powerpoint/2010/main" val="156353819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315E25-FD6A-4E6C-B109-3756B8CF7434}"/>
              </a:ext>
            </a:extLst>
          </p:cNvPr>
          <p:cNvSpPr>
            <a:spLocks noGrp="1"/>
          </p:cNvSpPr>
          <p:nvPr>
            <p:ph type="title"/>
          </p:nvPr>
        </p:nvSpPr>
        <p:spPr/>
        <p:txBody>
          <a:bodyPr/>
          <a:lstStyle/>
          <a:p>
            <a:r>
              <a:rPr lang="zh-CN" altLang="en-US" dirty="0"/>
              <a:t>数据相关</a:t>
            </a:r>
          </a:p>
        </p:txBody>
      </p:sp>
      <p:sp>
        <p:nvSpPr>
          <p:cNvPr id="4" name="灯片编号占位符 3">
            <a:extLst>
              <a:ext uri="{FF2B5EF4-FFF2-40B4-BE49-F238E27FC236}">
                <a16:creationId xmlns:a16="http://schemas.microsoft.com/office/drawing/2014/main" id="{2FCB862B-8D02-4F1C-B2F1-B1B8CE6E30A4}"/>
              </a:ext>
            </a:extLst>
          </p:cNvPr>
          <p:cNvSpPr>
            <a:spLocks noGrp="1"/>
          </p:cNvSpPr>
          <p:nvPr>
            <p:ph type="sldNum" sz="quarter" idx="12"/>
          </p:nvPr>
        </p:nvSpPr>
        <p:spPr/>
        <p:txBody>
          <a:bodyPr/>
          <a:lstStyle/>
          <a:p>
            <a:fld id="{338037BC-B682-3544-96CF-7DD01678259C}" type="slidenum">
              <a:rPr lang="en-US" smtClean="0"/>
              <a:t>77</a:t>
            </a:fld>
            <a:endParaRPr lang="en-US"/>
          </a:p>
        </p:txBody>
      </p:sp>
      <p:pic>
        <p:nvPicPr>
          <p:cNvPr id="1026" name="Picture 2" descr="https://www.massey.ac.nz/~mjjohnso/notes/59233/lect19_html_43a1a2ee.gif">
            <a:extLst>
              <a:ext uri="{FF2B5EF4-FFF2-40B4-BE49-F238E27FC236}">
                <a16:creationId xmlns:a16="http://schemas.microsoft.com/office/drawing/2014/main" id="{ABCD44B3-2044-4C36-BC7C-80CBB84007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21307" y="1320765"/>
            <a:ext cx="3519536" cy="1573831"/>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a:extLst>
              <a:ext uri="{FF2B5EF4-FFF2-40B4-BE49-F238E27FC236}">
                <a16:creationId xmlns:a16="http://schemas.microsoft.com/office/drawing/2014/main" id="{076297A7-802F-4563-A6B8-E6EBC16729FD}"/>
              </a:ext>
            </a:extLst>
          </p:cNvPr>
          <p:cNvSpPr txBox="1"/>
          <p:nvPr/>
        </p:nvSpPr>
        <p:spPr>
          <a:xfrm>
            <a:off x="936657" y="1921116"/>
            <a:ext cx="2335931" cy="1105431"/>
          </a:xfrm>
          <a:prstGeom prst="rect">
            <a:avLst/>
          </a:prstGeom>
          <a:noFill/>
        </p:spPr>
        <p:txBody>
          <a:bodyPr wrap="square" rtlCol="0">
            <a:spAutoFit/>
          </a:bodyPr>
          <a:lstStyle/>
          <a:p>
            <a:pPr>
              <a:lnSpc>
                <a:spcPct val="125000"/>
              </a:lnSpc>
            </a:pPr>
            <a:r>
              <a:rPr lang="en-NZ" altLang="zh-CN" dirty="0">
                <a:latin typeface="Courier New" panose="02070309020205020404" pitchFamily="49" charset="0"/>
                <a:cs typeface="Courier New" panose="02070309020205020404" pitchFamily="49" charset="0"/>
              </a:rPr>
              <a:t>sub $2,$1,$3</a:t>
            </a:r>
          </a:p>
          <a:p>
            <a:pPr>
              <a:lnSpc>
                <a:spcPct val="125000"/>
              </a:lnSpc>
            </a:pPr>
            <a:r>
              <a:rPr lang="en-NZ" altLang="zh-CN" dirty="0">
                <a:latin typeface="Courier New" panose="02070309020205020404" pitchFamily="49" charset="0"/>
                <a:cs typeface="Courier New" panose="02070309020205020404" pitchFamily="49" charset="0"/>
              </a:rPr>
              <a:t>and $12,$2,$5</a:t>
            </a:r>
          </a:p>
          <a:p>
            <a:pPr>
              <a:lnSpc>
                <a:spcPct val="125000"/>
              </a:lnSpc>
            </a:pPr>
            <a:endParaRPr lang="zh-CN" altLang="en-US" dirty="0"/>
          </a:p>
        </p:txBody>
      </p:sp>
      <p:pic>
        <p:nvPicPr>
          <p:cNvPr id="1028" name="Picture 4" descr="https://www.massey.ac.nz/~mjjohnso/notes/59233/lect19_html_m1b0f9b69.gif">
            <a:extLst>
              <a:ext uri="{FF2B5EF4-FFF2-40B4-BE49-F238E27FC236}">
                <a16:creationId xmlns:a16="http://schemas.microsoft.com/office/drawing/2014/main" id="{3F76FD12-C6C1-47DC-95ED-5AAD5A137F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46639" y="3322207"/>
            <a:ext cx="3686707" cy="3447394"/>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a:extLst>
              <a:ext uri="{FF2B5EF4-FFF2-40B4-BE49-F238E27FC236}">
                <a16:creationId xmlns:a16="http://schemas.microsoft.com/office/drawing/2014/main" id="{42B1F63D-4030-47C1-8A2D-C02B35B6FA01}"/>
              </a:ext>
            </a:extLst>
          </p:cNvPr>
          <p:cNvSpPr/>
          <p:nvPr/>
        </p:nvSpPr>
        <p:spPr>
          <a:xfrm>
            <a:off x="1010654" y="4362407"/>
            <a:ext cx="4572000" cy="1805623"/>
          </a:xfrm>
          <a:prstGeom prst="rect">
            <a:avLst/>
          </a:prstGeom>
          <a:noFill/>
        </p:spPr>
        <p:txBody>
          <a:bodyPr wrap="square" rtlCol="0">
            <a:spAutoFit/>
          </a:bodyPr>
          <a:lstStyle/>
          <a:p>
            <a:pPr>
              <a:lnSpc>
                <a:spcPct val="125000"/>
              </a:lnSpc>
            </a:pPr>
            <a:r>
              <a:rPr lang="en-NZ" altLang="zh-CN" dirty="0">
                <a:latin typeface="Courier New" panose="02070309020205020404" pitchFamily="49" charset="0"/>
                <a:cs typeface="Courier New" panose="02070309020205020404" pitchFamily="49" charset="0"/>
              </a:rPr>
              <a:t>sub $2,$1,$3</a:t>
            </a:r>
          </a:p>
          <a:p>
            <a:pPr>
              <a:lnSpc>
                <a:spcPct val="125000"/>
              </a:lnSpc>
            </a:pPr>
            <a:r>
              <a:rPr lang="en-NZ" altLang="zh-CN" dirty="0" err="1">
                <a:latin typeface="Courier New" panose="02070309020205020404" pitchFamily="49" charset="0"/>
                <a:cs typeface="Courier New" panose="02070309020205020404" pitchFamily="49" charset="0"/>
              </a:rPr>
              <a:t>nop</a:t>
            </a:r>
            <a:endParaRPr lang="en-NZ" altLang="zh-CN" dirty="0">
              <a:latin typeface="Courier New" panose="02070309020205020404" pitchFamily="49" charset="0"/>
              <a:cs typeface="Courier New" panose="02070309020205020404" pitchFamily="49" charset="0"/>
            </a:endParaRPr>
          </a:p>
          <a:p>
            <a:pPr>
              <a:lnSpc>
                <a:spcPct val="125000"/>
              </a:lnSpc>
            </a:pPr>
            <a:r>
              <a:rPr lang="en-NZ" altLang="zh-CN" dirty="0" err="1">
                <a:latin typeface="Courier New" panose="02070309020205020404" pitchFamily="49" charset="0"/>
                <a:cs typeface="Courier New" panose="02070309020205020404" pitchFamily="49" charset="0"/>
              </a:rPr>
              <a:t>nop</a:t>
            </a:r>
            <a:endParaRPr lang="en-NZ" altLang="zh-CN" dirty="0">
              <a:latin typeface="Courier New" panose="02070309020205020404" pitchFamily="49" charset="0"/>
              <a:cs typeface="Courier New" panose="02070309020205020404" pitchFamily="49" charset="0"/>
            </a:endParaRPr>
          </a:p>
          <a:p>
            <a:pPr>
              <a:lnSpc>
                <a:spcPct val="125000"/>
              </a:lnSpc>
            </a:pPr>
            <a:r>
              <a:rPr lang="en-NZ" altLang="zh-CN" dirty="0" err="1">
                <a:latin typeface="Courier New" panose="02070309020205020404" pitchFamily="49" charset="0"/>
                <a:cs typeface="Courier New" panose="02070309020205020404" pitchFamily="49" charset="0"/>
              </a:rPr>
              <a:t>nop</a:t>
            </a:r>
            <a:endParaRPr lang="en-NZ" altLang="zh-CN" dirty="0">
              <a:latin typeface="Courier New" panose="02070309020205020404" pitchFamily="49" charset="0"/>
              <a:cs typeface="Courier New" panose="02070309020205020404" pitchFamily="49" charset="0"/>
            </a:endParaRPr>
          </a:p>
          <a:p>
            <a:pPr>
              <a:lnSpc>
                <a:spcPct val="125000"/>
              </a:lnSpc>
            </a:pPr>
            <a:r>
              <a:rPr lang="en-NZ" altLang="zh-CN" dirty="0">
                <a:latin typeface="Courier New" panose="02070309020205020404" pitchFamily="49" charset="0"/>
                <a:cs typeface="Courier New" panose="02070309020205020404" pitchFamily="49" charset="0"/>
              </a:rPr>
              <a:t>and $12,$2,$5</a:t>
            </a:r>
          </a:p>
        </p:txBody>
      </p:sp>
    </p:spTree>
    <p:extLst>
      <p:ext uri="{BB962C8B-B14F-4D97-AF65-F5344CB8AC3E}">
        <p14:creationId xmlns:p14="http://schemas.microsoft.com/office/powerpoint/2010/main" val="2472146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69D389-D108-49DD-A5C3-3ECA18F8B1EB}"/>
              </a:ext>
            </a:extLst>
          </p:cNvPr>
          <p:cNvSpPr>
            <a:spLocks noGrp="1"/>
          </p:cNvSpPr>
          <p:nvPr>
            <p:ph type="title"/>
          </p:nvPr>
        </p:nvSpPr>
        <p:spPr/>
        <p:txBody>
          <a:bodyPr/>
          <a:lstStyle/>
          <a:p>
            <a:r>
              <a:rPr lang="zh-CN" altLang="en-US" dirty="0"/>
              <a:t>条件转移</a:t>
            </a:r>
          </a:p>
        </p:txBody>
      </p:sp>
      <p:sp>
        <p:nvSpPr>
          <p:cNvPr id="4" name="灯片编号占位符 3">
            <a:extLst>
              <a:ext uri="{FF2B5EF4-FFF2-40B4-BE49-F238E27FC236}">
                <a16:creationId xmlns:a16="http://schemas.microsoft.com/office/drawing/2014/main" id="{CCE7340A-51D2-4261-A4A3-D19601950007}"/>
              </a:ext>
            </a:extLst>
          </p:cNvPr>
          <p:cNvSpPr>
            <a:spLocks noGrp="1"/>
          </p:cNvSpPr>
          <p:nvPr>
            <p:ph type="sldNum" sz="quarter" idx="12"/>
          </p:nvPr>
        </p:nvSpPr>
        <p:spPr/>
        <p:txBody>
          <a:bodyPr/>
          <a:lstStyle/>
          <a:p>
            <a:fld id="{338037BC-B682-3544-96CF-7DD01678259C}" type="slidenum">
              <a:rPr lang="en-US" smtClean="0"/>
              <a:t>78</a:t>
            </a:fld>
            <a:endParaRPr lang="en-US"/>
          </a:p>
        </p:txBody>
      </p:sp>
      <p:sp>
        <p:nvSpPr>
          <p:cNvPr id="5" name="矩形 4">
            <a:extLst>
              <a:ext uri="{FF2B5EF4-FFF2-40B4-BE49-F238E27FC236}">
                <a16:creationId xmlns:a16="http://schemas.microsoft.com/office/drawing/2014/main" id="{8F26D1BA-6797-4514-B106-B692B5CE0EE2}"/>
              </a:ext>
            </a:extLst>
          </p:cNvPr>
          <p:cNvSpPr/>
          <p:nvPr/>
        </p:nvSpPr>
        <p:spPr>
          <a:xfrm>
            <a:off x="717082" y="2363077"/>
            <a:ext cx="4572000" cy="1805623"/>
          </a:xfrm>
          <a:prstGeom prst="rect">
            <a:avLst/>
          </a:prstGeom>
          <a:noFill/>
        </p:spPr>
        <p:txBody>
          <a:bodyPr wrap="square" rtlCol="0">
            <a:spAutoFit/>
          </a:bodyPr>
          <a:lstStyle/>
          <a:p>
            <a:pPr>
              <a:lnSpc>
                <a:spcPct val="125000"/>
              </a:lnSpc>
            </a:pPr>
            <a:r>
              <a:rPr lang="en-NZ" altLang="zh-CN" dirty="0" err="1">
                <a:latin typeface="Courier New" panose="02070309020205020404" pitchFamily="49" charset="0"/>
                <a:cs typeface="Courier New" panose="02070309020205020404" pitchFamily="49" charset="0"/>
              </a:rPr>
              <a:t>lw</a:t>
            </a:r>
            <a:r>
              <a:rPr lang="en-NZ" altLang="zh-CN" dirty="0">
                <a:latin typeface="Courier New" panose="02070309020205020404" pitchFamily="49" charset="0"/>
                <a:cs typeface="Courier New" panose="02070309020205020404" pitchFamily="49" charset="0"/>
              </a:rPr>
              <a:t> $5,(400)$14</a:t>
            </a:r>
          </a:p>
          <a:p>
            <a:pPr>
              <a:lnSpc>
                <a:spcPct val="125000"/>
              </a:lnSpc>
            </a:pPr>
            <a:r>
              <a:rPr lang="en-NZ" altLang="zh-CN" dirty="0" err="1">
                <a:latin typeface="Courier New" panose="02070309020205020404" pitchFamily="49" charset="0"/>
                <a:cs typeface="Courier New" panose="02070309020205020404" pitchFamily="49" charset="0"/>
              </a:rPr>
              <a:t>beq</a:t>
            </a:r>
            <a:r>
              <a:rPr lang="en-NZ" altLang="zh-CN" dirty="0">
                <a:latin typeface="Courier New" panose="02070309020205020404" pitchFamily="49" charset="0"/>
                <a:cs typeface="Courier New" panose="02070309020205020404" pitchFamily="49" charset="0"/>
              </a:rPr>
              <a:t> $3,$2,100</a:t>
            </a:r>
          </a:p>
          <a:p>
            <a:pPr>
              <a:lnSpc>
                <a:spcPct val="125000"/>
              </a:lnSpc>
            </a:pPr>
            <a:r>
              <a:rPr lang="en-NZ" altLang="zh-CN" dirty="0">
                <a:latin typeface="Courier New" panose="02070309020205020404" pitchFamily="49" charset="0"/>
                <a:cs typeface="Courier New" panose="02070309020205020404" pitchFamily="49" charset="0"/>
              </a:rPr>
              <a:t>add $7,$8,$9</a:t>
            </a:r>
          </a:p>
          <a:p>
            <a:pPr>
              <a:lnSpc>
                <a:spcPct val="125000"/>
              </a:lnSpc>
            </a:pPr>
            <a:r>
              <a:rPr lang="en-NZ" altLang="zh-CN" dirty="0">
                <a:latin typeface="Courier New" panose="02070309020205020404" pitchFamily="49" charset="0"/>
                <a:cs typeface="Courier New" panose="02070309020205020404" pitchFamily="49" charset="0"/>
              </a:rPr>
              <a:t>..</a:t>
            </a:r>
          </a:p>
          <a:p>
            <a:pPr>
              <a:lnSpc>
                <a:spcPct val="125000"/>
              </a:lnSpc>
            </a:pPr>
            <a:r>
              <a:rPr lang="en-NZ" altLang="zh-CN" dirty="0">
                <a:latin typeface="Courier New" panose="02070309020205020404" pitchFamily="49" charset="0"/>
                <a:cs typeface="Courier New" panose="02070309020205020404" pitchFamily="49" charset="0"/>
              </a:rPr>
              <a:t>+100 sub $7,$8,$9</a:t>
            </a:r>
          </a:p>
        </p:txBody>
      </p:sp>
      <p:pic>
        <p:nvPicPr>
          <p:cNvPr id="2050" name="Picture 2" descr="https://www.massey.ac.nz/~mjjohnso/notes/59233/lect19_html_6c96e8f2.gif">
            <a:extLst>
              <a:ext uri="{FF2B5EF4-FFF2-40B4-BE49-F238E27FC236}">
                <a16:creationId xmlns:a16="http://schemas.microsoft.com/office/drawing/2014/main" id="{D216E21A-DBA9-4102-B479-A276BF68D0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85403" y="1520792"/>
            <a:ext cx="5148555" cy="43121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6424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zh-CN" altLang="en-US" sz="4000" dirty="0"/>
              <a:t>乱序执行</a:t>
            </a:r>
            <a:r>
              <a:rPr lang="en-US" altLang="zh-CN" sz="4000" dirty="0"/>
              <a:t>(</a:t>
            </a:r>
            <a:r>
              <a:rPr lang="en-US" sz="4000" dirty="0"/>
              <a:t>Out-of-order Execution)</a:t>
            </a:r>
          </a:p>
        </p:txBody>
      </p:sp>
      <p:sp>
        <p:nvSpPr>
          <p:cNvPr id="3" name="Content Placeholder 2"/>
          <p:cNvSpPr>
            <a:spLocks noGrp="1"/>
          </p:cNvSpPr>
          <p:nvPr>
            <p:ph idx="1"/>
          </p:nvPr>
        </p:nvSpPr>
        <p:spPr>
          <a:xfrm>
            <a:off x="558800" y="1631950"/>
            <a:ext cx="8026400" cy="4724401"/>
          </a:xfrm>
        </p:spPr>
        <p:txBody>
          <a:bodyPr>
            <a:normAutofit lnSpcReduction="10000"/>
          </a:bodyPr>
          <a:lstStyle/>
          <a:p>
            <a:pPr>
              <a:lnSpc>
                <a:spcPct val="135000"/>
              </a:lnSpc>
            </a:pPr>
            <a:r>
              <a:rPr lang="zh-CN" altLang="en-US" sz="2400" dirty="0"/>
              <a:t>流水线技术是一种保持处理器繁忙的优化技术，但存在流水线阻塞问题</a:t>
            </a:r>
            <a:endParaRPr lang="en-US" sz="2400" dirty="0"/>
          </a:p>
          <a:p>
            <a:pPr>
              <a:lnSpc>
                <a:spcPct val="135000"/>
              </a:lnSpc>
            </a:pPr>
            <a:r>
              <a:rPr lang="zh-CN" altLang="en-US" sz="2400" dirty="0"/>
              <a:t>乱序执行：执行方式从</a:t>
            </a:r>
            <a:r>
              <a:rPr lang="zh-CN" altLang="en-US" sz="2400" dirty="0">
                <a:solidFill>
                  <a:srgbClr val="FF0000"/>
                </a:solidFill>
              </a:rPr>
              <a:t>程序流</a:t>
            </a:r>
            <a:r>
              <a:rPr lang="zh-CN" altLang="en-US" sz="2400" dirty="0"/>
              <a:t>驱动变成</a:t>
            </a:r>
            <a:r>
              <a:rPr lang="zh-CN" altLang="en-US" sz="2400" dirty="0">
                <a:solidFill>
                  <a:srgbClr val="FF0000"/>
                </a:solidFill>
              </a:rPr>
              <a:t>数据流</a:t>
            </a:r>
            <a:r>
              <a:rPr lang="zh-CN" altLang="en-US" sz="2400" dirty="0"/>
              <a:t>驱动，即只要部件的</a:t>
            </a:r>
            <a:r>
              <a:rPr lang="zh-CN" altLang="en-US" sz="2400" dirty="0">
                <a:solidFill>
                  <a:srgbClr val="FF0000"/>
                </a:solidFill>
              </a:rPr>
              <a:t>输入条件满足</a:t>
            </a:r>
            <a:r>
              <a:rPr lang="zh-CN" altLang="en-US" sz="2400" dirty="0"/>
              <a:t>，就可以开始执行</a:t>
            </a:r>
          </a:p>
          <a:p>
            <a:pPr lvl="1">
              <a:lnSpc>
                <a:spcPct val="135000"/>
              </a:lnSpc>
            </a:pPr>
            <a:r>
              <a:rPr lang="zh-CN" altLang="en-US" sz="2000" dirty="0"/>
              <a:t>执行后续指令，无论实际程序顺序如何</a:t>
            </a:r>
            <a:endParaRPr lang="en-US" sz="2000" dirty="0"/>
          </a:p>
          <a:p>
            <a:pPr lvl="2">
              <a:lnSpc>
                <a:spcPct val="135000"/>
              </a:lnSpc>
            </a:pPr>
            <a:r>
              <a:rPr lang="en-US" altLang="zh-CN" sz="1800" dirty="0"/>
              <a:t>1.</a:t>
            </a:r>
            <a:r>
              <a:rPr lang="zh-CN" altLang="en-US" sz="1800" dirty="0"/>
              <a:t> </a:t>
            </a:r>
            <a:r>
              <a:rPr lang="en-US" sz="1800" dirty="0"/>
              <a:t> </a:t>
            </a:r>
            <a:r>
              <a:rPr lang="en-US" sz="1800" dirty="0" err="1"/>
              <a:t>lw</a:t>
            </a:r>
            <a:r>
              <a:rPr lang="en-US" sz="1800" dirty="0"/>
              <a:t> </a:t>
            </a:r>
            <a:r>
              <a:rPr lang="en-US" sz="1800" b="1" dirty="0">
                <a:solidFill>
                  <a:srgbClr val="FF0000"/>
                </a:solidFill>
              </a:rPr>
              <a:t>$3</a:t>
            </a:r>
            <a:r>
              <a:rPr lang="en-US" sz="1800" dirty="0"/>
              <a:t>, 100($4) // in execution, cache miss </a:t>
            </a:r>
          </a:p>
          <a:p>
            <a:pPr lvl="2">
              <a:lnSpc>
                <a:spcPct val="135000"/>
              </a:lnSpc>
            </a:pPr>
            <a:r>
              <a:rPr lang="en-US" altLang="zh-CN" sz="1800" dirty="0"/>
              <a:t>2.</a:t>
            </a:r>
            <a:r>
              <a:rPr lang="zh-CN" altLang="en-US" sz="1800" dirty="0"/>
              <a:t> </a:t>
            </a:r>
            <a:r>
              <a:rPr lang="en-US" sz="1800" dirty="0"/>
              <a:t>sub $5, $6, $7   </a:t>
            </a:r>
            <a:r>
              <a:rPr lang="en-US" altLang="zh-CN" sz="1800" dirty="0"/>
              <a:t>//</a:t>
            </a:r>
            <a:r>
              <a:rPr lang="zh-CN" altLang="en-US" sz="1800" dirty="0"/>
              <a:t> </a:t>
            </a:r>
            <a:r>
              <a:rPr lang="en-US" sz="1800" dirty="0"/>
              <a:t>can execute during the cache miss </a:t>
            </a:r>
          </a:p>
          <a:p>
            <a:pPr lvl="2">
              <a:lnSpc>
                <a:spcPct val="135000"/>
              </a:lnSpc>
            </a:pPr>
            <a:r>
              <a:rPr lang="en-US" altLang="zh-CN" sz="1800" dirty="0"/>
              <a:t>3.</a:t>
            </a:r>
            <a:r>
              <a:rPr lang="zh-CN" altLang="en-US" sz="1800" dirty="0"/>
              <a:t> </a:t>
            </a:r>
            <a:r>
              <a:rPr lang="en-US" sz="1800" dirty="0"/>
              <a:t>add $2, </a:t>
            </a:r>
            <a:r>
              <a:rPr lang="en-US" sz="1800" b="1" dirty="0">
                <a:solidFill>
                  <a:srgbClr val="FF0000"/>
                </a:solidFill>
              </a:rPr>
              <a:t>$3</a:t>
            </a:r>
            <a:r>
              <a:rPr lang="en-US" sz="1800" dirty="0">
                <a:solidFill>
                  <a:schemeClr val="tx1"/>
                </a:solidFill>
              </a:rPr>
              <a:t>,</a:t>
            </a:r>
            <a:r>
              <a:rPr lang="en-US" sz="1800" dirty="0"/>
              <a:t> $4   </a:t>
            </a:r>
            <a:r>
              <a:rPr lang="en-US" altLang="zh-CN" sz="1800" dirty="0"/>
              <a:t>//</a:t>
            </a:r>
            <a:r>
              <a:rPr lang="zh-CN" altLang="en-US" sz="1800" dirty="0"/>
              <a:t> </a:t>
            </a:r>
            <a:r>
              <a:rPr lang="en-US" sz="1800" dirty="0"/>
              <a:t>waits until miss is satisfied</a:t>
            </a:r>
            <a:endParaRPr lang="zh-CN" altLang="en-US" sz="1800" dirty="0"/>
          </a:p>
          <a:p>
            <a:pPr lvl="2">
              <a:lnSpc>
                <a:spcPct val="135000"/>
              </a:lnSpc>
            </a:pPr>
            <a:r>
              <a:rPr lang="en-US" altLang="zh-CN" sz="1800" dirty="0"/>
              <a:t>1,2,3 ---</a:t>
            </a:r>
            <a:r>
              <a:rPr lang="en-US" altLang="zh-CN" sz="1800" dirty="0">
                <a:sym typeface="Wingdings"/>
              </a:rPr>
              <a:t>&gt; 2,1,3</a:t>
            </a:r>
            <a:endParaRPr lang="en-US" sz="1800" dirty="0"/>
          </a:p>
          <a:p>
            <a:pPr lvl="1">
              <a:lnSpc>
                <a:spcPct val="135000"/>
              </a:lnSpc>
            </a:pPr>
            <a:r>
              <a:rPr lang="zh-CN" altLang="en-US" sz="2000" dirty="0"/>
              <a:t>没有数据依赖性的那些指令将不按特定顺序执行</a:t>
            </a:r>
          </a:p>
        </p:txBody>
      </p:sp>
      <p:sp>
        <p:nvSpPr>
          <p:cNvPr id="5" name="Slide Number Placeholder 4"/>
          <p:cNvSpPr>
            <a:spLocks noGrp="1"/>
          </p:cNvSpPr>
          <p:nvPr>
            <p:ph type="sldNum" sz="quarter" idx="12"/>
          </p:nvPr>
        </p:nvSpPr>
        <p:spPr/>
        <p:txBody>
          <a:bodyPr/>
          <a:lstStyle/>
          <a:p>
            <a:fld id="{47B4C697-F0A0-9443-9354-6C912ECA3582}" type="slidenum">
              <a:rPr lang="en-US" smtClean="0"/>
              <a:t>79</a:t>
            </a:fld>
            <a:endParaRPr lang="en-US"/>
          </a:p>
        </p:txBody>
      </p:sp>
    </p:spTree>
    <p:extLst>
      <p:ext uri="{BB962C8B-B14F-4D97-AF65-F5344CB8AC3E}">
        <p14:creationId xmlns:p14="http://schemas.microsoft.com/office/powerpoint/2010/main" val="11844255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zh-CN" altLang="en-US" dirty="0"/>
              <a:t>竞态条件</a:t>
            </a:r>
            <a:endParaRPr lang="en-US" dirty="0"/>
          </a:p>
        </p:txBody>
      </p:sp>
      <p:sp>
        <p:nvSpPr>
          <p:cNvPr id="3" name="Text Placeholder 2"/>
          <p:cNvSpPr>
            <a:spLocks noGrp="1"/>
          </p:cNvSpPr>
          <p:nvPr>
            <p:ph type="body" idx="1"/>
          </p:nvPr>
        </p:nvSpPr>
        <p:spPr>
          <a:xfrm>
            <a:off x="248640" y="2019774"/>
            <a:ext cx="8709458" cy="4555200"/>
          </a:xfrm>
        </p:spPr>
        <p:txBody>
          <a:bodyPr>
            <a:normAutofit fontScale="92500"/>
          </a:bodyPr>
          <a:lstStyle/>
          <a:p>
            <a:pPr>
              <a:lnSpc>
                <a:spcPct val="130000"/>
              </a:lnSpc>
            </a:pPr>
            <a:endParaRPr lang="en-US" dirty="0"/>
          </a:p>
          <a:p>
            <a:pPr>
              <a:lnSpc>
                <a:spcPct val="130000"/>
              </a:lnSpc>
            </a:pPr>
            <a:endParaRPr lang="en-US" dirty="0"/>
          </a:p>
          <a:p>
            <a:pPr>
              <a:lnSpc>
                <a:spcPct val="130000"/>
              </a:lnSpc>
            </a:pPr>
            <a:endParaRPr lang="en-US" dirty="0"/>
          </a:p>
          <a:p>
            <a:pPr marL="0" indent="0">
              <a:lnSpc>
                <a:spcPct val="130000"/>
              </a:lnSpc>
              <a:buNone/>
            </a:pPr>
            <a:endParaRPr lang="en-US" dirty="0"/>
          </a:p>
          <a:p>
            <a:pPr>
              <a:lnSpc>
                <a:spcPct val="130000"/>
              </a:lnSpc>
            </a:pPr>
            <a:r>
              <a:rPr lang="zh-CN" altLang="en-US" sz="2700" dirty="0"/>
              <a:t>操作可以是</a:t>
            </a:r>
            <a:r>
              <a:rPr lang="zh-CN" altLang="en-US" sz="2700" dirty="0">
                <a:solidFill>
                  <a:srgbClr val="FF0000"/>
                </a:solidFill>
              </a:rPr>
              <a:t>应用程序</a:t>
            </a:r>
            <a:r>
              <a:rPr lang="zh-CN" altLang="en-US" sz="2700" dirty="0"/>
              <a:t>级别或</a:t>
            </a:r>
            <a:r>
              <a:rPr lang="zh-CN" altLang="en-US" sz="2700" dirty="0">
                <a:solidFill>
                  <a:srgbClr val="FF0000"/>
                </a:solidFill>
              </a:rPr>
              <a:t>操作系统</a:t>
            </a:r>
            <a:r>
              <a:rPr lang="zh-CN" altLang="en-US" sz="2700" dirty="0"/>
              <a:t>级别（例如系统调用）</a:t>
            </a:r>
            <a:endParaRPr lang="en-US" altLang="zh-CN" sz="2700" dirty="0"/>
          </a:p>
          <a:p>
            <a:pPr>
              <a:lnSpc>
                <a:spcPct val="130000"/>
              </a:lnSpc>
            </a:pPr>
            <a:r>
              <a:rPr lang="zh-CN" altLang="en-US" sz="2700" dirty="0"/>
              <a:t>在第二个操作发生之前，攻击者在时间间隔内尝试违反假设</a:t>
            </a:r>
            <a:endParaRPr lang="en-US" altLang="zh-CN" sz="2700" dirty="0"/>
          </a:p>
          <a:p>
            <a:pPr>
              <a:lnSpc>
                <a:spcPct val="130000"/>
              </a:lnSpc>
            </a:pPr>
            <a:r>
              <a:rPr lang="zh-CN" altLang="en-US" sz="2700" dirty="0"/>
              <a:t>间隔可能非常短，但攻击者可以通过减慢受害者机器（通过执行计算密集型操作，例如</a:t>
            </a:r>
            <a:r>
              <a:rPr lang="en-US" altLang="zh-CN" sz="2700" dirty="0" err="1"/>
              <a:t>DoS</a:t>
            </a:r>
            <a:r>
              <a:rPr lang="zh-CN" altLang="en-US" sz="2700" dirty="0"/>
              <a:t>攻击）来扩展间隔</a:t>
            </a:r>
            <a:endParaRPr lang="en-US" sz="2700" dirty="0"/>
          </a:p>
        </p:txBody>
      </p:sp>
      <p:sp>
        <p:nvSpPr>
          <p:cNvPr id="6" name="Line 4"/>
          <p:cNvSpPr>
            <a:spLocks noChangeShapeType="1"/>
          </p:cNvSpPr>
          <p:nvPr/>
        </p:nvSpPr>
        <p:spPr bwMode="auto">
          <a:xfrm>
            <a:off x="1017998" y="2579784"/>
            <a:ext cx="70104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7" name="Line 5"/>
          <p:cNvSpPr>
            <a:spLocks noChangeShapeType="1"/>
          </p:cNvSpPr>
          <p:nvPr/>
        </p:nvSpPr>
        <p:spPr bwMode="auto">
          <a:xfrm>
            <a:off x="2084798" y="2274984"/>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8" name="Line 6"/>
          <p:cNvSpPr>
            <a:spLocks noChangeShapeType="1"/>
          </p:cNvSpPr>
          <p:nvPr/>
        </p:nvSpPr>
        <p:spPr bwMode="auto">
          <a:xfrm>
            <a:off x="6809198" y="2274984"/>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9" name="Text Box 7"/>
          <p:cNvSpPr txBox="1">
            <a:spLocks noChangeArrowheads="1"/>
          </p:cNvSpPr>
          <p:nvPr/>
        </p:nvSpPr>
        <p:spPr bwMode="auto">
          <a:xfrm>
            <a:off x="1551398" y="2960784"/>
            <a:ext cx="10668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US" altLang="ko-KR"/>
              <a:t>Action 1</a:t>
            </a:r>
          </a:p>
        </p:txBody>
      </p:sp>
      <p:sp>
        <p:nvSpPr>
          <p:cNvPr id="10" name="Text Box 8"/>
          <p:cNvSpPr txBox="1">
            <a:spLocks noChangeArrowheads="1"/>
          </p:cNvSpPr>
          <p:nvPr/>
        </p:nvSpPr>
        <p:spPr bwMode="auto">
          <a:xfrm>
            <a:off x="6275798" y="2960784"/>
            <a:ext cx="10668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US" altLang="ko-KR"/>
              <a:t>Action 2</a:t>
            </a:r>
          </a:p>
        </p:txBody>
      </p:sp>
      <p:sp>
        <p:nvSpPr>
          <p:cNvPr id="11" name="Text Box 9"/>
          <p:cNvSpPr txBox="1">
            <a:spLocks noChangeArrowheads="1"/>
          </p:cNvSpPr>
          <p:nvPr/>
        </p:nvSpPr>
        <p:spPr bwMode="auto">
          <a:xfrm>
            <a:off x="3532598" y="1893984"/>
            <a:ext cx="2362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US" altLang="ko-KR" sz="2400"/>
              <a:t>Time Interval</a:t>
            </a:r>
          </a:p>
        </p:txBody>
      </p:sp>
      <p:sp>
        <p:nvSpPr>
          <p:cNvPr id="12" name="Line 11"/>
          <p:cNvSpPr>
            <a:spLocks noChangeShapeType="1"/>
          </p:cNvSpPr>
          <p:nvPr/>
        </p:nvSpPr>
        <p:spPr bwMode="auto">
          <a:xfrm>
            <a:off x="941798" y="3494184"/>
            <a:ext cx="6629400" cy="0"/>
          </a:xfrm>
          <a:prstGeom prst="line">
            <a:avLst/>
          </a:prstGeom>
          <a:noFill/>
          <a:ln w="762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3" name="Text Box 12"/>
          <p:cNvSpPr txBox="1">
            <a:spLocks noChangeArrowheads="1"/>
          </p:cNvSpPr>
          <p:nvPr/>
        </p:nvSpPr>
        <p:spPr bwMode="auto">
          <a:xfrm>
            <a:off x="7494998" y="3265584"/>
            <a:ext cx="914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US" altLang="ko-KR" i="1"/>
              <a:t>Time</a:t>
            </a:r>
          </a:p>
        </p:txBody>
      </p:sp>
      <p:sp>
        <p:nvSpPr>
          <p:cNvPr id="16" name="Rectangle 15"/>
          <p:cNvSpPr/>
          <p:nvPr/>
        </p:nvSpPr>
        <p:spPr>
          <a:xfrm>
            <a:off x="3518925" y="1244974"/>
            <a:ext cx="1980029" cy="523220"/>
          </a:xfrm>
          <a:prstGeom prst="rect">
            <a:avLst/>
          </a:prstGeom>
        </p:spPr>
        <p:txBody>
          <a:bodyPr wrap="none">
            <a:spAutoFit/>
          </a:bodyPr>
          <a:lstStyle/>
          <a:p>
            <a:r>
              <a:rPr lang="zh-CN" altLang="en-US" sz="2800"/>
              <a:t>脆弱性窗口</a:t>
            </a:r>
            <a:endParaRPr lang="en-US" sz="2800" dirty="0"/>
          </a:p>
        </p:txBody>
      </p:sp>
      <p:sp>
        <p:nvSpPr>
          <p:cNvPr id="5" name="灯片编号占位符 4">
            <a:extLst>
              <a:ext uri="{FF2B5EF4-FFF2-40B4-BE49-F238E27FC236}">
                <a16:creationId xmlns:a16="http://schemas.microsoft.com/office/drawing/2014/main" id="{482E338A-99DB-4230-B673-A9AAD9873D59}"/>
              </a:ext>
            </a:extLst>
          </p:cNvPr>
          <p:cNvSpPr>
            <a:spLocks noGrp="1"/>
          </p:cNvSpPr>
          <p:nvPr>
            <p:ph type="sldNum" idx="12"/>
          </p:nvPr>
        </p:nvSpPr>
        <p:spPr/>
        <p:txBody>
          <a:bodyPr/>
          <a:lstStyle/>
          <a:p>
            <a:fld id="{00000000-1234-1234-1234-123412341234}" type="slidenum">
              <a:rPr lang="en-GB" smtClean="0"/>
              <a:pPr/>
              <a:t>8</a:t>
            </a:fld>
            <a:endParaRPr lang="en-GB"/>
          </a:p>
        </p:txBody>
      </p:sp>
    </p:spTree>
    <p:extLst>
      <p:ext uri="{BB962C8B-B14F-4D97-AF65-F5344CB8AC3E}">
        <p14:creationId xmlns:p14="http://schemas.microsoft.com/office/powerpoint/2010/main" val="214407096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zh-CN" altLang="en-US" sz="4000" dirty="0"/>
              <a:t>预测执行</a:t>
            </a:r>
            <a:r>
              <a:rPr lang="en-US" altLang="zh-CN" sz="4000" dirty="0"/>
              <a:t>(</a:t>
            </a:r>
            <a:r>
              <a:rPr lang="en-US" sz="4000" dirty="0"/>
              <a:t>Speculative execution)</a:t>
            </a:r>
          </a:p>
        </p:txBody>
      </p:sp>
      <p:sp>
        <p:nvSpPr>
          <p:cNvPr id="3" name="Content Placeholder 2"/>
          <p:cNvSpPr>
            <a:spLocks noGrp="1"/>
          </p:cNvSpPr>
          <p:nvPr>
            <p:ph idx="1"/>
          </p:nvPr>
        </p:nvSpPr>
        <p:spPr>
          <a:xfrm>
            <a:off x="628650" y="1690689"/>
            <a:ext cx="7886700" cy="4245884"/>
          </a:xfrm>
        </p:spPr>
        <p:txBody>
          <a:bodyPr>
            <a:normAutofit/>
          </a:bodyPr>
          <a:lstStyle/>
          <a:p>
            <a:pPr>
              <a:lnSpc>
                <a:spcPct val="125000"/>
              </a:lnSpc>
            </a:pPr>
            <a:r>
              <a:rPr lang="zh-CN" altLang="en-US" sz="2400" dirty="0"/>
              <a:t>分支问题：分支预测</a:t>
            </a:r>
            <a:r>
              <a:rPr lang="en-US" altLang="zh-CN" sz="2400" dirty="0"/>
              <a:t>+</a:t>
            </a:r>
            <a:r>
              <a:rPr lang="zh-CN" altLang="en-US" sz="2400" dirty="0"/>
              <a:t>预测执行</a:t>
            </a:r>
          </a:p>
          <a:p>
            <a:pPr lvl="1">
              <a:lnSpc>
                <a:spcPct val="125000"/>
              </a:lnSpc>
            </a:pPr>
            <a:r>
              <a:rPr lang="zh-CN" altLang="en-US" sz="2000" dirty="0"/>
              <a:t>分支预测：判断哪条分支最可能被执行；</a:t>
            </a:r>
          </a:p>
          <a:p>
            <a:pPr lvl="1">
              <a:lnSpc>
                <a:spcPct val="125000"/>
              </a:lnSpc>
            </a:pPr>
            <a:r>
              <a:rPr lang="zh-CN" altLang="en-US" sz="2000" dirty="0"/>
              <a:t>预测执行：直接取指令，并立即执行（在</a:t>
            </a:r>
            <a:r>
              <a:rPr lang="zh-CN" altLang="en-US" sz="2000" dirty="0">
                <a:solidFill>
                  <a:srgbClr val="FF0000"/>
                </a:solidFill>
              </a:rPr>
              <a:t>分支结果出来之前</a:t>
            </a:r>
            <a:r>
              <a:rPr lang="zh-CN" altLang="en-US" sz="2000" dirty="0"/>
              <a:t>）</a:t>
            </a:r>
          </a:p>
          <a:p>
            <a:pPr>
              <a:lnSpc>
                <a:spcPct val="125000"/>
              </a:lnSpc>
            </a:pPr>
            <a:r>
              <a:rPr lang="zh-CN" altLang="en-US" sz="2400" dirty="0"/>
              <a:t>在指令</a:t>
            </a:r>
            <a:r>
              <a:rPr lang="zh-CN" altLang="en-US" sz="2400" dirty="0">
                <a:solidFill>
                  <a:srgbClr val="FF0000"/>
                </a:solidFill>
              </a:rPr>
              <a:t>预期可能被使用</a:t>
            </a:r>
            <a:r>
              <a:rPr lang="zh-CN" altLang="en-US" sz="2400" dirty="0"/>
              <a:t>的情况下执行指令，提供指令级并行性</a:t>
            </a:r>
          </a:p>
          <a:p>
            <a:pPr>
              <a:lnSpc>
                <a:spcPct val="125000"/>
              </a:lnSpc>
            </a:pPr>
            <a:r>
              <a:rPr lang="zh-CN" altLang="en-US" sz="2400" dirty="0"/>
              <a:t>现代</a:t>
            </a:r>
            <a:r>
              <a:rPr lang="en-US" altLang="zh-CN" sz="2400" dirty="0"/>
              <a:t>CPU</a:t>
            </a:r>
            <a:r>
              <a:rPr lang="zh-CN" altLang="en-US" sz="2400" dirty="0"/>
              <a:t>的分支预测引擎的预测</a:t>
            </a:r>
            <a:r>
              <a:rPr lang="zh-CN" altLang="en-US" sz="2400" dirty="0">
                <a:solidFill>
                  <a:srgbClr val="FF0000"/>
                </a:solidFill>
              </a:rPr>
              <a:t>成功率</a:t>
            </a:r>
            <a:r>
              <a:rPr lang="zh-CN" altLang="en-US" sz="2400" dirty="0"/>
              <a:t>高于</a:t>
            </a:r>
            <a:r>
              <a:rPr lang="en-US" altLang="zh-CN" sz="2400" dirty="0"/>
              <a:t>95%</a:t>
            </a:r>
          </a:p>
        </p:txBody>
      </p:sp>
      <p:sp>
        <p:nvSpPr>
          <p:cNvPr id="5" name="Slide Number Placeholder 4"/>
          <p:cNvSpPr>
            <a:spLocks noGrp="1"/>
          </p:cNvSpPr>
          <p:nvPr>
            <p:ph type="sldNum" sz="quarter" idx="12"/>
          </p:nvPr>
        </p:nvSpPr>
        <p:spPr/>
        <p:txBody>
          <a:bodyPr/>
          <a:lstStyle/>
          <a:p>
            <a:fld id="{47B4C697-F0A0-9443-9354-6C912ECA3582}" type="slidenum">
              <a:rPr lang="en-US" smtClean="0"/>
              <a:t>80</a:t>
            </a:fld>
            <a:endParaRPr lang="en-US"/>
          </a:p>
        </p:txBody>
      </p:sp>
    </p:spTree>
    <p:extLst>
      <p:ext uri="{BB962C8B-B14F-4D97-AF65-F5344CB8AC3E}">
        <p14:creationId xmlns:p14="http://schemas.microsoft.com/office/powerpoint/2010/main" val="161510154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45818"/>
            <a:ext cx="8229600" cy="1066800"/>
          </a:xfrm>
        </p:spPr>
        <p:txBody>
          <a:bodyPr>
            <a:normAutofit/>
          </a:bodyPr>
          <a:lstStyle/>
          <a:p>
            <a:r>
              <a:rPr lang="zh-CN" altLang="en-US" sz="4000" dirty="0"/>
              <a:t>内存层次</a:t>
            </a:r>
            <a:r>
              <a:rPr lang="en-US" altLang="zh-CN" sz="4000" dirty="0"/>
              <a:t>(</a:t>
            </a:r>
            <a:r>
              <a:rPr lang="en-US" sz="4000" dirty="0"/>
              <a:t>Memory Hierarchy)</a:t>
            </a:r>
          </a:p>
        </p:txBody>
      </p:sp>
      <p:pic>
        <p:nvPicPr>
          <p:cNvPr id="3074" name="Picture 2"/>
          <p:cNvPicPr>
            <a:picLocks noGrp="1" noChangeAspect="1" noChangeArrowheads="1"/>
          </p:cNvPicPr>
          <p:nvPr>
            <p:ph idx="1"/>
          </p:nvPr>
        </p:nvPicPr>
        <p:blipFill>
          <a:blip r:embed="rId2" cstate="print"/>
          <a:srcRect/>
          <a:stretch>
            <a:fillRect/>
          </a:stretch>
        </p:blipFill>
        <p:spPr bwMode="auto">
          <a:xfrm>
            <a:off x="287079" y="2195199"/>
            <a:ext cx="5436623" cy="2846057"/>
          </a:xfrm>
          <a:prstGeom prst="rect">
            <a:avLst/>
          </a:prstGeom>
          <a:noFill/>
          <a:ln w="9525">
            <a:noFill/>
            <a:miter lim="800000"/>
            <a:headEnd/>
            <a:tailEnd/>
          </a:ln>
        </p:spPr>
      </p:pic>
      <p:sp>
        <p:nvSpPr>
          <p:cNvPr id="5" name="TextBox 4"/>
          <p:cNvSpPr txBox="1"/>
          <p:nvPr/>
        </p:nvSpPr>
        <p:spPr>
          <a:xfrm>
            <a:off x="1247631" y="5041256"/>
            <a:ext cx="4297680" cy="369332"/>
          </a:xfrm>
          <a:prstGeom prst="rect">
            <a:avLst/>
          </a:prstGeom>
          <a:noFill/>
        </p:spPr>
        <p:txBody>
          <a:bodyPr wrap="square" rtlCol="0">
            <a:spAutoFit/>
          </a:bodyPr>
          <a:lstStyle/>
          <a:p>
            <a:r>
              <a:rPr lang="en-US" dirty="0"/>
              <a:t>Intel Core-i5 Memory Architecture</a:t>
            </a:r>
          </a:p>
        </p:txBody>
      </p:sp>
      <p:sp>
        <p:nvSpPr>
          <p:cNvPr id="4" name="TextBox 3"/>
          <p:cNvSpPr txBox="1"/>
          <p:nvPr/>
        </p:nvSpPr>
        <p:spPr>
          <a:xfrm>
            <a:off x="5723702" y="2467495"/>
            <a:ext cx="2867405" cy="2301464"/>
          </a:xfrm>
          <a:prstGeom prst="rect">
            <a:avLst/>
          </a:prstGeom>
          <a:noFill/>
        </p:spPr>
        <p:txBody>
          <a:bodyPr wrap="square" rtlCol="0">
            <a:spAutoFit/>
          </a:bodyPr>
          <a:lstStyle/>
          <a:p>
            <a:pPr>
              <a:lnSpc>
                <a:spcPct val="125000"/>
              </a:lnSpc>
            </a:pPr>
            <a:r>
              <a:rPr lang="en-US" altLang="zh-CN" sz="2000" dirty="0"/>
              <a:t>L3</a:t>
            </a:r>
            <a:r>
              <a:rPr lang="zh-CN" altLang="en-US" sz="2000" dirty="0"/>
              <a:t> </a:t>
            </a:r>
            <a:r>
              <a:rPr lang="en-US" altLang="zh-CN" sz="2000" dirty="0"/>
              <a:t>cache</a:t>
            </a:r>
            <a:r>
              <a:rPr lang="zh-CN" altLang="en-US" sz="2000" dirty="0"/>
              <a:t>的特征：</a:t>
            </a:r>
          </a:p>
          <a:p>
            <a:pPr marL="285750" indent="-285750">
              <a:lnSpc>
                <a:spcPct val="125000"/>
              </a:lnSpc>
              <a:buFont typeface="Arial" charset="0"/>
              <a:buChar char="•"/>
            </a:pPr>
            <a:r>
              <a:rPr lang="en-US" altLang="zh-CN" sz="1600" dirty="0"/>
              <a:t>L3</a:t>
            </a:r>
            <a:r>
              <a:rPr lang="zh-CN" altLang="en-US" sz="1600" dirty="0"/>
              <a:t> </a:t>
            </a:r>
            <a:r>
              <a:rPr lang="en-US" altLang="zh-CN" sz="1600" dirty="0"/>
              <a:t>cache</a:t>
            </a:r>
            <a:r>
              <a:rPr lang="zh-CN" altLang="en-US" sz="1600" dirty="0"/>
              <a:t> 在所有用户和权限级别上全局共享</a:t>
            </a:r>
          </a:p>
          <a:p>
            <a:pPr marL="285750" indent="-285750">
              <a:lnSpc>
                <a:spcPct val="125000"/>
              </a:lnSpc>
              <a:buFont typeface="Arial" charset="0"/>
              <a:buChar char="•"/>
            </a:pPr>
            <a:r>
              <a:rPr lang="en-US" altLang="zh-CN" sz="1600" dirty="0"/>
              <a:t>I</a:t>
            </a:r>
            <a:r>
              <a:rPr lang="en-US" sz="1600" dirty="0"/>
              <a:t>nclusive </a:t>
            </a:r>
            <a:r>
              <a:rPr lang="en-US" altLang="zh-CN" sz="1600" dirty="0"/>
              <a:t>c</a:t>
            </a:r>
            <a:r>
              <a:rPr lang="en-US" sz="1600" dirty="0"/>
              <a:t>ache </a:t>
            </a:r>
            <a:r>
              <a:rPr lang="en-US" altLang="zh-CN" sz="1600" dirty="0"/>
              <a:t>h</a:t>
            </a:r>
            <a:r>
              <a:rPr lang="en-US" sz="1600" dirty="0"/>
              <a:t>ierarchy</a:t>
            </a:r>
            <a:r>
              <a:rPr lang="zh-CN" altLang="en-US" sz="1600" dirty="0"/>
              <a:t>，即如果从</a:t>
            </a:r>
            <a:r>
              <a:rPr lang="en-US" altLang="zh-CN" sz="1600" dirty="0"/>
              <a:t>L3</a:t>
            </a:r>
            <a:r>
              <a:rPr lang="zh-CN" altLang="en-US" sz="1600" dirty="0"/>
              <a:t> </a:t>
            </a:r>
            <a:r>
              <a:rPr lang="en-US" altLang="zh-CN" sz="1600" dirty="0"/>
              <a:t>cache</a:t>
            </a:r>
            <a:r>
              <a:rPr lang="zh-CN" altLang="en-US" sz="1600" dirty="0"/>
              <a:t>中删除数据，那么所有</a:t>
            </a:r>
            <a:r>
              <a:rPr lang="en-US" altLang="zh-CN" sz="1600" dirty="0"/>
              <a:t>cache</a:t>
            </a:r>
            <a:r>
              <a:rPr lang="zh-CN" altLang="en-US" sz="1600" dirty="0"/>
              <a:t>上的该数据都被删除</a:t>
            </a:r>
            <a:endParaRPr lang="en-US" sz="1600" dirty="0"/>
          </a:p>
        </p:txBody>
      </p:sp>
      <p:sp>
        <p:nvSpPr>
          <p:cNvPr id="3" name="Slide Number Placeholder 2"/>
          <p:cNvSpPr>
            <a:spLocks noGrp="1"/>
          </p:cNvSpPr>
          <p:nvPr>
            <p:ph type="sldNum" sz="quarter" idx="12"/>
          </p:nvPr>
        </p:nvSpPr>
        <p:spPr/>
        <p:txBody>
          <a:bodyPr/>
          <a:lstStyle/>
          <a:p>
            <a:fld id="{47B4C697-F0A0-9443-9354-6C912ECA3582}" type="slidenum">
              <a:rPr lang="en-US" smtClean="0"/>
              <a:t>81</a:t>
            </a:fld>
            <a:endParaRPr lang="en-US"/>
          </a:p>
        </p:txBody>
      </p:sp>
    </p:spTree>
    <p:extLst>
      <p:ext uri="{BB962C8B-B14F-4D97-AF65-F5344CB8AC3E}">
        <p14:creationId xmlns:p14="http://schemas.microsoft.com/office/powerpoint/2010/main" val="38977784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sz="4000" dirty="0"/>
              <a:t>Memory</a:t>
            </a:r>
            <a:r>
              <a:rPr lang="zh-CN" altLang="en-US" sz="4000" dirty="0"/>
              <a:t>和</a:t>
            </a:r>
            <a:r>
              <a:rPr lang="en-US" altLang="zh-CN" sz="4000" dirty="0"/>
              <a:t>Caches</a:t>
            </a:r>
            <a:endParaRPr lang="en-US" sz="4000" dirty="0"/>
          </a:p>
        </p:txBody>
      </p:sp>
      <p:sp>
        <p:nvSpPr>
          <p:cNvPr id="3" name="Content Placeholder 2"/>
          <p:cNvSpPr>
            <a:spLocks noGrp="1"/>
          </p:cNvSpPr>
          <p:nvPr>
            <p:ph idx="1"/>
          </p:nvPr>
        </p:nvSpPr>
        <p:spPr/>
        <p:txBody>
          <a:bodyPr/>
          <a:lstStyle/>
          <a:p>
            <a:endParaRPr lang="en-US" dirty="0"/>
          </a:p>
        </p:txBody>
      </p:sp>
      <p:sp>
        <p:nvSpPr>
          <p:cNvPr id="4" name="Rectangle 3">
            <a:extLst>
              <a:ext uri="{FF2B5EF4-FFF2-40B4-BE49-F238E27FC236}">
                <a16:creationId xmlns:a16="http://schemas.microsoft.com/office/drawing/2014/main" id="{CDD27B6E-A81E-47D7-9A4D-550EF9D417AB}"/>
              </a:ext>
            </a:extLst>
          </p:cNvPr>
          <p:cNvSpPr/>
          <p:nvPr/>
        </p:nvSpPr>
        <p:spPr>
          <a:xfrm>
            <a:off x="2270179" y="1985971"/>
            <a:ext cx="3946421" cy="3543299"/>
          </a:xfrm>
          <a:prstGeom prst="rect">
            <a:avLst/>
          </a:prstGeom>
          <a:solidFill>
            <a:srgbClr val="99CCFF"/>
          </a:solidFill>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buClrTx/>
            </a:pPr>
            <a:endParaRPr lang="en-US" kern="1200" dirty="0">
              <a:solidFill>
                <a:prstClr val="white"/>
              </a:solidFill>
              <a:latin typeface="Calibri"/>
            </a:endParaRPr>
          </a:p>
        </p:txBody>
      </p:sp>
      <p:sp>
        <p:nvSpPr>
          <p:cNvPr id="5" name="Rectangle 4">
            <a:extLst>
              <a:ext uri="{FF2B5EF4-FFF2-40B4-BE49-F238E27FC236}">
                <a16:creationId xmlns:a16="http://schemas.microsoft.com/office/drawing/2014/main" id="{92CFEF9E-ACE5-4E49-93C4-294E011CC626}"/>
              </a:ext>
            </a:extLst>
          </p:cNvPr>
          <p:cNvSpPr/>
          <p:nvPr/>
        </p:nvSpPr>
        <p:spPr>
          <a:xfrm>
            <a:off x="355323" y="1970161"/>
            <a:ext cx="1712696" cy="35591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t"/>
          <a:lstStyle/>
          <a:p>
            <a:pPr algn="ctr" defTabSz="685783">
              <a:buClrTx/>
            </a:pPr>
            <a:endParaRPr lang="en-US" kern="1200" dirty="0">
              <a:solidFill>
                <a:prstClr val="black"/>
              </a:solidFill>
              <a:latin typeface="Calibri"/>
            </a:endParaRPr>
          </a:p>
        </p:txBody>
      </p:sp>
      <p:sp>
        <p:nvSpPr>
          <p:cNvPr id="6" name="TextBox 5">
            <a:extLst>
              <a:ext uri="{FF2B5EF4-FFF2-40B4-BE49-F238E27FC236}">
                <a16:creationId xmlns:a16="http://schemas.microsoft.com/office/drawing/2014/main" id="{80327B16-DA2C-4B1B-BCDB-A30C25C70D26}"/>
              </a:ext>
            </a:extLst>
          </p:cNvPr>
          <p:cNvSpPr txBox="1"/>
          <p:nvPr/>
        </p:nvSpPr>
        <p:spPr>
          <a:xfrm>
            <a:off x="7546404" y="1970160"/>
            <a:ext cx="1399689" cy="1697006"/>
          </a:xfrm>
          <a:prstGeom prst="rect">
            <a:avLst/>
          </a:prstGeom>
          <a:solidFill>
            <a:srgbClr val="A6E4AD">
              <a:alpha val="85000"/>
            </a:srgbClr>
          </a:solidFill>
        </p:spPr>
        <p:txBody>
          <a:bodyPr wrap="square" lIns="68579" tIns="34289" rIns="68579" bIns="34289" rtlCol="0" anchor="ctr">
            <a:noAutofit/>
          </a:bodyPr>
          <a:lstStyle>
            <a:defPPr>
              <a:defRPr lang="en-US"/>
            </a:defPPr>
            <a:lvl1pPr algn="ctr"/>
          </a:lstStyle>
          <a:p>
            <a:pPr defTabSz="685783">
              <a:buClrTx/>
            </a:pPr>
            <a:r>
              <a:rPr lang="en-US" b="1" kern="1200" dirty="0">
                <a:solidFill>
                  <a:prstClr val="black"/>
                </a:solidFill>
                <a:latin typeface="Calibri"/>
                <a:ea typeface="+mn-ea"/>
                <a:cs typeface="+mn-cs"/>
              </a:rPr>
              <a:t>MAIN MEMORY</a:t>
            </a:r>
          </a:p>
          <a:p>
            <a:pPr defTabSz="685783">
              <a:buClrTx/>
            </a:pPr>
            <a:endParaRPr lang="en-US" sz="800" b="1" kern="1200" dirty="0">
              <a:solidFill>
                <a:prstClr val="black"/>
              </a:solidFill>
              <a:latin typeface="Calibri"/>
              <a:ea typeface="+mn-ea"/>
              <a:cs typeface="+mn-cs"/>
            </a:endParaRPr>
          </a:p>
          <a:p>
            <a:pPr defTabSz="685783">
              <a:buClrTx/>
            </a:pPr>
            <a:r>
              <a:rPr lang="en-US" altLang="zh-CN" kern="1200" dirty="0">
                <a:solidFill>
                  <a:prstClr val="black"/>
                </a:solidFill>
                <a:latin typeface="Calibri"/>
                <a:ea typeface="+mn-ea"/>
                <a:cs typeface="+mn-cs"/>
              </a:rPr>
              <a:t>b</a:t>
            </a:r>
            <a:r>
              <a:rPr lang="en-US" kern="1200" dirty="0">
                <a:solidFill>
                  <a:prstClr val="black"/>
                </a:solidFill>
                <a:latin typeface="Calibri"/>
                <a:ea typeface="+mn-ea"/>
                <a:cs typeface="+mn-cs"/>
              </a:rPr>
              <a:t>ig, </a:t>
            </a:r>
            <a:r>
              <a:rPr lang="en-US" altLang="zh-CN" kern="1200" dirty="0">
                <a:solidFill>
                  <a:prstClr val="black"/>
                </a:solidFill>
                <a:latin typeface="Calibri"/>
                <a:ea typeface="+mn-ea"/>
                <a:cs typeface="+mn-cs"/>
              </a:rPr>
              <a:t>but</a:t>
            </a:r>
            <a:r>
              <a:rPr lang="zh-CN" altLang="en-US" kern="1200" dirty="0">
                <a:solidFill>
                  <a:prstClr val="black"/>
                </a:solidFill>
                <a:latin typeface="Calibri"/>
                <a:ea typeface="+mn-ea"/>
                <a:cs typeface="+mn-cs"/>
              </a:rPr>
              <a:t> </a:t>
            </a:r>
            <a:r>
              <a:rPr lang="en-US" kern="1200" dirty="0">
                <a:solidFill>
                  <a:prstClr val="black"/>
                </a:solidFill>
                <a:latin typeface="Calibri"/>
                <a:ea typeface="+mn-ea"/>
                <a:cs typeface="+mn-cs"/>
              </a:rPr>
              <a:t>slow</a:t>
            </a:r>
            <a:endParaRPr lang="en-US" sz="800" kern="1200" dirty="0">
              <a:solidFill>
                <a:prstClr val="black"/>
              </a:solidFill>
              <a:latin typeface="Calibri"/>
              <a:ea typeface="+mn-ea"/>
              <a:cs typeface="+mn-cs"/>
            </a:endParaRPr>
          </a:p>
          <a:p>
            <a:pPr defTabSz="685783">
              <a:buClrTx/>
            </a:pPr>
            <a:r>
              <a:rPr lang="en-US" sz="900" kern="1200" dirty="0">
                <a:solidFill>
                  <a:prstClr val="black"/>
                </a:solidFill>
                <a:latin typeface="Calibri"/>
                <a:ea typeface="+mn-ea"/>
                <a:cs typeface="+mn-cs"/>
              </a:rPr>
              <a:t>e.g. 16GB SDRAM</a:t>
            </a:r>
          </a:p>
        </p:txBody>
      </p:sp>
      <p:graphicFrame>
        <p:nvGraphicFramePr>
          <p:cNvPr id="7" name="Table 6">
            <a:extLst>
              <a:ext uri="{FF2B5EF4-FFF2-40B4-BE49-F238E27FC236}">
                <a16:creationId xmlns:a16="http://schemas.microsoft.com/office/drawing/2014/main" id="{90094A08-52EF-4BBB-8261-ED220E6E294B}"/>
              </a:ext>
            </a:extLst>
          </p:cNvPr>
          <p:cNvGraphicFramePr>
            <a:graphicFrameLocks noGrp="1"/>
          </p:cNvGraphicFramePr>
          <p:nvPr/>
        </p:nvGraphicFramePr>
        <p:xfrm>
          <a:off x="3605235" y="2085538"/>
          <a:ext cx="2478274" cy="3364230"/>
        </p:xfrm>
        <a:graphic>
          <a:graphicData uri="http://schemas.openxmlformats.org/drawingml/2006/table">
            <a:tbl>
              <a:tblPr firstRow="1" bandRow="1">
                <a:tableStyleId>{5940675A-B579-460E-94D1-54222C63F5DA}</a:tableStyleId>
              </a:tblPr>
              <a:tblGrid>
                <a:gridCol w="363724">
                  <a:extLst>
                    <a:ext uri="{9D8B030D-6E8A-4147-A177-3AD203B41FA5}">
                      <a16:colId xmlns:a16="http://schemas.microsoft.com/office/drawing/2014/main" val="1762639685"/>
                    </a:ext>
                  </a:extLst>
                </a:gridCol>
                <a:gridCol w="742950">
                  <a:extLst>
                    <a:ext uri="{9D8B030D-6E8A-4147-A177-3AD203B41FA5}">
                      <a16:colId xmlns:a16="http://schemas.microsoft.com/office/drawing/2014/main" val="1948163271"/>
                    </a:ext>
                  </a:extLst>
                </a:gridCol>
                <a:gridCol w="1371600">
                  <a:extLst>
                    <a:ext uri="{9D8B030D-6E8A-4147-A177-3AD203B41FA5}">
                      <a16:colId xmlns:a16="http://schemas.microsoft.com/office/drawing/2014/main" val="2900071476"/>
                    </a:ext>
                  </a:extLst>
                </a:gridCol>
              </a:tblGrid>
              <a:tr h="278130">
                <a:tc>
                  <a:txBody>
                    <a:bodyPr/>
                    <a:lstStyle/>
                    <a:p>
                      <a:r>
                        <a:rPr lang="en-US" sz="1200" b="1" dirty="0"/>
                        <a:t>Set</a:t>
                      </a:r>
                    </a:p>
                  </a:txBody>
                  <a:tcPr marL="68580" marR="68580" marT="34290" marB="34290">
                    <a:solidFill>
                      <a:srgbClr val="FFC000"/>
                    </a:solidFill>
                  </a:tcPr>
                </a:tc>
                <a:tc>
                  <a:txBody>
                    <a:bodyPr/>
                    <a:lstStyle/>
                    <a:p>
                      <a:r>
                        <a:rPr lang="en-US" sz="1200" b="1" dirty="0" err="1"/>
                        <a:t>Addr</a:t>
                      </a:r>
                      <a:endParaRPr lang="en-US" sz="1200" b="1" dirty="0"/>
                    </a:p>
                  </a:txBody>
                  <a:tcPr marL="68580" marR="68580" marT="34290" marB="34290">
                    <a:solidFill>
                      <a:srgbClr val="FFC000"/>
                    </a:solidFill>
                  </a:tcPr>
                </a:tc>
                <a:tc>
                  <a:txBody>
                    <a:bodyPr/>
                    <a:lstStyle/>
                    <a:p>
                      <a:r>
                        <a:rPr lang="en-US" sz="1200" b="1" dirty="0"/>
                        <a:t>Cached Data ~64B</a:t>
                      </a:r>
                    </a:p>
                  </a:txBody>
                  <a:tcPr marL="68580" marR="68580" marT="34290" marB="34290">
                    <a:solidFill>
                      <a:srgbClr val="FFC000"/>
                    </a:solidFill>
                  </a:tcPr>
                </a:tc>
                <a:extLst>
                  <a:ext uri="{0D108BD9-81ED-4DB2-BD59-A6C34878D82A}">
                    <a16:rowId xmlns:a16="http://schemas.microsoft.com/office/drawing/2014/main" val="1612465872"/>
                  </a:ext>
                </a:extLst>
              </a:tr>
              <a:tr h="617220">
                <a:tc>
                  <a:txBody>
                    <a:bodyPr/>
                    <a:lstStyle/>
                    <a:p>
                      <a:r>
                        <a:rPr lang="en-US" sz="900" b="1" dirty="0">
                          <a:latin typeface="Courier New" panose="02070309020205020404" pitchFamily="49" charset="0"/>
                          <a:cs typeface="Courier New" panose="02070309020205020404" pitchFamily="49" charset="0"/>
                        </a:rPr>
                        <a:t>0</a:t>
                      </a:r>
                    </a:p>
                  </a:txBody>
                  <a:tcPr marL="68580" marR="68580" marT="34290" marB="34290"/>
                </a:tc>
                <a:tc>
                  <a:txBody>
                    <a:bodyPr/>
                    <a:lstStyle/>
                    <a:p>
                      <a:r>
                        <a:rPr lang="en-US" sz="900" b="1" dirty="0">
                          <a:latin typeface="Courier New" panose="02070309020205020404" pitchFamily="49" charset="0"/>
                          <a:cs typeface="Courier New" panose="02070309020205020404" pitchFamily="49" charset="0"/>
                        </a:rPr>
                        <a:t>F0016280</a:t>
                      </a:r>
                    </a:p>
                    <a:p>
                      <a:r>
                        <a:rPr lang="en-US" sz="900" b="1" dirty="0">
                          <a:latin typeface="Courier New" panose="02070309020205020404" pitchFamily="49" charset="0"/>
                          <a:cs typeface="Courier New" panose="02070309020205020404" pitchFamily="49" charset="0"/>
                        </a:rPr>
                        <a:t>31C6F4C0</a:t>
                      </a:r>
                    </a:p>
                    <a:p>
                      <a:r>
                        <a:rPr lang="en-US" sz="900" b="1" dirty="0">
                          <a:latin typeface="Courier New" panose="02070309020205020404" pitchFamily="49" charset="0"/>
                          <a:cs typeface="Courier New" panose="02070309020205020404" pitchFamily="49" charset="0"/>
                        </a:rPr>
                        <a:t>339DD740</a:t>
                      </a:r>
                    </a:p>
                    <a:p>
                      <a:r>
                        <a:rPr lang="en-US" sz="900" b="1" dirty="0">
                          <a:latin typeface="Courier New" panose="02070309020205020404" pitchFamily="49" charset="0"/>
                          <a:cs typeface="Courier New" panose="02070309020205020404" pitchFamily="49" charset="0"/>
                        </a:rPr>
                        <a:t>614F8480</a:t>
                      </a:r>
                    </a:p>
                  </a:txBody>
                  <a:tcPr marL="68580" marR="68580" marT="34290" marB="34290"/>
                </a:tc>
                <a:tc>
                  <a:txBody>
                    <a:bodyPr/>
                    <a:lstStyle/>
                    <a:p>
                      <a:r>
                        <a:rPr lang="en-US" sz="900" b="1" dirty="0">
                          <a:latin typeface="Courier New" panose="02070309020205020404" pitchFamily="49" charset="0"/>
                          <a:cs typeface="Courier New" panose="02070309020205020404" pitchFamily="49" charset="0"/>
                        </a:rPr>
                        <a:t>B5</a:t>
                      </a:r>
                      <a:r>
                        <a:rPr lang="en-US" sz="600" b="1" dirty="0">
                          <a:solidFill>
                            <a:prstClr val="black"/>
                          </a:solidFill>
                          <a:latin typeface="Courier New" panose="02070309020205020404" pitchFamily="49" charset="0"/>
                          <a:cs typeface="Courier New" panose="02070309020205020404" pitchFamily="49" charset="0"/>
                        </a:rPr>
                        <a:t> </a:t>
                      </a:r>
                      <a:r>
                        <a:rPr lang="en-US" sz="900" b="1" dirty="0">
                          <a:latin typeface="Courier New" panose="02070309020205020404" pitchFamily="49" charset="0"/>
                          <a:cs typeface="Courier New" panose="02070309020205020404" pitchFamily="49" charset="0"/>
                        </a:rPr>
                        <a:t>F5</a:t>
                      </a:r>
                      <a:r>
                        <a:rPr lang="en-US" sz="600" b="1" dirty="0">
                          <a:solidFill>
                            <a:prstClr val="black"/>
                          </a:solidFill>
                          <a:latin typeface="Courier New" panose="02070309020205020404" pitchFamily="49" charset="0"/>
                          <a:cs typeface="Courier New" panose="02070309020205020404" pitchFamily="49" charset="0"/>
                        </a:rPr>
                        <a:t> </a:t>
                      </a:r>
                      <a:r>
                        <a:rPr lang="en-US" sz="900" b="1" dirty="0">
                          <a:latin typeface="Courier New" panose="02070309020205020404" pitchFamily="49" charset="0"/>
                          <a:cs typeface="Courier New" panose="02070309020205020404" pitchFamily="49" charset="0"/>
                        </a:rPr>
                        <a:t>80</a:t>
                      </a:r>
                      <a:r>
                        <a:rPr lang="en-US" sz="600" b="1" dirty="0">
                          <a:solidFill>
                            <a:prstClr val="black"/>
                          </a:solidFill>
                          <a:latin typeface="Courier New" panose="02070309020205020404" pitchFamily="49" charset="0"/>
                          <a:cs typeface="Courier New" panose="02070309020205020404" pitchFamily="49" charset="0"/>
                        </a:rPr>
                        <a:t> </a:t>
                      </a:r>
                      <a:r>
                        <a:rPr lang="en-US" sz="900" b="1" dirty="0">
                          <a:latin typeface="Courier New" panose="02070309020205020404" pitchFamily="49" charset="0"/>
                          <a:cs typeface="Courier New" panose="02070309020205020404" pitchFamily="49" charset="0"/>
                        </a:rPr>
                        <a:t>21</a:t>
                      </a:r>
                      <a:r>
                        <a:rPr lang="en-US" sz="600" b="1" dirty="0">
                          <a:solidFill>
                            <a:prstClr val="black"/>
                          </a:solidFill>
                          <a:latin typeface="Courier New" panose="02070309020205020404" pitchFamily="49" charset="0"/>
                          <a:cs typeface="Courier New" panose="02070309020205020404" pitchFamily="49" charset="0"/>
                        </a:rPr>
                        <a:t> </a:t>
                      </a:r>
                      <a:r>
                        <a:rPr lang="en-US" sz="900" b="1" dirty="0">
                          <a:latin typeface="Courier New" panose="02070309020205020404" pitchFamily="49" charset="0"/>
                          <a:cs typeface="Courier New" panose="02070309020205020404" pitchFamily="49" charset="0"/>
                        </a:rPr>
                        <a:t>E3</a:t>
                      </a:r>
                      <a:r>
                        <a:rPr lang="en-US" sz="600" b="1" dirty="0">
                          <a:solidFill>
                            <a:prstClr val="black"/>
                          </a:solidFill>
                          <a:latin typeface="Courier New" panose="02070309020205020404" pitchFamily="49" charset="0"/>
                          <a:cs typeface="Courier New" panose="02070309020205020404" pitchFamily="49" charset="0"/>
                        </a:rPr>
                        <a:t> </a:t>
                      </a:r>
                      <a:r>
                        <a:rPr lang="en-US" sz="900" b="1" dirty="0">
                          <a:latin typeface="Courier New" panose="02070309020205020404" pitchFamily="49" charset="0"/>
                          <a:cs typeface="Courier New" panose="02070309020205020404" pitchFamily="49" charset="0"/>
                        </a:rPr>
                        <a:t>2C..</a:t>
                      </a:r>
                    </a:p>
                    <a:p>
                      <a:r>
                        <a:rPr lang="en-US" sz="900" b="1" dirty="0">
                          <a:latin typeface="Courier New" panose="02070309020205020404" pitchFamily="49" charset="0"/>
                          <a:cs typeface="Courier New" panose="02070309020205020404" pitchFamily="49" charset="0"/>
                        </a:rPr>
                        <a:t>9A</a:t>
                      </a:r>
                      <a:r>
                        <a:rPr kumimoji="0" lang="en-US" sz="600" b="1"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a:t>
                      </a:r>
                      <a:r>
                        <a:rPr lang="en-US" sz="900" b="1" dirty="0">
                          <a:latin typeface="Courier New" panose="02070309020205020404" pitchFamily="49" charset="0"/>
                          <a:cs typeface="Courier New" panose="02070309020205020404" pitchFamily="49" charset="0"/>
                        </a:rPr>
                        <a:t>DA</a:t>
                      </a:r>
                      <a:r>
                        <a:rPr lang="en-US" sz="600" b="1" dirty="0">
                          <a:solidFill>
                            <a:prstClr val="black"/>
                          </a:solidFill>
                          <a:latin typeface="Courier New" panose="02070309020205020404" pitchFamily="49" charset="0"/>
                          <a:cs typeface="Courier New" panose="02070309020205020404" pitchFamily="49" charset="0"/>
                        </a:rPr>
                        <a:t> </a:t>
                      </a:r>
                      <a:r>
                        <a:rPr lang="en-US" sz="900" b="1" dirty="0">
                          <a:latin typeface="Courier New" panose="02070309020205020404" pitchFamily="49" charset="0"/>
                          <a:cs typeface="Courier New" panose="02070309020205020404" pitchFamily="49" charset="0"/>
                        </a:rPr>
                        <a:t>59</a:t>
                      </a:r>
                      <a:r>
                        <a:rPr lang="en-US" sz="600" b="1" dirty="0">
                          <a:solidFill>
                            <a:prstClr val="black"/>
                          </a:solidFill>
                          <a:latin typeface="Courier New" panose="02070309020205020404" pitchFamily="49" charset="0"/>
                          <a:cs typeface="Courier New" panose="02070309020205020404" pitchFamily="49" charset="0"/>
                        </a:rPr>
                        <a:t> </a:t>
                      </a:r>
                      <a:r>
                        <a:rPr lang="en-US" sz="900" b="1" dirty="0">
                          <a:latin typeface="Courier New" panose="02070309020205020404" pitchFamily="49" charset="0"/>
                          <a:cs typeface="Courier New" panose="02070309020205020404" pitchFamily="49" charset="0"/>
                        </a:rPr>
                        <a:t>11</a:t>
                      </a:r>
                      <a:r>
                        <a:rPr lang="en-US" sz="600" b="1" dirty="0">
                          <a:solidFill>
                            <a:prstClr val="black"/>
                          </a:solidFill>
                          <a:latin typeface="Courier New" panose="02070309020205020404" pitchFamily="49" charset="0"/>
                          <a:cs typeface="Courier New" panose="02070309020205020404" pitchFamily="49" charset="0"/>
                        </a:rPr>
                        <a:t> </a:t>
                      </a:r>
                      <a:r>
                        <a:rPr lang="en-US" sz="900" b="1" dirty="0">
                          <a:latin typeface="Courier New" panose="02070309020205020404" pitchFamily="49" charset="0"/>
                          <a:cs typeface="Courier New" panose="02070309020205020404" pitchFamily="49" charset="0"/>
                        </a:rPr>
                        <a:t>48</a:t>
                      </a:r>
                      <a:r>
                        <a:rPr lang="en-US" sz="600" b="1" dirty="0">
                          <a:solidFill>
                            <a:prstClr val="black"/>
                          </a:solidFill>
                          <a:latin typeface="Courier New" panose="02070309020205020404" pitchFamily="49" charset="0"/>
                          <a:cs typeface="Courier New" panose="02070309020205020404" pitchFamily="49" charset="0"/>
                        </a:rPr>
                        <a:t> </a:t>
                      </a:r>
                      <a:r>
                        <a:rPr lang="en-US" sz="900" b="1" dirty="0">
                          <a:latin typeface="Courier New" panose="02070309020205020404" pitchFamily="49" charset="0"/>
                          <a:cs typeface="Courier New" panose="02070309020205020404" pitchFamily="49" charset="0"/>
                        </a:rPr>
                        <a:t>F2..</a:t>
                      </a:r>
                    </a:p>
                    <a:p>
                      <a:r>
                        <a:rPr lang="en-US" sz="900" b="1" dirty="0">
                          <a:latin typeface="Courier New" panose="02070309020205020404" pitchFamily="49" charset="0"/>
                          <a:cs typeface="Courier New" panose="02070309020205020404" pitchFamily="49" charset="0"/>
                        </a:rPr>
                        <a:t>C7</a:t>
                      </a:r>
                      <a:r>
                        <a:rPr lang="en-US" sz="600" b="1" dirty="0">
                          <a:solidFill>
                            <a:prstClr val="black"/>
                          </a:solidFill>
                          <a:latin typeface="Courier New" panose="02070309020205020404" pitchFamily="49" charset="0"/>
                          <a:cs typeface="Courier New" panose="02070309020205020404" pitchFamily="49" charset="0"/>
                        </a:rPr>
                        <a:t> </a:t>
                      </a:r>
                      <a:r>
                        <a:rPr lang="en-US" sz="900" b="1" dirty="0">
                          <a:latin typeface="Courier New" panose="02070309020205020404" pitchFamily="49" charset="0"/>
                          <a:cs typeface="Courier New" panose="02070309020205020404" pitchFamily="49" charset="0"/>
                        </a:rPr>
                        <a:t>D7</a:t>
                      </a:r>
                      <a:r>
                        <a:rPr lang="en-US" sz="600" b="1" dirty="0">
                          <a:solidFill>
                            <a:prstClr val="black"/>
                          </a:solidFill>
                          <a:latin typeface="Courier New" panose="02070309020205020404" pitchFamily="49" charset="0"/>
                          <a:cs typeface="Courier New" panose="02070309020205020404" pitchFamily="49" charset="0"/>
                        </a:rPr>
                        <a:t> </a:t>
                      </a:r>
                      <a:r>
                        <a:rPr lang="en-US" sz="900" b="1" dirty="0">
                          <a:latin typeface="Courier New" panose="02070309020205020404" pitchFamily="49" charset="0"/>
                          <a:cs typeface="Courier New" panose="02070309020205020404" pitchFamily="49" charset="0"/>
                        </a:rPr>
                        <a:t>A0</a:t>
                      </a:r>
                      <a:r>
                        <a:rPr lang="en-US" sz="600" b="1" dirty="0">
                          <a:solidFill>
                            <a:prstClr val="black"/>
                          </a:solidFill>
                          <a:latin typeface="Courier New" panose="02070309020205020404" pitchFamily="49" charset="0"/>
                          <a:cs typeface="Courier New" panose="02070309020205020404" pitchFamily="49" charset="0"/>
                        </a:rPr>
                        <a:t> </a:t>
                      </a:r>
                      <a:r>
                        <a:rPr lang="en-US" sz="900" b="1" dirty="0">
                          <a:latin typeface="Courier New" panose="02070309020205020404" pitchFamily="49" charset="0"/>
                          <a:cs typeface="Courier New" panose="02070309020205020404" pitchFamily="49" charset="0"/>
                        </a:rPr>
                        <a:t>86</a:t>
                      </a:r>
                      <a:r>
                        <a:rPr lang="en-US" sz="600" b="1" dirty="0">
                          <a:solidFill>
                            <a:prstClr val="black"/>
                          </a:solidFill>
                          <a:latin typeface="Courier New" panose="02070309020205020404" pitchFamily="49" charset="0"/>
                          <a:cs typeface="Courier New" panose="02070309020205020404" pitchFamily="49" charset="0"/>
                        </a:rPr>
                        <a:t> </a:t>
                      </a:r>
                      <a:r>
                        <a:rPr lang="en-US" sz="900" b="1" dirty="0">
                          <a:latin typeface="Courier New" panose="02070309020205020404" pitchFamily="49" charset="0"/>
                          <a:cs typeface="Courier New" panose="02070309020205020404" pitchFamily="49" charset="0"/>
                        </a:rPr>
                        <a:t>67</a:t>
                      </a:r>
                      <a:r>
                        <a:rPr lang="en-US" sz="600" b="1" dirty="0">
                          <a:solidFill>
                            <a:prstClr val="black"/>
                          </a:solidFill>
                          <a:latin typeface="Courier New" panose="02070309020205020404" pitchFamily="49" charset="0"/>
                          <a:cs typeface="Courier New" panose="02070309020205020404" pitchFamily="49" charset="0"/>
                        </a:rPr>
                        <a:t> </a:t>
                      </a:r>
                      <a:r>
                        <a:rPr lang="en-US" sz="900" b="1" dirty="0">
                          <a:latin typeface="Courier New" panose="02070309020205020404" pitchFamily="49" charset="0"/>
                          <a:cs typeface="Courier New" panose="02070309020205020404" pitchFamily="49" charset="0"/>
                        </a:rPr>
                        <a:t>18..</a:t>
                      </a:r>
                    </a:p>
                    <a:p>
                      <a:r>
                        <a:rPr lang="en-US" sz="900" b="1" dirty="0">
                          <a:latin typeface="Courier New" panose="02070309020205020404" pitchFamily="49" charset="0"/>
                          <a:cs typeface="Courier New" panose="02070309020205020404" pitchFamily="49" charset="0"/>
                        </a:rPr>
                        <a:t>17</a:t>
                      </a:r>
                      <a:r>
                        <a:rPr lang="en-US" sz="600" b="1" dirty="0">
                          <a:solidFill>
                            <a:prstClr val="black"/>
                          </a:solidFill>
                          <a:latin typeface="Courier New" panose="02070309020205020404" pitchFamily="49" charset="0"/>
                          <a:cs typeface="Courier New" panose="02070309020205020404" pitchFamily="49" charset="0"/>
                        </a:rPr>
                        <a:t> </a:t>
                      </a:r>
                      <a:r>
                        <a:rPr lang="en-US" sz="900" b="1" dirty="0">
                          <a:latin typeface="Courier New" panose="02070309020205020404" pitchFamily="49" charset="0"/>
                          <a:cs typeface="Courier New" panose="02070309020205020404" pitchFamily="49" charset="0"/>
                        </a:rPr>
                        <a:t>4C</a:t>
                      </a:r>
                      <a:r>
                        <a:rPr lang="en-US" sz="600" b="1" dirty="0">
                          <a:solidFill>
                            <a:prstClr val="black"/>
                          </a:solidFill>
                          <a:latin typeface="Courier New" panose="02070309020205020404" pitchFamily="49" charset="0"/>
                          <a:cs typeface="Courier New" panose="02070309020205020404" pitchFamily="49" charset="0"/>
                        </a:rPr>
                        <a:t> </a:t>
                      </a:r>
                      <a:r>
                        <a:rPr lang="en-US" sz="900" b="1" dirty="0">
                          <a:latin typeface="Courier New" panose="02070309020205020404" pitchFamily="49" charset="0"/>
                          <a:cs typeface="Courier New" panose="02070309020205020404" pitchFamily="49" charset="0"/>
                        </a:rPr>
                        <a:t>59</a:t>
                      </a:r>
                      <a:r>
                        <a:rPr lang="en-US" sz="600" b="1" dirty="0">
                          <a:solidFill>
                            <a:prstClr val="black"/>
                          </a:solidFill>
                          <a:latin typeface="Courier New" panose="02070309020205020404" pitchFamily="49" charset="0"/>
                          <a:cs typeface="Courier New" panose="02070309020205020404" pitchFamily="49" charset="0"/>
                        </a:rPr>
                        <a:t> </a:t>
                      </a:r>
                      <a:r>
                        <a:rPr lang="en-US" sz="900" b="1" dirty="0">
                          <a:latin typeface="Courier New" panose="02070309020205020404" pitchFamily="49" charset="0"/>
                          <a:cs typeface="Courier New" panose="02070309020205020404" pitchFamily="49" charset="0"/>
                        </a:rPr>
                        <a:t>B8</a:t>
                      </a:r>
                      <a:r>
                        <a:rPr lang="en-US" sz="600" b="1" dirty="0">
                          <a:solidFill>
                            <a:prstClr val="black"/>
                          </a:solidFill>
                          <a:latin typeface="Courier New" panose="02070309020205020404" pitchFamily="49" charset="0"/>
                          <a:cs typeface="Courier New" panose="02070309020205020404" pitchFamily="49" charset="0"/>
                        </a:rPr>
                        <a:t> </a:t>
                      </a:r>
                      <a:r>
                        <a:rPr lang="en-US" sz="900" b="1" dirty="0">
                          <a:latin typeface="Courier New" panose="02070309020205020404" pitchFamily="49" charset="0"/>
                          <a:cs typeface="Courier New" panose="02070309020205020404" pitchFamily="49" charset="0"/>
                        </a:rPr>
                        <a:t>58</a:t>
                      </a:r>
                      <a:r>
                        <a:rPr lang="en-US" sz="600" b="1" dirty="0">
                          <a:solidFill>
                            <a:prstClr val="black"/>
                          </a:solidFill>
                          <a:latin typeface="Courier New" panose="02070309020205020404" pitchFamily="49" charset="0"/>
                          <a:cs typeface="Courier New" panose="02070309020205020404" pitchFamily="49" charset="0"/>
                        </a:rPr>
                        <a:t> </a:t>
                      </a:r>
                      <a:r>
                        <a:rPr lang="en-US" sz="900" b="1" dirty="0">
                          <a:latin typeface="Courier New" panose="02070309020205020404" pitchFamily="49" charset="0"/>
                          <a:cs typeface="Courier New" panose="02070309020205020404" pitchFamily="49" charset="0"/>
                        </a:rPr>
                        <a:t>A7..</a:t>
                      </a:r>
                    </a:p>
                  </a:txBody>
                  <a:tcPr marL="68580" marR="68580" marT="34290" marB="34290"/>
                </a:tc>
                <a:extLst>
                  <a:ext uri="{0D108BD9-81ED-4DB2-BD59-A6C34878D82A}">
                    <a16:rowId xmlns:a16="http://schemas.microsoft.com/office/drawing/2014/main" val="317448098"/>
                  </a:ext>
                </a:extLst>
              </a:tr>
              <a:tr h="617220">
                <a:tc>
                  <a:txBody>
                    <a:bodyPr/>
                    <a:lstStyle/>
                    <a:p>
                      <a:r>
                        <a:rPr lang="en-US" sz="900" b="1" dirty="0">
                          <a:latin typeface="Courier New" panose="02070309020205020404" pitchFamily="49" charset="0"/>
                          <a:cs typeface="Courier New" panose="02070309020205020404" pitchFamily="49" charset="0"/>
                        </a:rPr>
                        <a:t>1</a:t>
                      </a:r>
                    </a:p>
                  </a:txBody>
                  <a:tcPr marL="68580" marR="68580" marT="34290" marB="34290"/>
                </a:tc>
                <a:tc>
                  <a:txBody>
                    <a:bodyPr/>
                    <a:lstStyle/>
                    <a:p>
                      <a:r>
                        <a:rPr lang="en-US" sz="900" b="1" dirty="0">
                          <a:latin typeface="Courier New" panose="02070309020205020404" pitchFamily="49" charset="0"/>
                          <a:cs typeface="Courier New" panose="02070309020205020404" pitchFamily="49" charset="0"/>
                        </a:rPr>
                        <a:t>71685100</a:t>
                      </a:r>
                    </a:p>
                    <a:p>
                      <a:r>
                        <a:rPr lang="en-US" sz="900" b="1" dirty="0">
                          <a:latin typeface="Courier New" panose="02070309020205020404" pitchFamily="49" charset="0"/>
                          <a:cs typeface="Courier New" panose="02070309020205020404" pitchFamily="49" charset="0"/>
                        </a:rPr>
                        <a:t>132A4880</a:t>
                      </a:r>
                    </a:p>
                    <a:p>
                      <a:r>
                        <a:rPr lang="en-US" sz="900" b="1" dirty="0">
                          <a:latin typeface="Courier New" panose="02070309020205020404" pitchFamily="49" charset="0"/>
                          <a:cs typeface="Courier New" panose="02070309020205020404" pitchFamily="49" charset="0"/>
                        </a:rPr>
                        <a:t>2A1C0700</a:t>
                      </a:r>
                    </a:p>
                    <a:p>
                      <a:r>
                        <a:rPr lang="en-US" sz="900" b="1" dirty="0">
                          <a:latin typeface="Courier New" panose="02070309020205020404" pitchFamily="49" charset="0"/>
                          <a:cs typeface="Courier New" panose="02070309020205020404" pitchFamily="49" charset="0"/>
                        </a:rPr>
                        <a:t>C017E9C0</a:t>
                      </a:r>
                    </a:p>
                  </a:txBody>
                  <a:tcPr marL="68580" marR="68580" marT="34290" marB="34290"/>
                </a:tc>
                <a:tc>
                  <a:txBody>
                    <a:bodyPr/>
                    <a:lstStyle/>
                    <a:p>
                      <a:r>
                        <a:rPr lang="en-US" sz="900" b="1" dirty="0">
                          <a:latin typeface="Courier New" panose="02070309020205020404" pitchFamily="49" charset="0"/>
                          <a:cs typeface="Courier New" panose="02070309020205020404" pitchFamily="49" charset="0"/>
                        </a:rPr>
                        <a:t>27</a:t>
                      </a:r>
                      <a:r>
                        <a:rPr lang="en-US" sz="600" b="1" dirty="0">
                          <a:solidFill>
                            <a:prstClr val="black"/>
                          </a:solidFill>
                          <a:latin typeface="Courier New" panose="02070309020205020404" pitchFamily="49" charset="0"/>
                          <a:cs typeface="Courier New" panose="02070309020205020404" pitchFamily="49" charset="0"/>
                        </a:rPr>
                        <a:t> </a:t>
                      </a:r>
                      <a:r>
                        <a:rPr lang="en-US" sz="900" b="1" dirty="0">
                          <a:latin typeface="Courier New" panose="02070309020205020404" pitchFamily="49" charset="0"/>
                          <a:cs typeface="Courier New" panose="02070309020205020404" pitchFamily="49" charset="0"/>
                        </a:rPr>
                        <a:t>BD</a:t>
                      </a:r>
                      <a:r>
                        <a:rPr lang="en-US" sz="600" b="1" dirty="0">
                          <a:solidFill>
                            <a:prstClr val="black"/>
                          </a:solidFill>
                          <a:latin typeface="Courier New" panose="02070309020205020404" pitchFamily="49" charset="0"/>
                          <a:cs typeface="Courier New" panose="02070309020205020404" pitchFamily="49" charset="0"/>
                        </a:rPr>
                        <a:t> </a:t>
                      </a:r>
                      <a:r>
                        <a:rPr lang="en-US" sz="900" b="1" dirty="0">
                          <a:latin typeface="Courier New" panose="02070309020205020404" pitchFamily="49" charset="0"/>
                          <a:cs typeface="Courier New" panose="02070309020205020404" pitchFamily="49" charset="0"/>
                        </a:rPr>
                        <a:t>5D</a:t>
                      </a:r>
                      <a:r>
                        <a:rPr lang="en-US" sz="600" b="1" dirty="0">
                          <a:solidFill>
                            <a:prstClr val="black"/>
                          </a:solidFill>
                          <a:latin typeface="Courier New" panose="02070309020205020404" pitchFamily="49" charset="0"/>
                          <a:cs typeface="Courier New" panose="02070309020205020404" pitchFamily="49" charset="0"/>
                        </a:rPr>
                        <a:t> </a:t>
                      </a:r>
                      <a:r>
                        <a:rPr lang="en-US" sz="900" b="1" dirty="0">
                          <a:latin typeface="Courier New" panose="02070309020205020404" pitchFamily="49" charset="0"/>
                          <a:cs typeface="Courier New" panose="02070309020205020404" pitchFamily="49" charset="0"/>
                        </a:rPr>
                        <a:t>2E</a:t>
                      </a:r>
                      <a:r>
                        <a:rPr lang="en-US" sz="600" b="1" dirty="0">
                          <a:solidFill>
                            <a:prstClr val="black"/>
                          </a:solidFill>
                          <a:latin typeface="Courier New" panose="02070309020205020404" pitchFamily="49" charset="0"/>
                          <a:cs typeface="Courier New" panose="02070309020205020404" pitchFamily="49" charset="0"/>
                        </a:rPr>
                        <a:t> </a:t>
                      </a:r>
                      <a:r>
                        <a:rPr lang="en-US" sz="900" b="1" dirty="0">
                          <a:latin typeface="Courier New" panose="02070309020205020404" pitchFamily="49" charset="0"/>
                          <a:cs typeface="Courier New" panose="02070309020205020404" pitchFamily="49" charset="0"/>
                        </a:rPr>
                        <a:t>84</a:t>
                      </a:r>
                      <a:r>
                        <a:rPr lang="en-US" sz="600" b="1" dirty="0">
                          <a:solidFill>
                            <a:prstClr val="black"/>
                          </a:solidFill>
                          <a:latin typeface="Courier New" panose="02070309020205020404" pitchFamily="49" charset="0"/>
                          <a:cs typeface="Courier New" panose="02070309020205020404" pitchFamily="49" charset="0"/>
                        </a:rPr>
                        <a:t> </a:t>
                      </a:r>
                      <a:r>
                        <a:rPr lang="en-US" sz="900" b="1" dirty="0">
                          <a:latin typeface="Courier New" panose="02070309020205020404" pitchFamily="49" charset="0"/>
                          <a:cs typeface="Courier New" panose="02070309020205020404" pitchFamily="49" charset="0"/>
                        </a:rPr>
                        <a:t>29..</a:t>
                      </a:r>
                    </a:p>
                    <a:p>
                      <a:r>
                        <a:rPr lang="en-US" sz="900" b="1" dirty="0">
                          <a:latin typeface="Courier New" panose="02070309020205020404" pitchFamily="49" charset="0"/>
                          <a:cs typeface="Courier New" panose="02070309020205020404" pitchFamily="49" charset="0"/>
                        </a:rPr>
                        <a:t>30</a:t>
                      </a:r>
                      <a:r>
                        <a:rPr lang="en-US" sz="600" b="1" dirty="0">
                          <a:solidFill>
                            <a:prstClr val="black"/>
                          </a:solidFill>
                          <a:latin typeface="Courier New" panose="02070309020205020404" pitchFamily="49" charset="0"/>
                          <a:cs typeface="Courier New" panose="02070309020205020404" pitchFamily="49" charset="0"/>
                        </a:rPr>
                        <a:t> </a:t>
                      </a:r>
                      <a:r>
                        <a:rPr lang="en-US" sz="900" b="1" dirty="0">
                          <a:latin typeface="Courier New" panose="02070309020205020404" pitchFamily="49" charset="0"/>
                          <a:cs typeface="Courier New" panose="02070309020205020404" pitchFamily="49" charset="0"/>
                        </a:rPr>
                        <a:t>B2</a:t>
                      </a:r>
                      <a:r>
                        <a:rPr lang="en-US" sz="600" b="1" dirty="0">
                          <a:solidFill>
                            <a:prstClr val="black"/>
                          </a:solidFill>
                          <a:latin typeface="Courier New" panose="02070309020205020404" pitchFamily="49" charset="0"/>
                          <a:cs typeface="Courier New" panose="02070309020205020404" pitchFamily="49" charset="0"/>
                        </a:rPr>
                        <a:t> </a:t>
                      </a:r>
                      <a:r>
                        <a:rPr lang="en-US" sz="900" b="1" dirty="0">
                          <a:latin typeface="Courier New" panose="02070309020205020404" pitchFamily="49" charset="0"/>
                          <a:cs typeface="Courier New" panose="02070309020205020404" pitchFamily="49" charset="0"/>
                        </a:rPr>
                        <a:t>8F</a:t>
                      </a:r>
                      <a:r>
                        <a:rPr lang="en-US" sz="600" b="1" dirty="0">
                          <a:solidFill>
                            <a:prstClr val="black"/>
                          </a:solidFill>
                          <a:latin typeface="Courier New" panose="02070309020205020404" pitchFamily="49" charset="0"/>
                          <a:cs typeface="Courier New" panose="02070309020205020404" pitchFamily="49" charset="0"/>
                        </a:rPr>
                        <a:t> </a:t>
                      </a:r>
                      <a:r>
                        <a:rPr lang="en-US" sz="900" b="1" dirty="0">
                          <a:latin typeface="Courier New" panose="02070309020205020404" pitchFamily="49" charset="0"/>
                          <a:cs typeface="Courier New" panose="02070309020205020404" pitchFamily="49" charset="0"/>
                        </a:rPr>
                        <a:t>27</a:t>
                      </a:r>
                      <a:r>
                        <a:rPr lang="en-US" sz="600" b="1" dirty="0">
                          <a:solidFill>
                            <a:prstClr val="black"/>
                          </a:solidFill>
                          <a:latin typeface="Courier New" panose="02070309020205020404" pitchFamily="49" charset="0"/>
                          <a:cs typeface="Courier New" panose="02070309020205020404" pitchFamily="49" charset="0"/>
                        </a:rPr>
                        <a:t> </a:t>
                      </a:r>
                      <a:r>
                        <a:rPr lang="en-US" sz="900" b="1" dirty="0">
                          <a:latin typeface="Courier New" panose="02070309020205020404" pitchFamily="49" charset="0"/>
                          <a:cs typeface="Courier New" panose="02070309020205020404" pitchFamily="49" charset="0"/>
                        </a:rPr>
                        <a:t>05</a:t>
                      </a:r>
                      <a:r>
                        <a:rPr lang="en-US" sz="600" b="1" dirty="0">
                          <a:solidFill>
                            <a:prstClr val="black"/>
                          </a:solidFill>
                          <a:latin typeface="Courier New" panose="02070309020205020404" pitchFamily="49" charset="0"/>
                          <a:cs typeface="Courier New" panose="02070309020205020404" pitchFamily="49" charset="0"/>
                        </a:rPr>
                        <a:t> </a:t>
                      </a:r>
                      <a:r>
                        <a:rPr lang="en-US" sz="900" b="1" dirty="0">
                          <a:latin typeface="Courier New" panose="02070309020205020404" pitchFamily="49" charset="0"/>
                          <a:cs typeface="Courier New" panose="02070309020205020404" pitchFamily="49" charset="0"/>
                        </a:rPr>
                        <a:t>9C..</a:t>
                      </a:r>
                    </a:p>
                    <a:p>
                      <a:r>
                        <a:rPr lang="en-US" sz="900" b="1" dirty="0">
                          <a:latin typeface="Courier New" panose="02070309020205020404" pitchFamily="49" charset="0"/>
                          <a:cs typeface="Courier New" panose="02070309020205020404" pitchFamily="49" charset="0"/>
                        </a:rPr>
                        <a:t>9E</a:t>
                      </a:r>
                      <a:r>
                        <a:rPr lang="en-US" sz="600" b="1" dirty="0">
                          <a:solidFill>
                            <a:prstClr val="black"/>
                          </a:solidFill>
                          <a:latin typeface="Courier New" panose="02070309020205020404" pitchFamily="49" charset="0"/>
                          <a:cs typeface="Courier New" panose="02070309020205020404" pitchFamily="49" charset="0"/>
                        </a:rPr>
                        <a:t> </a:t>
                      </a:r>
                      <a:r>
                        <a:rPr lang="en-US" sz="900" b="1" dirty="0">
                          <a:latin typeface="Courier New" panose="02070309020205020404" pitchFamily="49" charset="0"/>
                          <a:cs typeface="Courier New" panose="02070309020205020404" pitchFamily="49" charset="0"/>
                        </a:rPr>
                        <a:t>C3</a:t>
                      </a:r>
                      <a:r>
                        <a:rPr lang="en-US" sz="600" b="1" dirty="0">
                          <a:solidFill>
                            <a:prstClr val="black"/>
                          </a:solidFill>
                          <a:latin typeface="Courier New" panose="02070309020205020404" pitchFamily="49" charset="0"/>
                          <a:cs typeface="Courier New" panose="02070309020205020404" pitchFamily="49" charset="0"/>
                        </a:rPr>
                        <a:t> </a:t>
                      </a:r>
                      <a:r>
                        <a:rPr lang="en-US" sz="900" b="1" dirty="0">
                          <a:latin typeface="Courier New" panose="02070309020205020404" pitchFamily="49" charset="0"/>
                          <a:cs typeface="Courier New" panose="02070309020205020404" pitchFamily="49" charset="0"/>
                        </a:rPr>
                        <a:t>DA</a:t>
                      </a:r>
                      <a:r>
                        <a:rPr lang="en-US" sz="600" b="1" dirty="0">
                          <a:solidFill>
                            <a:prstClr val="black"/>
                          </a:solidFill>
                          <a:latin typeface="Courier New" panose="02070309020205020404" pitchFamily="49" charset="0"/>
                          <a:cs typeface="Courier New" panose="02070309020205020404" pitchFamily="49" charset="0"/>
                        </a:rPr>
                        <a:t> </a:t>
                      </a:r>
                      <a:r>
                        <a:rPr lang="en-US" sz="900" b="1" dirty="0">
                          <a:latin typeface="Courier New" panose="02070309020205020404" pitchFamily="49" charset="0"/>
                          <a:cs typeface="Courier New" panose="02070309020205020404" pitchFamily="49" charset="0"/>
                        </a:rPr>
                        <a:t>EE</a:t>
                      </a:r>
                      <a:r>
                        <a:rPr lang="en-US" sz="600" b="1" dirty="0">
                          <a:solidFill>
                            <a:prstClr val="black"/>
                          </a:solidFill>
                          <a:latin typeface="Courier New" panose="02070309020205020404" pitchFamily="49" charset="0"/>
                          <a:cs typeface="Courier New" panose="02070309020205020404" pitchFamily="49" charset="0"/>
                        </a:rPr>
                        <a:t> </a:t>
                      </a:r>
                      <a:r>
                        <a:rPr lang="en-US" sz="900" b="1" dirty="0">
                          <a:latin typeface="Courier New" panose="02070309020205020404" pitchFamily="49" charset="0"/>
                          <a:cs typeface="Courier New" panose="02070309020205020404" pitchFamily="49" charset="0"/>
                        </a:rPr>
                        <a:t>B7</a:t>
                      </a:r>
                      <a:r>
                        <a:rPr lang="en-US" sz="600" b="1" dirty="0">
                          <a:solidFill>
                            <a:prstClr val="black"/>
                          </a:solidFill>
                          <a:latin typeface="Courier New" panose="02070309020205020404" pitchFamily="49" charset="0"/>
                          <a:cs typeface="Courier New" panose="02070309020205020404" pitchFamily="49" charset="0"/>
                        </a:rPr>
                        <a:t> </a:t>
                      </a:r>
                      <a:r>
                        <a:rPr lang="en-US" sz="900" b="1" dirty="0">
                          <a:latin typeface="Courier New" panose="02070309020205020404" pitchFamily="49" charset="0"/>
                          <a:cs typeface="Courier New" panose="02070309020205020404" pitchFamily="49" charset="0"/>
                        </a:rPr>
                        <a:t>D9..</a:t>
                      </a:r>
                    </a:p>
                    <a:p>
                      <a:r>
                        <a:rPr lang="en-US" sz="900" b="1" dirty="0">
                          <a:latin typeface="Courier New" panose="02070309020205020404" pitchFamily="49" charset="0"/>
                          <a:cs typeface="Courier New" panose="02070309020205020404" pitchFamily="49" charset="0"/>
                        </a:rPr>
                        <a:t>D1</a:t>
                      </a:r>
                      <a:r>
                        <a:rPr lang="en-US" sz="600" b="1" dirty="0">
                          <a:solidFill>
                            <a:prstClr val="black"/>
                          </a:solidFill>
                          <a:latin typeface="Courier New" panose="02070309020205020404" pitchFamily="49" charset="0"/>
                          <a:cs typeface="Courier New" panose="02070309020205020404" pitchFamily="49" charset="0"/>
                        </a:rPr>
                        <a:t> </a:t>
                      </a:r>
                      <a:r>
                        <a:rPr lang="en-US" sz="900" b="1" dirty="0">
                          <a:latin typeface="Courier New" panose="02070309020205020404" pitchFamily="49" charset="0"/>
                          <a:cs typeface="Courier New" panose="02070309020205020404" pitchFamily="49" charset="0"/>
                        </a:rPr>
                        <a:t>76</a:t>
                      </a:r>
                      <a:r>
                        <a:rPr lang="en-US" sz="600" b="1" dirty="0">
                          <a:solidFill>
                            <a:prstClr val="black"/>
                          </a:solidFill>
                          <a:latin typeface="Courier New" panose="02070309020205020404" pitchFamily="49" charset="0"/>
                          <a:cs typeface="Courier New" panose="02070309020205020404" pitchFamily="49" charset="0"/>
                        </a:rPr>
                        <a:t> </a:t>
                      </a:r>
                      <a:r>
                        <a:rPr lang="en-US" sz="900" b="1" dirty="0">
                          <a:latin typeface="Courier New" panose="02070309020205020404" pitchFamily="49" charset="0"/>
                          <a:cs typeface="Courier New" panose="02070309020205020404" pitchFamily="49" charset="0"/>
                        </a:rPr>
                        <a:t>16</a:t>
                      </a:r>
                      <a:r>
                        <a:rPr lang="en-US" sz="600" b="1" dirty="0">
                          <a:solidFill>
                            <a:prstClr val="black"/>
                          </a:solidFill>
                          <a:latin typeface="Courier New" panose="02070309020205020404" pitchFamily="49" charset="0"/>
                          <a:cs typeface="Courier New" panose="02070309020205020404" pitchFamily="49" charset="0"/>
                        </a:rPr>
                        <a:t> </a:t>
                      </a:r>
                      <a:r>
                        <a:rPr lang="en-US" sz="900" b="1" dirty="0">
                          <a:latin typeface="Courier New" panose="02070309020205020404" pitchFamily="49" charset="0"/>
                          <a:cs typeface="Courier New" panose="02070309020205020404" pitchFamily="49" charset="0"/>
                        </a:rPr>
                        <a:t>54</a:t>
                      </a:r>
                      <a:r>
                        <a:rPr lang="en-US" sz="600" b="1" dirty="0">
                          <a:solidFill>
                            <a:prstClr val="black"/>
                          </a:solidFill>
                          <a:latin typeface="Courier New" panose="02070309020205020404" pitchFamily="49" charset="0"/>
                          <a:cs typeface="Courier New" panose="02070309020205020404" pitchFamily="49" charset="0"/>
                        </a:rPr>
                        <a:t> </a:t>
                      </a:r>
                      <a:r>
                        <a:rPr lang="en-US" sz="900" b="1" dirty="0">
                          <a:latin typeface="Courier New" panose="02070309020205020404" pitchFamily="49" charset="0"/>
                          <a:cs typeface="Courier New" panose="02070309020205020404" pitchFamily="49" charset="0"/>
                        </a:rPr>
                        <a:t>51</a:t>
                      </a:r>
                      <a:r>
                        <a:rPr lang="en-US" sz="600" b="1" dirty="0">
                          <a:solidFill>
                            <a:prstClr val="black"/>
                          </a:solidFill>
                          <a:latin typeface="Courier New" panose="02070309020205020404" pitchFamily="49" charset="0"/>
                          <a:cs typeface="Courier New" panose="02070309020205020404" pitchFamily="49" charset="0"/>
                        </a:rPr>
                        <a:t> </a:t>
                      </a:r>
                      <a:r>
                        <a:rPr lang="en-US" sz="900" b="1" dirty="0">
                          <a:latin typeface="Courier New" panose="02070309020205020404" pitchFamily="49" charset="0"/>
                          <a:cs typeface="Courier New" panose="02070309020205020404" pitchFamily="49" charset="0"/>
                        </a:rPr>
                        <a:t>5B..</a:t>
                      </a:r>
                    </a:p>
                  </a:txBody>
                  <a:tcPr marL="68580" marR="68580" marT="34290" marB="34290"/>
                </a:tc>
                <a:extLst>
                  <a:ext uri="{0D108BD9-81ED-4DB2-BD59-A6C34878D82A}">
                    <a16:rowId xmlns:a16="http://schemas.microsoft.com/office/drawing/2014/main" val="3681287301"/>
                  </a:ext>
                </a:extLst>
              </a:tr>
              <a:tr h="617220">
                <a:tc>
                  <a:txBody>
                    <a:bodyPr/>
                    <a:lstStyle/>
                    <a:p>
                      <a:r>
                        <a:rPr lang="en-US" sz="900" b="1" dirty="0">
                          <a:latin typeface="Courier New" panose="02070309020205020404" pitchFamily="49" charset="0"/>
                          <a:cs typeface="Courier New" panose="02070309020205020404" pitchFamily="49" charset="0"/>
                        </a:rPr>
                        <a:t>2</a:t>
                      </a:r>
                    </a:p>
                  </a:txBody>
                  <a:tcPr marL="68580" marR="68580" marT="34290" marB="34290"/>
                </a:tc>
                <a:tc>
                  <a:txBody>
                    <a:bodyPr/>
                    <a:lstStyle/>
                    <a:p>
                      <a:r>
                        <a:rPr lang="en-US" sz="900" b="1" dirty="0">
                          <a:latin typeface="Courier New" panose="02070309020205020404" pitchFamily="49" charset="0"/>
                          <a:cs typeface="Courier New" panose="02070309020205020404" pitchFamily="49" charset="0"/>
                        </a:rPr>
                        <a:t>311956C0</a:t>
                      </a:r>
                    </a:p>
                    <a:p>
                      <a:r>
                        <a:rPr lang="en-US" sz="900" b="1" dirty="0">
                          <a:latin typeface="Courier New" panose="02070309020205020404" pitchFamily="49" charset="0"/>
                          <a:cs typeface="Courier New" panose="02070309020205020404" pitchFamily="49" charset="0"/>
                        </a:rPr>
                        <a:t>002D47C0</a:t>
                      </a:r>
                    </a:p>
                    <a:p>
                      <a:r>
                        <a:rPr lang="en-US" sz="900" b="1" dirty="0">
                          <a:latin typeface="Courier New" panose="02070309020205020404" pitchFamily="49" charset="0"/>
                          <a:cs typeface="Courier New" panose="02070309020205020404" pitchFamily="49" charset="0"/>
                        </a:rPr>
                        <a:t>91507E80</a:t>
                      </a:r>
                    </a:p>
                    <a:p>
                      <a:r>
                        <a:rPr lang="en-US" sz="900" b="1" dirty="0">
                          <a:latin typeface="Courier New" panose="02070309020205020404" pitchFamily="49" charset="0"/>
                          <a:cs typeface="Courier New" panose="02070309020205020404" pitchFamily="49" charset="0"/>
                        </a:rPr>
                        <a:t>55194040</a:t>
                      </a:r>
                    </a:p>
                  </a:txBody>
                  <a:tcPr marL="68580" marR="68580" marT="34290" marB="34290"/>
                </a:tc>
                <a:tc>
                  <a:txBody>
                    <a:bodyPr/>
                    <a:lstStyle/>
                    <a:p>
                      <a:r>
                        <a:rPr lang="en-US" sz="900" b="1" dirty="0">
                          <a:latin typeface="Courier New" panose="02070309020205020404" pitchFamily="49" charset="0"/>
                          <a:cs typeface="Courier New" panose="02070309020205020404" pitchFamily="49" charset="0"/>
                        </a:rPr>
                        <a:t>0A</a:t>
                      </a:r>
                      <a:r>
                        <a:rPr lang="en-US" sz="600" b="1" dirty="0">
                          <a:solidFill>
                            <a:prstClr val="black"/>
                          </a:solidFill>
                          <a:latin typeface="Courier New" panose="02070309020205020404" pitchFamily="49" charset="0"/>
                          <a:cs typeface="Courier New" panose="02070309020205020404" pitchFamily="49" charset="0"/>
                        </a:rPr>
                        <a:t> </a:t>
                      </a:r>
                      <a:r>
                        <a:rPr lang="en-US" sz="900" b="1" dirty="0">
                          <a:latin typeface="Courier New" panose="02070309020205020404" pitchFamily="49" charset="0"/>
                          <a:cs typeface="Courier New" panose="02070309020205020404" pitchFamily="49" charset="0"/>
                        </a:rPr>
                        <a:t>55</a:t>
                      </a:r>
                      <a:r>
                        <a:rPr lang="en-US" sz="600" b="1" dirty="0">
                          <a:solidFill>
                            <a:prstClr val="black"/>
                          </a:solidFill>
                          <a:latin typeface="Courier New" panose="02070309020205020404" pitchFamily="49" charset="0"/>
                          <a:cs typeface="Courier New" panose="02070309020205020404" pitchFamily="49" charset="0"/>
                        </a:rPr>
                        <a:t> </a:t>
                      </a:r>
                      <a:r>
                        <a:rPr lang="en-US" sz="900" b="1" dirty="0">
                          <a:latin typeface="Courier New" panose="02070309020205020404" pitchFamily="49" charset="0"/>
                          <a:cs typeface="Courier New" panose="02070309020205020404" pitchFamily="49" charset="0"/>
                        </a:rPr>
                        <a:t>47</a:t>
                      </a:r>
                      <a:r>
                        <a:rPr lang="en-US" sz="600" b="1" dirty="0">
                          <a:solidFill>
                            <a:prstClr val="black"/>
                          </a:solidFill>
                          <a:latin typeface="Courier New" panose="02070309020205020404" pitchFamily="49" charset="0"/>
                          <a:cs typeface="Courier New" panose="02070309020205020404" pitchFamily="49" charset="0"/>
                        </a:rPr>
                        <a:t> </a:t>
                      </a:r>
                      <a:r>
                        <a:rPr lang="en-US" sz="900" b="1" dirty="0">
                          <a:latin typeface="Courier New" panose="02070309020205020404" pitchFamily="49" charset="0"/>
                          <a:cs typeface="Courier New" panose="02070309020205020404" pitchFamily="49" charset="0"/>
                        </a:rPr>
                        <a:t>82</a:t>
                      </a:r>
                      <a:r>
                        <a:rPr lang="en-US" sz="600" b="1" dirty="0">
                          <a:solidFill>
                            <a:prstClr val="black"/>
                          </a:solidFill>
                          <a:latin typeface="Courier New" panose="02070309020205020404" pitchFamily="49" charset="0"/>
                          <a:cs typeface="Courier New" panose="02070309020205020404" pitchFamily="49" charset="0"/>
                        </a:rPr>
                        <a:t> </a:t>
                      </a:r>
                      <a:r>
                        <a:rPr lang="en-US" sz="900" b="1" dirty="0">
                          <a:latin typeface="Courier New" panose="02070309020205020404" pitchFamily="49" charset="0"/>
                          <a:cs typeface="Courier New" panose="02070309020205020404" pitchFamily="49" charset="0"/>
                        </a:rPr>
                        <a:t>86</a:t>
                      </a:r>
                      <a:r>
                        <a:rPr lang="en-US" sz="600" b="1" dirty="0">
                          <a:solidFill>
                            <a:prstClr val="black"/>
                          </a:solidFill>
                          <a:latin typeface="Courier New" panose="02070309020205020404" pitchFamily="49" charset="0"/>
                          <a:cs typeface="Courier New" panose="02070309020205020404" pitchFamily="49" charset="0"/>
                        </a:rPr>
                        <a:t> </a:t>
                      </a:r>
                      <a:r>
                        <a:rPr lang="en-US" sz="900" b="1" dirty="0">
                          <a:latin typeface="Courier New" panose="02070309020205020404" pitchFamily="49" charset="0"/>
                          <a:cs typeface="Courier New" panose="02070309020205020404" pitchFamily="49" charset="0"/>
                        </a:rPr>
                        <a:t>4E..</a:t>
                      </a:r>
                    </a:p>
                    <a:p>
                      <a:r>
                        <a:rPr lang="en-US" sz="900" b="1" dirty="0">
                          <a:latin typeface="Courier New" panose="02070309020205020404" pitchFamily="49" charset="0"/>
                          <a:cs typeface="Courier New" panose="02070309020205020404" pitchFamily="49" charset="0"/>
                        </a:rPr>
                        <a:t>C4</a:t>
                      </a:r>
                      <a:r>
                        <a:rPr lang="en-US" sz="600" b="1" dirty="0">
                          <a:solidFill>
                            <a:prstClr val="black"/>
                          </a:solidFill>
                          <a:latin typeface="Courier New" panose="02070309020205020404" pitchFamily="49" charset="0"/>
                          <a:cs typeface="Courier New" panose="02070309020205020404" pitchFamily="49" charset="0"/>
                        </a:rPr>
                        <a:t> </a:t>
                      </a:r>
                      <a:r>
                        <a:rPr lang="en-US" sz="900" b="1" dirty="0">
                          <a:latin typeface="Courier New" panose="02070309020205020404" pitchFamily="49" charset="0"/>
                          <a:cs typeface="Courier New" panose="02070309020205020404" pitchFamily="49" charset="0"/>
                        </a:rPr>
                        <a:t>15</a:t>
                      </a:r>
                      <a:r>
                        <a:rPr lang="en-US" sz="600" b="1" dirty="0">
                          <a:solidFill>
                            <a:prstClr val="black"/>
                          </a:solidFill>
                          <a:latin typeface="Courier New" panose="02070309020205020404" pitchFamily="49" charset="0"/>
                          <a:cs typeface="Courier New" panose="02070309020205020404" pitchFamily="49" charset="0"/>
                        </a:rPr>
                        <a:t> </a:t>
                      </a:r>
                      <a:r>
                        <a:rPr lang="en-US" sz="900" b="1" dirty="0">
                          <a:latin typeface="Courier New" panose="02070309020205020404" pitchFamily="49" charset="0"/>
                          <a:cs typeface="Courier New" panose="02070309020205020404" pitchFamily="49" charset="0"/>
                        </a:rPr>
                        <a:t>4D</a:t>
                      </a:r>
                      <a:r>
                        <a:rPr lang="en-US" sz="600" b="1" dirty="0">
                          <a:solidFill>
                            <a:prstClr val="black"/>
                          </a:solidFill>
                          <a:latin typeface="Courier New" panose="02070309020205020404" pitchFamily="49" charset="0"/>
                          <a:cs typeface="Courier New" panose="02070309020205020404" pitchFamily="49" charset="0"/>
                        </a:rPr>
                        <a:t> </a:t>
                      </a:r>
                      <a:r>
                        <a:rPr lang="en-US" sz="900" b="1" dirty="0">
                          <a:latin typeface="Courier New" panose="02070309020205020404" pitchFamily="49" charset="0"/>
                          <a:cs typeface="Courier New" panose="02070309020205020404" pitchFamily="49" charset="0"/>
                        </a:rPr>
                        <a:t>78</a:t>
                      </a:r>
                      <a:r>
                        <a:rPr lang="en-US" sz="600" b="1" dirty="0">
                          <a:solidFill>
                            <a:prstClr val="black"/>
                          </a:solidFill>
                          <a:latin typeface="Courier New" panose="02070309020205020404" pitchFamily="49" charset="0"/>
                          <a:cs typeface="Courier New" panose="02070309020205020404" pitchFamily="49" charset="0"/>
                        </a:rPr>
                        <a:t> </a:t>
                      </a:r>
                      <a:r>
                        <a:rPr lang="en-US" sz="900" b="1" dirty="0">
                          <a:latin typeface="Courier New" panose="02070309020205020404" pitchFamily="49" charset="0"/>
                          <a:cs typeface="Courier New" panose="02070309020205020404" pitchFamily="49" charset="0"/>
                        </a:rPr>
                        <a:t>B5</a:t>
                      </a:r>
                      <a:r>
                        <a:rPr lang="en-US" sz="600" b="1" dirty="0">
                          <a:solidFill>
                            <a:prstClr val="black"/>
                          </a:solidFill>
                          <a:latin typeface="Courier New" panose="02070309020205020404" pitchFamily="49" charset="0"/>
                          <a:cs typeface="Courier New" panose="02070309020205020404" pitchFamily="49" charset="0"/>
                        </a:rPr>
                        <a:t> </a:t>
                      </a:r>
                      <a:r>
                        <a:rPr lang="en-US" sz="900" b="1" dirty="0">
                          <a:latin typeface="Courier New" panose="02070309020205020404" pitchFamily="49" charset="0"/>
                          <a:cs typeface="Courier New" panose="02070309020205020404" pitchFamily="49" charset="0"/>
                        </a:rPr>
                        <a:t>C4..</a:t>
                      </a:r>
                    </a:p>
                    <a:p>
                      <a:r>
                        <a:rPr lang="en-US" sz="900" b="1" dirty="0">
                          <a:latin typeface="Courier New" panose="02070309020205020404" pitchFamily="49" charset="0"/>
                          <a:cs typeface="Courier New" panose="02070309020205020404" pitchFamily="49" charset="0"/>
                        </a:rPr>
                        <a:t>60</a:t>
                      </a:r>
                      <a:r>
                        <a:rPr lang="en-US" sz="600" b="1" dirty="0">
                          <a:solidFill>
                            <a:prstClr val="black"/>
                          </a:solidFill>
                          <a:latin typeface="Courier New" panose="02070309020205020404" pitchFamily="49" charset="0"/>
                          <a:cs typeface="Courier New" panose="02070309020205020404" pitchFamily="49" charset="0"/>
                        </a:rPr>
                        <a:t> </a:t>
                      </a:r>
                      <a:r>
                        <a:rPr lang="en-US" sz="900" b="1" dirty="0">
                          <a:latin typeface="Courier New" panose="02070309020205020404" pitchFamily="49" charset="0"/>
                          <a:cs typeface="Courier New" panose="02070309020205020404" pitchFamily="49" charset="0"/>
                        </a:rPr>
                        <a:t>D0</a:t>
                      </a:r>
                      <a:r>
                        <a:rPr lang="en-US" sz="600" b="1" dirty="0">
                          <a:solidFill>
                            <a:prstClr val="black"/>
                          </a:solidFill>
                          <a:latin typeface="Courier New" panose="02070309020205020404" pitchFamily="49" charset="0"/>
                          <a:cs typeface="Courier New" panose="02070309020205020404" pitchFamily="49" charset="0"/>
                        </a:rPr>
                        <a:t> </a:t>
                      </a:r>
                      <a:r>
                        <a:rPr lang="en-US" sz="900" b="1" dirty="0">
                          <a:latin typeface="Courier New" panose="02070309020205020404" pitchFamily="49" charset="0"/>
                          <a:cs typeface="Courier New" panose="02070309020205020404" pitchFamily="49" charset="0"/>
                        </a:rPr>
                        <a:t>2C</a:t>
                      </a:r>
                      <a:r>
                        <a:rPr lang="en-US" sz="600" b="1" dirty="0">
                          <a:solidFill>
                            <a:prstClr val="black"/>
                          </a:solidFill>
                          <a:latin typeface="Courier New" panose="02070309020205020404" pitchFamily="49" charset="0"/>
                          <a:cs typeface="Courier New" panose="02070309020205020404" pitchFamily="49" charset="0"/>
                        </a:rPr>
                        <a:t> </a:t>
                      </a:r>
                      <a:r>
                        <a:rPr lang="en-US" sz="900" b="1" dirty="0">
                          <a:latin typeface="Courier New" panose="02070309020205020404" pitchFamily="49" charset="0"/>
                          <a:cs typeface="Courier New" panose="02070309020205020404" pitchFamily="49" charset="0"/>
                        </a:rPr>
                        <a:t>DD</a:t>
                      </a:r>
                      <a:r>
                        <a:rPr lang="en-US" sz="600" b="1" dirty="0">
                          <a:solidFill>
                            <a:prstClr val="black"/>
                          </a:solidFill>
                          <a:latin typeface="Courier New" panose="02070309020205020404" pitchFamily="49" charset="0"/>
                          <a:cs typeface="Courier New" panose="02070309020205020404" pitchFamily="49" charset="0"/>
                        </a:rPr>
                        <a:t> </a:t>
                      </a:r>
                      <a:r>
                        <a:rPr lang="en-US" sz="900" b="1" dirty="0">
                          <a:latin typeface="Courier New" panose="02070309020205020404" pitchFamily="49" charset="0"/>
                          <a:cs typeface="Courier New" panose="02070309020205020404" pitchFamily="49" charset="0"/>
                        </a:rPr>
                        <a:t>78</a:t>
                      </a:r>
                      <a:r>
                        <a:rPr lang="en-US" sz="600" b="1" dirty="0">
                          <a:solidFill>
                            <a:prstClr val="black"/>
                          </a:solidFill>
                          <a:latin typeface="Courier New" panose="02070309020205020404" pitchFamily="49" charset="0"/>
                          <a:cs typeface="Courier New" panose="02070309020205020404" pitchFamily="49" charset="0"/>
                        </a:rPr>
                        <a:t> </a:t>
                      </a:r>
                      <a:r>
                        <a:rPr lang="en-US" sz="900" b="1" dirty="0">
                          <a:latin typeface="Courier New" panose="02070309020205020404" pitchFamily="49" charset="0"/>
                          <a:cs typeface="Courier New" panose="02070309020205020404" pitchFamily="49" charset="0"/>
                        </a:rPr>
                        <a:t>14..</a:t>
                      </a:r>
                    </a:p>
                    <a:p>
                      <a:r>
                        <a:rPr lang="en-US" sz="900" b="1" dirty="0">
                          <a:latin typeface="Courier New" panose="02070309020205020404" pitchFamily="49" charset="0"/>
                          <a:cs typeface="Courier New" panose="02070309020205020404" pitchFamily="49" charset="0"/>
                        </a:rPr>
                        <a:t>DF</a:t>
                      </a:r>
                      <a:r>
                        <a:rPr lang="en-US" sz="600" b="1" dirty="0">
                          <a:solidFill>
                            <a:prstClr val="black"/>
                          </a:solidFill>
                          <a:latin typeface="Courier New" panose="02070309020205020404" pitchFamily="49" charset="0"/>
                          <a:cs typeface="Courier New" panose="02070309020205020404" pitchFamily="49" charset="0"/>
                        </a:rPr>
                        <a:t> </a:t>
                      </a:r>
                      <a:r>
                        <a:rPr lang="en-US" sz="900" b="1" dirty="0">
                          <a:latin typeface="Courier New" panose="02070309020205020404" pitchFamily="49" charset="0"/>
                          <a:cs typeface="Courier New" panose="02070309020205020404" pitchFamily="49" charset="0"/>
                        </a:rPr>
                        <a:t>66</a:t>
                      </a:r>
                      <a:r>
                        <a:rPr lang="en-US" sz="600" b="1" dirty="0">
                          <a:solidFill>
                            <a:prstClr val="black"/>
                          </a:solidFill>
                          <a:latin typeface="Courier New" panose="02070309020205020404" pitchFamily="49" charset="0"/>
                          <a:cs typeface="Courier New" panose="02070309020205020404" pitchFamily="49" charset="0"/>
                        </a:rPr>
                        <a:t> </a:t>
                      </a:r>
                      <a:r>
                        <a:rPr lang="en-US" sz="900" b="1" dirty="0">
                          <a:latin typeface="Courier New" panose="02070309020205020404" pitchFamily="49" charset="0"/>
                          <a:cs typeface="Courier New" panose="02070309020205020404" pitchFamily="49" charset="0"/>
                        </a:rPr>
                        <a:t>E9</a:t>
                      </a:r>
                      <a:r>
                        <a:rPr lang="en-US" sz="600" b="1" dirty="0">
                          <a:solidFill>
                            <a:prstClr val="black"/>
                          </a:solidFill>
                          <a:latin typeface="Courier New" panose="02070309020205020404" pitchFamily="49" charset="0"/>
                          <a:cs typeface="Courier New" panose="02070309020205020404" pitchFamily="49" charset="0"/>
                        </a:rPr>
                        <a:t> </a:t>
                      </a:r>
                      <a:r>
                        <a:rPr lang="en-US" sz="900" b="1" dirty="0">
                          <a:latin typeface="Courier New" panose="02070309020205020404" pitchFamily="49" charset="0"/>
                          <a:cs typeface="Courier New" panose="02070309020205020404" pitchFamily="49" charset="0"/>
                        </a:rPr>
                        <a:t>D0</a:t>
                      </a:r>
                      <a:r>
                        <a:rPr lang="en-US" sz="600" b="1" dirty="0">
                          <a:solidFill>
                            <a:prstClr val="black"/>
                          </a:solidFill>
                          <a:latin typeface="Courier New" panose="02070309020205020404" pitchFamily="49" charset="0"/>
                          <a:cs typeface="Courier New" panose="02070309020205020404" pitchFamily="49" charset="0"/>
                        </a:rPr>
                        <a:t> </a:t>
                      </a:r>
                      <a:r>
                        <a:rPr lang="en-US" sz="900" b="1" dirty="0">
                          <a:latin typeface="Courier New" panose="02070309020205020404" pitchFamily="49" charset="0"/>
                          <a:cs typeface="Courier New" panose="02070309020205020404" pitchFamily="49" charset="0"/>
                        </a:rPr>
                        <a:t>11</a:t>
                      </a:r>
                      <a:r>
                        <a:rPr lang="en-US" sz="600" b="1" dirty="0">
                          <a:solidFill>
                            <a:prstClr val="black"/>
                          </a:solidFill>
                          <a:latin typeface="Courier New" panose="02070309020205020404" pitchFamily="49" charset="0"/>
                          <a:cs typeface="Courier New" panose="02070309020205020404" pitchFamily="49" charset="0"/>
                        </a:rPr>
                        <a:t> </a:t>
                      </a:r>
                      <a:r>
                        <a:rPr lang="en-US" sz="900" b="1" dirty="0">
                          <a:latin typeface="Courier New" panose="02070309020205020404" pitchFamily="49" charset="0"/>
                          <a:cs typeface="Courier New" panose="02070309020205020404" pitchFamily="49" charset="0"/>
                        </a:rPr>
                        <a:t>43..</a:t>
                      </a:r>
                    </a:p>
                  </a:txBody>
                  <a:tcPr marL="68580" marR="68580" marT="34290" marB="34290"/>
                </a:tc>
                <a:extLst>
                  <a:ext uri="{0D108BD9-81ED-4DB2-BD59-A6C34878D82A}">
                    <a16:rowId xmlns:a16="http://schemas.microsoft.com/office/drawing/2014/main" val="478527079"/>
                  </a:ext>
                </a:extLst>
              </a:tr>
              <a:tr h="617220">
                <a:tc>
                  <a:txBody>
                    <a:bodyPr/>
                    <a:lstStyle/>
                    <a:p>
                      <a:r>
                        <a:rPr lang="en-US" sz="900" b="1" dirty="0">
                          <a:latin typeface="Courier New" panose="02070309020205020404" pitchFamily="49" charset="0"/>
                          <a:cs typeface="Courier New" panose="02070309020205020404" pitchFamily="49" charset="0"/>
                        </a:rPr>
                        <a:t>3</a:t>
                      </a:r>
                    </a:p>
                  </a:txBody>
                  <a:tcPr marL="68580" marR="68580" marT="34290" marB="34290"/>
                </a:tc>
                <a:tc>
                  <a:txBody>
                    <a:bodyPr/>
                    <a:lstStyle/>
                    <a:p>
                      <a:r>
                        <a:rPr lang="en-US" sz="900" b="1" dirty="0">
                          <a:latin typeface="Courier New" panose="02070309020205020404" pitchFamily="49" charset="0"/>
                          <a:cs typeface="Courier New" panose="02070309020205020404" pitchFamily="49" charset="0"/>
                        </a:rPr>
                        <a:t>9B27F8C0</a:t>
                      </a:r>
                    </a:p>
                    <a:p>
                      <a:r>
                        <a:rPr lang="en-US" sz="900" b="1" dirty="0">
                          <a:latin typeface="Courier New" panose="02070309020205020404" pitchFamily="49" charset="0"/>
                          <a:cs typeface="Courier New" panose="02070309020205020404" pitchFamily="49" charset="0"/>
                        </a:rPr>
                        <a:t>8E771100</a:t>
                      </a:r>
                    </a:p>
                    <a:p>
                      <a:r>
                        <a:rPr lang="en-US" sz="900" b="1" dirty="0">
                          <a:latin typeface="Courier New" panose="02070309020205020404" pitchFamily="49" charset="0"/>
                          <a:cs typeface="Courier New" panose="02070309020205020404" pitchFamily="49" charset="0"/>
                        </a:rPr>
                        <a:t>A001FB40</a:t>
                      </a:r>
                    </a:p>
                    <a:p>
                      <a:r>
                        <a:rPr lang="en-US" sz="900" b="1" dirty="0">
                          <a:latin typeface="Courier New" panose="02070309020205020404" pitchFamily="49" charset="0"/>
                          <a:cs typeface="Courier New" panose="02070309020205020404" pitchFamily="49" charset="0"/>
                        </a:rPr>
                        <a:t>317178C0</a:t>
                      </a:r>
                    </a:p>
                  </a:txBody>
                  <a:tcPr marL="68580" marR="68580" marT="34290" marB="34290"/>
                </a:tc>
                <a:tc>
                  <a:txBody>
                    <a:bodyPr/>
                    <a:lstStyle/>
                    <a:p>
                      <a:r>
                        <a:rPr lang="en-US" sz="900" b="1" dirty="0">
                          <a:latin typeface="Courier New" panose="02070309020205020404" pitchFamily="49" charset="0"/>
                          <a:cs typeface="Courier New" panose="02070309020205020404" pitchFamily="49" charset="0"/>
                        </a:rPr>
                        <a:t>84</a:t>
                      </a:r>
                      <a:r>
                        <a:rPr lang="en-US" sz="600" b="1" dirty="0">
                          <a:solidFill>
                            <a:prstClr val="black"/>
                          </a:solidFill>
                          <a:latin typeface="Courier New" panose="02070309020205020404" pitchFamily="49" charset="0"/>
                          <a:cs typeface="Courier New" panose="02070309020205020404" pitchFamily="49" charset="0"/>
                        </a:rPr>
                        <a:t> </a:t>
                      </a:r>
                      <a:r>
                        <a:rPr lang="en-US" sz="900" b="1" dirty="0">
                          <a:latin typeface="Courier New" panose="02070309020205020404" pitchFamily="49" charset="0"/>
                          <a:cs typeface="Courier New" panose="02070309020205020404" pitchFamily="49" charset="0"/>
                        </a:rPr>
                        <a:t>A0</a:t>
                      </a:r>
                      <a:r>
                        <a:rPr lang="en-US" sz="600" b="1" dirty="0">
                          <a:solidFill>
                            <a:prstClr val="black"/>
                          </a:solidFill>
                          <a:latin typeface="Courier New" panose="02070309020205020404" pitchFamily="49" charset="0"/>
                          <a:cs typeface="Courier New" panose="02070309020205020404" pitchFamily="49" charset="0"/>
                        </a:rPr>
                        <a:t> </a:t>
                      </a:r>
                      <a:r>
                        <a:rPr lang="en-US" sz="900" b="1" dirty="0">
                          <a:latin typeface="Courier New" panose="02070309020205020404" pitchFamily="49" charset="0"/>
                          <a:cs typeface="Courier New" panose="02070309020205020404" pitchFamily="49" charset="0"/>
                        </a:rPr>
                        <a:t>7F</a:t>
                      </a:r>
                      <a:r>
                        <a:rPr lang="en-US" sz="600" b="1" dirty="0">
                          <a:solidFill>
                            <a:prstClr val="black"/>
                          </a:solidFill>
                          <a:latin typeface="Courier New" panose="02070309020205020404" pitchFamily="49" charset="0"/>
                          <a:cs typeface="Courier New" panose="02070309020205020404" pitchFamily="49" charset="0"/>
                        </a:rPr>
                        <a:t> </a:t>
                      </a:r>
                      <a:r>
                        <a:rPr lang="en-US" sz="900" b="1" dirty="0">
                          <a:latin typeface="Courier New" panose="02070309020205020404" pitchFamily="49" charset="0"/>
                          <a:cs typeface="Courier New" panose="02070309020205020404" pitchFamily="49" charset="0"/>
                        </a:rPr>
                        <a:t>C7</a:t>
                      </a:r>
                      <a:r>
                        <a:rPr lang="en-US" sz="600" b="1" dirty="0">
                          <a:solidFill>
                            <a:prstClr val="black"/>
                          </a:solidFill>
                          <a:latin typeface="Courier New" panose="02070309020205020404" pitchFamily="49" charset="0"/>
                          <a:cs typeface="Courier New" panose="02070309020205020404" pitchFamily="49" charset="0"/>
                        </a:rPr>
                        <a:t> </a:t>
                      </a:r>
                      <a:r>
                        <a:rPr lang="en-US" sz="900" b="1" dirty="0">
                          <a:latin typeface="Courier New" panose="02070309020205020404" pitchFamily="49" charset="0"/>
                          <a:cs typeface="Courier New" panose="02070309020205020404" pitchFamily="49" charset="0"/>
                        </a:rPr>
                        <a:t>4E</a:t>
                      </a:r>
                      <a:r>
                        <a:rPr lang="en-US" sz="600" b="1" dirty="0">
                          <a:solidFill>
                            <a:prstClr val="black"/>
                          </a:solidFill>
                          <a:latin typeface="Courier New" panose="02070309020205020404" pitchFamily="49" charset="0"/>
                          <a:cs typeface="Courier New" panose="02070309020205020404" pitchFamily="49" charset="0"/>
                        </a:rPr>
                        <a:t> </a:t>
                      </a:r>
                      <a:r>
                        <a:rPr lang="en-US" sz="900" b="1" dirty="0">
                          <a:latin typeface="Courier New" panose="02070309020205020404" pitchFamily="49" charset="0"/>
                          <a:cs typeface="Courier New" panose="02070309020205020404" pitchFamily="49" charset="0"/>
                        </a:rPr>
                        <a:t>BC..</a:t>
                      </a:r>
                    </a:p>
                    <a:p>
                      <a:r>
                        <a:rPr lang="en-US" sz="900" b="1" dirty="0">
                          <a:latin typeface="Courier New" panose="02070309020205020404" pitchFamily="49" charset="0"/>
                          <a:cs typeface="Courier New" panose="02070309020205020404" pitchFamily="49" charset="0"/>
                        </a:rPr>
                        <a:t>3B</a:t>
                      </a:r>
                      <a:r>
                        <a:rPr lang="en-US" sz="600" b="1" dirty="0">
                          <a:solidFill>
                            <a:prstClr val="black"/>
                          </a:solidFill>
                          <a:latin typeface="Courier New" panose="02070309020205020404" pitchFamily="49" charset="0"/>
                          <a:cs typeface="Courier New" panose="02070309020205020404" pitchFamily="49" charset="0"/>
                        </a:rPr>
                        <a:t> </a:t>
                      </a:r>
                      <a:r>
                        <a:rPr lang="en-US" sz="900" b="1" dirty="0">
                          <a:latin typeface="Courier New" panose="02070309020205020404" pitchFamily="49" charset="0"/>
                          <a:cs typeface="Courier New" panose="02070309020205020404" pitchFamily="49" charset="0"/>
                        </a:rPr>
                        <a:t>0B</a:t>
                      </a:r>
                      <a:r>
                        <a:rPr lang="en-US" sz="600" b="1" dirty="0">
                          <a:solidFill>
                            <a:prstClr val="black"/>
                          </a:solidFill>
                          <a:latin typeface="Courier New" panose="02070309020205020404" pitchFamily="49" charset="0"/>
                          <a:cs typeface="Courier New" panose="02070309020205020404" pitchFamily="49" charset="0"/>
                        </a:rPr>
                        <a:t> </a:t>
                      </a:r>
                      <a:r>
                        <a:rPr lang="en-US" sz="900" b="1" dirty="0">
                          <a:latin typeface="Courier New" panose="02070309020205020404" pitchFamily="49" charset="0"/>
                          <a:cs typeface="Courier New" panose="02070309020205020404" pitchFamily="49" charset="0"/>
                        </a:rPr>
                        <a:t>20</a:t>
                      </a:r>
                      <a:r>
                        <a:rPr lang="en-US" sz="600" b="1" dirty="0">
                          <a:solidFill>
                            <a:prstClr val="black"/>
                          </a:solidFill>
                          <a:latin typeface="Courier New" panose="02070309020205020404" pitchFamily="49" charset="0"/>
                          <a:cs typeface="Courier New" panose="02070309020205020404" pitchFamily="49" charset="0"/>
                        </a:rPr>
                        <a:t> </a:t>
                      </a:r>
                      <a:r>
                        <a:rPr lang="en-US" sz="900" b="1" dirty="0">
                          <a:latin typeface="Courier New" panose="02070309020205020404" pitchFamily="49" charset="0"/>
                          <a:cs typeface="Courier New" panose="02070309020205020404" pitchFamily="49" charset="0"/>
                        </a:rPr>
                        <a:t>0C</a:t>
                      </a:r>
                      <a:r>
                        <a:rPr lang="en-US" sz="600" b="1" dirty="0">
                          <a:solidFill>
                            <a:prstClr val="black"/>
                          </a:solidFill>
                          <a:latin typeface="Courier New" panose="02070309020205020404" pitchFamily="49" charset="0"/>
                          <a:cs typeface="Courier New" panose="02070309020205020404" pitchFamily="49" charset="0"/>
                        </a:rPr>
                        <a:t> </a:t>
                      </a:r>
                      <a:r>
                        <a:rPr lang="en-US" sz="900" b="1" dirty="0">
                          <a:latin typeface="Courier New" panose="02070309020205020404" pitchFamily="49" charset="0"/>
                          <a:cs typeface="Courier New" panose="02070309020205020404" pitchFamily="49" charset="0"/>
                        </a:rPr>
                        <a:t>DB</a:t>
                      </a:r>
                      <a:r>
                        <a:rPr lang="en-US" sz="600" b="1" dirty="0">
                          <a:solidFill>
                            <a:prstClr val="black"/>
                          </a:solidFill>
                          <a:latin typeface="Courier New" panose="02070309020205020404" pitchFamily="49" charset="0"/>
                          <a:cs typeface="Courier New" panose="02070309020205020404" pitchFamily="49" charset="0"/>
                        </a:rPr>
                        <a:t> </a:t>
                      </a:r>
                      <a:r>
                        <a:rPr lang="en-US" sz="900" b="1" dirty="0">
                          <a:latin typeface="Courier New" panose="02070309020205020404" pitchFamily="49" charset="0"/>
                          <a:cs typeface="Courier New" panose="02070309020205020404" pitchFamily="49" charset="0"/>
                        </a:rPr>
                        <a:t>58..</a:t>
                      </a:r>
                    </a:p>
                    <a:p>
                      <a:r>
                        <a:rPr lang="en-US" sz="900" b="1" dirty="0">
                          <a:latin typeface="Courier New" panose="02070309020205020404" pitchFamily="49" charset="0"/>
                          <a:cs typeface="Courier New" panose="02070309020205020404" pitchFamily="49" charset="0"/>
                        </a:rPr>
                        <a:t>29</a:t>
                      </a:r>
                      <a:r>
                        <a:rPr lang="en-US" sz="600" b="1" dirty="0">
                          <a:solidFill>
                            <a:prstClr val="black"/>
                          </a:solidFill>
                          <a:latin typeface="Courier New" panose="02070309020205020404" pitchFamily="49" charset="0"/>
                          <a:cs typeface="Courier New" panose="02070309020205020404" pitchFamily="49" charset="0"/>
                        </a:rPr>
                        <a:t> </a:t>
                      </a:r>
                      <a:r>
                        <a:rPr lang="en-US" sz="900" b="1" dirty="0">
                          <a:latin typeface="Courier New" panose="02070309020205020404" pitchFamily="49" charset="0"/>
                          <a:cs typeface="Courier New" panose="02070309020205020404" pitchFamily="49" charset="0"/>
                        </a:rPr>
                        <a:t>D9</a:t>
                      </a:r>
                      <a:r>
                        <a:rPr lang="en-US" sz="600" b="1" dirty="0">
                          <a:solidFill>
                            <a:prstClr val="black"/>
                          </a:solidFill>
                          <a:latin typeface="Courier New" panose="02070309020205020404" pitchFamily="49" charset="0"/>
                          <a:cs typeface="Courier New" panose="02070309020205020404" pitchFamily="49" charset="0"/>
                        </a:rPr>
                        <a:t> </a:t>
                      </a:r>
                      <a:r>
                        <a:rPr lang="en-US" sz="900" b="1" dirty="0">
                          <a:latin typeface="Courier New" panose="02070309020205020404" pitchFamily="49" charset="0"/>
                          <a:cs typeface="Courier New" panose="02070309020205020404" pitchFamily="49" charset="0"/>
                        </a:rPr>
                        <a:t>F5</a:t>
                      </a:r>
                      <a:r>
                        <a:rPr lang="en-US" sz="600" b="1" dirty="0">
                          <a:solidFill>
                            <a:prstClr val="black"/>
                          </a:solidFill>
                          <a:latin typeface="Courier New" panose="02070309020205020404" pitchFamily="49" charset="0"/>
                          <a:cs typeface="Courier New" panose="02070309020205020404" pitchFamily="49" charset="0"/>
                        </a:rPr>
                        <a:t> </a:t>
                      </a:r>
                      <a:r>
                        <a:rPr lang="en-US" sz="900" b="1" dirty="0">
                          <a:latin typeface="Courier New" panose="02070309020205020404" pitchFamily="49" charset="0"/>
                          <a:cs typeface="Courier New" panose="02070309020205020404" pitchFamily="49" charset="0"/>
                        </a:rPr>
                        <a:t>6A</a:t>
                      </a:r>
                      <a:r>
                        <a:rPr lang="en-US" sz="600" b="1" dirty="0">
                          <a:solidFill>
                            <a:prstClr val="black"/>
                          </a:solidFill>
                          <a:latin typeface="Courier New" panose="02070309020205020404" pitchFamily="49" charset="0"/>
                          <a:cs typeface="Courier New" panose="02070309020205020404" pitchFamily="49" charset="0"/>
                        </a:rPr>
                        <a:t> </a:t>
                      </a:r>
                      <a:r>
                        <a:rPr lang="en-US" sz="900" b="1" dirty="0">
                          <a:latin typeface="Courier New" panose="02070309020205020404" pitchFamily="49" charset="0"/>
                          <a:cs typeface="Courier New" panose="02070309020205020404" pitchFamily="49" charset="0"/>
                        </a:rPr>
                        <a:t>72</a:t>
                      </a:r>
                      <a:r>
                        <a:rPr lang="en-US" sz="600" b="1" dirty="0">
                          <a:solidFill>
                            <a:prstClr val="black"/>
                          </a:solidFill>
                          <a:latin typeface="Courier New" panose="02070309020205020404" pitchFamily="49" charset="0"/>
                          <a:cs typeface="Courier New" panose="02070309020205020404" pitchFamily="49" charset="0"/>
                        </a:rPr>
                        <a:t> </a:t>
                      </a:r>
                      <a:r>
                        <a:rPr lang="en-US" sz="900" b="1" dirty="0">
                          <a:latin typeface="Courier New" panose="02070309020205020404" pitchFamily="49" charset="0"/>
                          <a:cs typeface="Courier New" panose="02070309020205020404" pitchFamily="49" charset="0"/>
                        </a:rPr>
                        <a:t>50..</a:t>
                      </a:r>
                    </a:p>
                    <a:p>
                      <a:r>
                        <a:rPr lang="en-US" sz="900" b="1" dirty="0">
                          <a:latin typeface="Courier New" panose="02070309020205020404" pitchFamily="49" charset="0"/>
                          <a:cs typeface="Courier New" panose="02070309020205020404" pitchFamily="49" charset="0"/>
                        </a:rPr>
                        <a:t>35</a:t>
                      </a:r>
                      <a:r>
                        <a:rPr lang="en-US" sz="600" b="1" dirty="0">
                          <a:solidFill>
                            <a:prstClr val="black"/>
                          </a:solidFill>
                          <a:latin typeface="Courier New" panose="02070309020205020404" pitchFamily="49" charset="0"/>
                          <a:cs typeface="Courier New" panose="02070309020205020404" pitchFamily="49" charset="0"/>
                        </a:rPr>
                        <a:t> </a:t>
                      </a:r>
                      <a:r>
                        <a:rPr lang="en-US" sz="900" b="1" dirty="0">
                          <a:latin typeface="Courier New" panose="02070309020205020404" pitchFamily="49" charset="0"/>
                          <a:cs typeface="Courier New" panose="02070309020205020404" pitchFamily="49" charset="0"/>
                        </a:rPr>
                        <a:t>82</a:t>
                      </a:r>
                      <a:r>
                        <a:rPr lang="en-US" sz="600" b="1" dirty="0">
                          <a:solidFill>
                            <a:prstClr val="black"/>
                          </a:solidFill>
                          <a:latin typeface="Courier New" panose="02070309020205020404" pitchFamily="49" charset="0"/>
                          <a:cs typeface="Courier New" panose="02070309020205020404" pitchFamily="49" charset="0"/>
                        </a:rPr>
                        <a:t> </a:t>
                      </a:r>
                      <a:r>
                        <a:rPr lang="en-US" sz="900" b="1" dirty="0">
                          <a:latin typeface="Courier New" panose="02070309020205020404" pitchFamily="49" charset="0"/>
                          <a:cs typeface="Courier New" panose="02070309020205020404" pitchFamily="49" charset="0"/>
                        </a:rPr>
                        <a:t>CB</a:t>
                      </a:r>
                      <a:r>
                        <a:rPr lang="en-US" sz="600" b="1" dirty="0">
                          <a:solidFill>
                            <a:prstClr val="black"/>
                          </a:solidFill>
                          <a:latin typeface="Courier New" panose="02070309020205020404" pitchFamily="49" charset="0"/>
                          <a:cs typeface="Courier New" panose="02070309020205020404" pitchFamily="49" charset="0"/>
                        </a:rPr>
                        <a:t> </a:t>
                      </a:r>
                      <a:r>
                        <a:rPr lang="en-US" sz="900" b="1" dirty="0">
                          <a:latin typeface="Courier New" panose="02070309020205020404" pitchFamily="49" charset="0"/>
                          <a:cs typeface="Courier New" panose="02070309020205020404" pitchFamily="49" charset="0"/>
                        </a:rPr>
                        <a:t>91</a:t>
                      </a:r>
                      <a:r>
                        <a:rPr lang="en-US" sz="600" b="1" dirty="0">
                          <a:solidFill>
                            <a:prstClr val="black"/>
                          </a:solidFill>
                          <a:latin typeface="Courier New" panose="02070309020205020404" pitchFamily="49" charset="0"/>
                          <a:cs typeface="Courier New" panose="02070309020205020404" pitchFamily="49" charset="0"/>
                        </a:rPr>
                        <a:t> </a:t>
                      </a:r>
                      <a:r>
                        <a:rPr lang="en-US" sz="900" b="1" dirty="0">
                          <a:latin typeface="Courier New" panose="02070309020205020404" pitchFamily="49" charset="0"/>
                          <a:cs typeface="Courier New" panose="02070309020205020404" pitchFamily="49" charset="0"/>
                        </a:rPr>
                        <a:t>78</a:t>
                      </a:r>
                      <a:r>
                        <a:rPr lang="en-US" sz="600" b="1" dirty="0">
                          <a:solidFill>
                            <a:prstClr val="black"/>
                          </a:solidFill>
                          <a:latin typeface="Courier New" panose="02070309020205020404" pitchFamily="49" charset="0"/>
                          <a:cs typeface="Courier New" panose="02070309020205020404" pitchFamily="49" charset="0"/>
                        </a:rPr>
                        <a:t> </a:t>
                      </a:r>
                      <a:r>
                        <a:rPr lang="en-US" sz="900" b="1" dirty="0">
                          <a:latin typeface="Courier New" panose="02070309020205020404" pitchFamily="49" charset="0"/>
                          <a:cs typeface="Courier New" panose="02070309020205020404" pitchFamily="49" charset="0"/>
                        </a:rPr>
                        <a:t>8B..</a:t>
                      </a:r>
                    </a:p>
                  </a:txBody>
                  <a:tcPr marL="68580" marR="68580" marT="34290" marB="34290"/>
                </a:tc>
                <a:extLst>
                  <a:ext uri="{0D108BD9-81ED-4DB2-BD59-A6C34878D82A}">
                    <a16:rowId xmlns:a16="http://schemas.microsoft.com/office/drawing/2014/main" val="3116680156"/>
                  </a:ext>
                </a:extLst>
              </a:tr>
              <a:tr h="617220">
                <a:tc>
                  <a:txBody>
                    <a:bodyPr/>
                    <a:lstStyle/>
                    <a:p>
                      <a:r>
                        <a:rPr lang="en-US" sz="900" b="1" dirty="0">
                          <a:latin typeface="Courier New" panose="02070309020205020404" pitchFamily="49" charset="0"/>
                          <a:cs typeface="Courier New" panose="02070309020205020404" pitchFamily="49" charset="0"/>
                        </a:rPr>
                        <a:t>4</a:t>
                      </a:r>
                    </a:p>
                  </a:txBody>
                  <a:tcPr marL="68580" marR="68580" marT="34290" marB="34290"/>
                </a:tc>
                <a:tc>
                  <a:txBody>
                    <a:bodyPr/>
                    <a:lstStyle/>
                    <a:p>
                      <a:r>
                        <a:rPr lang="en-US" sz="900" b="1" dirty="0">
                          <a:latin typeface="Courier New" panose="02070309020205020404" pitchFamily="49" charset="0"/>
                          <a:cs typeface="Courier New" panose="02070309020205020404" pitchFamily="49" charset="0"/>
                        </a:rPr>
                        <a:t>6618E980</a:t>
                      </a:r>
                    </a:p>
                    <a:p>
                      <a:r>
                        <a:rPr lang="en-US" sz="900" b="1" dirty="0">
                          <a:latin typeface="Courier New" panose="02070309020205020404" pitchFamily="49" charset="0"/>
                          <a:cs typeface="Courier New" panose="02070309020205020404" pitchFamily="49" charset="0"/>
                        </a:rPr>
                        <a:t>BA0CDB40</a:t>
                      </a:r>
                    </a:p>
                    <a:p>
                      <a:r>
                        <a:rPr lang="en-US" sz="900" b="1" dirty="0">
                          <a:latin typeface="Courier New" panose="02070309020205020404" pitchFamily="49" charset="0"/>
                          <a:cs typeface="Courier New" panose="02070309020205020404" pitchFamily="49" charset="0"/>
                        </a:rPr>
                        <a:t>89E92C00</a:t>
                      </a:r>
                    </a:p>
                    <a:p>
                      <a:r>
                        <a:rPr lang="en-US" sz="900" b="1" dirty="0">
                          <a:latin typeface="Courier New" panose="02070309020205020404" pitchFamily="49" charset="0"/>
                          <a:cs typeface="Courier New" panose="02070309020205020404" pitchFamily="49" charset="0"/>
                        </a:rPr>
                        <a:t>090F9C40</a:t>
                      </a:r>
                    </a:p>
                  </a:txBody>
                  <a:tcPr marL="68580" marR="68580" marT="34290" marB="34290"/>
                </a:tc>
                <a:tc>
                  <a:txBody>
                    <a:bodyPr/>
                    <a:lstStyle/>
                    <a:p>
                      <a:r>
                        <a:rPr lang="en-US" sz="900" b="1" dirty="0">
                          <a:latin typeface="Courier New" panose="02070309020205020404" pitchFamily="49" charset="0"/>
                          <a:cs typeface="Courier New" panose="02070309020205020404" pitchFamily="49" charset="0"/>
                        </a:rPr>
                        <a:t>35</a:t>
                      </a:r>
                      <a:r>
                        <a:rPr lang="en-US" sz="600" b="1" dirty="0">
                          <a:solidFill>
                            <a:prstClr val="black"/>
                          </a:solidFill>
                          <a:latin typeface="Courier New" panose="02070309020205020404" pitchFamily="49" charset="0"/>
                          <a:cs typeface="Courier New" panose="02070309020205020404" pitchFamily="49" charset="0"/>
                        </a:rPr>
                        <a:t> </a:t>
                      </a:r>
                      <a:r>
                        <a:rPr lang="en-US" sz="900" b="1" dirty="0">
                          <a:latin typeface="Courier New" panose="02070309020205020404" pitchFamily="49" charset="0"/>
                          <a:cs typeface="Courier New" panose="02070309020205020404" pitchFamily="49" charset="0"/>
                        </a:rPr>
                        <a:t>11</a:t>
                      </a:r>
                      <a:r>
                        <a:rPr lang="en-US" sz="600" b="1" dirty="0">
                          <a:solidFill>
                            <a:prstClr val="black"/>
                          </a:solidFill>
                          <a:latin typeface="Courier New" panose="02070309020205020404" pitchFamily="49" charset="0"/>
                          <a:cs typeface="Courier New" panose="02070309020205020404" pitchFamily="49" charset="0"/>
                        </a:rPr>
                        <a:t> </a:t>
                      </a:r>
                      <a:r>
                        <a:rPr lang="en-US" sz="900" b="1" dirty="0">
                          <a:latin typeface="Courier New" panose="02070309020205020404" pitchFamily="49" charset="0"/>
                          <a:cs typeface="Courier New" panose="02070309020205020404" pitchFamily="49" charset="0"/>
                        </a:rPr>
                        <a:t>4A</a:t>
                      </a:r>
                      <a:r>
                        <a:rPr lang="en-US" sz="600" b="1" dirty="0">
                          <a:solidFill>
                            <a:prstClr val="black"/>
                          </a:solidFill>
                          <a:latin typeface="Courier New" panose="02070309020205020404" pitchFamily="49" charset="0"/>
                          <a:cs typeface="Courier New" panose="02070309020205020404" pitchFamily="49" charset="0"/>
                        </a:rPr>
                        <a:t> </a:t>
                      </a:r>
                      <a:r>
                        <a:rPr lang="en-US" sz="900" b="1" dirty="0">
                          <a:latin typeface="Courier New" panose="02070309020205020404" pitchFamily="49" charset="0"/>
                          <a:cs typeface="Courier New" panose="02070309020205020404" pitchFamily="49" charset="0"/>
                        </a:rPr>
                        <a:t>E0</a:t>
                      </a:r>
                      <a:r>
                        <a:rPr lang="en-US" sz="600" b="1" dirty="0">
                          <a:solidFill>
                            <a:prstClr val="black"/>
                          </a:solidFill>
                          <a:latin typeface="Courier New" panose="02070309020205020404" pitchFamily="49" charset="0"/>
                          <a:cs typeface="Courier New" panose="02070309020205020404" pitchFamily="49" charset="0"/>
                        </a:rPr>
                        <a:t> </a:t>
                      </a:r>
                      <a:r>
                        <a:rPr lang="en-US" sz="900" b="1" dirty="0">
                          <a:latin typeface="Courier New" panose="02070309020205020404" pitchFamily="49" charset="0"/>
                          <a:cs typeface="Courier New" panose="02070309020205020404" pitchFamily="49" charset="0"/>
                        </a:rPr>
                        <a:t>2E</a:t>
                      </a:r>
                      <a:r>
                        <a:rPr lang="en-US" sz="600" b="1" dirty="0">
                          <a:solidFill>
                            <a:prstClr val="black"/>
                          </a:solidFill>
                          <a:latin typeface="Courier New" panose="02070309020205020404" pitchFamily="49" charset="0"/>
                          <a:cs typeface="Courier New" panose="02070309020205020404" pitchFamily="49" charset="0"/>
                        </a:rPr>
                        <a:t> </a:t>
                      </a:r>
                      <a:r>
                        <a:rPr lang="en-US" sz="900" b="1" dirty="0">
                          <a:latin typeface="Courier New" panose="02070309020205020404" pitchFamily="49" charset="0"/>
                          <a:cs typeface="Courier New" panose="02070309020205020404" pitchFamily="49" charset="0"/>
                        </a:rPr>
                        <a:t>F1..</a:t>
                      </a:r>
                    </a:p>
                    <a:p>
                      <a:r>
                        <a:rPr lang="en-US" sz="900" b="1" dirty="0">
                          <a:latin typeface="Courier New" panose="02070309020205020404" pitchFamily="49" charset="0"/>
                          <a:cs typeface="Courier New" panose="02070309020205020404" pitchFamily="49" charset="0"/>
                        </a:rPr>
                        <a:t>B0</a:t>
                      </a:r>
                      <a:r>
                        <a:rPr lang="en-US" sz="600" b="1" dirty="0">
                          <a:solidFill>
                            <a:prstClr val="black"/>
                          </a:solidFill>
                          <a:latin typeface="Courier New" panose="02070309020205020404" pitchFamily="49" charset="0"/>
                          <a:cs typeface="Courier New" panose="02070309020205020404" pitchFamily="49" charset="0"/>
                        </a:rPr>
                        <a:t> </a:t>
                      </a:r>
                      <a:r>
                        <a:rPr lang="en-US" sz="900" b="1" dirty="0">
                          <a:latin typeface="Courier New" panose="02070309020205020404" pitchFamily="49" charset="0"/>
                          <a:cs typeface="Courier New" panose="02070309020205020404" pitchFamily="49" charset="0"/>
                        </a:rPr>
                        <a:t>FC</a:t>
                      </a:r>
                      <a:r>
                        <a:rPr lang="en-US" sz="600" b="1" dirty="0">
                          <a:solidFill>
                            <a:prstClr val="black"/>
                          </a:solidFill>
                          <a:latin typeface="Courier New" panose="02070309020205020404" pitchFamily="49" charset="0"/>
                          <a:cs typeface="Courier New" panose="02070309020205020404" pitchFamily="49" charset="0"/>
                        </a:rPr>
                        <a:t> </a:t>
                      </a:r>
                      <a:r>
                        <a:rPr lang="en-US" sz="900" b="1" dirty="0">
                          <a:latin typeface="Courier New" panose="02070309020205020404" pitchFamily="49" charset="0"/>
                          <a:cs typeface="Courier New" panose="02070309020205020404" pitchFamily="49" charset="0"/>
                        </a:rPr>
                        <a:t>5A</a:t>
                      </a:r>
                      <a:r>
                        <a:rPr lang="en-US" sz="600" b="1" dirty="0">
                          <a:solidFill>
                            <a:prstClr val="black"/>
                          </a:solidFill>
                          <a:latin typeface="Courier New" panose="02070309020205020404" pitchFamily="49" charset="0"/>
                          <a:cs typeface="Courier New" panose="02070309020205020404" pitchFamily="49" charset="0"/>
                        </a:rPr>
                        <a:t> </a:t>
                      </a:r>
                      <a:r>
                        <a:rPr lang="en-US" sz="900" b="1" dirty="0">
                          <a:latin typeface="Courier New" panose="02070309020205020404" pitchFamily="49" charset="0"/>
                          <a:cs typeface="Courier New" panose="02070309020205020404" pitchFamily="49" charset="0"/>
                        </a:rPr>
                        <a:t>20</a:t>
                      </a:r>
                      <a:r>
                        <a:rPr lang="en-US" sz="600" b="1" dirty="0">
                          <a:solidFill>
                            <a:prstClr val="black"/>
                          </a:solidFill>
                          <a:latin typeface="Courier New" panose="02070309020205020404" pitchFamily="49" charset="0"/>
                          <a:cs typeface="Courier New" panose="02070309020205020404" pitchFamily="49" charset="0"/>
                        </a:rPr>
                        <a:t> </a:t>
                      </a:r>
                      <a:r>
                        <a:rPr lang="en-US" sz="900" b="1" dirty="0">
                          <a:latin typeface="Courier New" panose="02070309020205020404" pitchFamily="49" charset="0"/>
                          <a:cs typeface="Courier New" panose="02070309020205020404" pitchFamily="49" charset="0"/>
                        </a:rPr>
                        <a:t>D0</a:t>
                      </a:r>
                      <a:r>
                        <a:rPr lang="en-US" sz="600" b="1" dirty="0">
                          <a:solidFill>
                            <a:prstClr val="black"/>
                          </a:solidFill>
                          <a:latin typeface="Courier New" panose="02070309020205020404" pitchFamily="49" charset="0"/>
                          <a:cs typeface="Courier New" panose="02070309020205020404" pitchFamily="49" charset="0"/>
                        </a:rPr>
                        <a:t> </a:t>
                      </a:r>
                      <a:r>
                        <a:rPr lang="en-US" sz="900" b="1" dirty="0">
                          <a:latin typeface="Courier New" panose="02070309020205020404" pitchFamily="49" charset="0"/>
                          <a:cs typeface="Courier New" panose="02070309020205020404" pitchFamily="49" charset="0"/>
                        </a:rPr>
                        <a:t>7F..</a:t>
                      </a:r>
                    </a:p>
                    <a:p>
                      <a:r>
                        <a:rPr lang="en-US" sz="900" b="1" dirty="0">
                          <a:latin typeface="Courier New" panose="02070309020205020404" pitchFamily="49" charset="0"/>
                          <a:cs typeface="Courier New" panose="02070309020205020404" pitchFamily="49" charset="0"/>
                        </a:rPr>
                        <a:t>1C</a:t>
                      </a:r>
                      <a:r>
                        <a:rPr lang="en-US" sz="600" b="1" dirty="0">
                          <a:solidFill>
                            <a:prstClr val="black"/>
                          </a:solidFill>
                          <a:latin typeface="Courier New" panose="02070309020205020404" pitchFamily="49" charset="0"/>
                          <a:cs typeface="Courier New" panose="02070309020205020404" pitchFamily="49" charset="0"/>
                        </a:rPr>
                        <a:t> </a:t>
                      </a:r>
                      <a:r>
                        <a:rPr lang="en-US" sz="900" b="1" dirty="0">
                          <a:latin typeface="Courier New" panose="02070309020205020404" pitchFamily="49" charset="0"/>
                          <a:cs typeface="Courier New" panose="02070309020205020404" pitchFamily="49" charset="0"/>
                        </a:rPr>
                        <a:t>50</a:t>
                      </a:r>
                      <a:r>
                        <a:rPr lang="en-US" sz="600" b="1" dirty="0">
                          <a:solidFill>
                            <a:prstClr val="black"/>
                          </a:solidFill>
                          <a:latin typeface="Courier New" panose="02070309020205020404" pitchFamily="49" charset="0"/>
                          <a:cs typeface="Courier New" panose="02070309020205020404" pitchFamily="49" charset="0"/>
                        </a:rPr>
                        <a:t> </a:t>
                      </a:r>
                      <a:r>
                        <a:rPr lang="en-US" sz="900" b="1" dirty="0">
                          <a:latin typeface="Courier New" panose="02070309020205020404" pitchFamily="49" charset="0"/>
                          <a:cs typeface="Courier New" panose="02070309020205020404" pitchFamily="49" charset="0"/>
                        </a:rPr>
                        <a:t>A4</a:t>
                      </a:r>
                      <a:r>
                        <a:rPr lang="en-US" sz="600" b="1" dirty="0">
                          <a:solidFill>
                            <a:prstClr val="black"/>
                          </a:solidFill>
                          <a:latin typeface="Courier New" panose="02070309020205020404" pitchFamily="49" charset="0"/>
                          <a:cs typeface="Courier New" panose="02070309020205020404" pitchFamily="49" charset="0"/>
                        </a:rPr>
                        <a:t> </a:t>
                      </a:r>
                      <a:r>
                        <a:rPr lang="en-US" sz="900" b="1" dirty="0">
                          <a:latin typeface="Courier New" panose="02070309020205020404" pitchFamily="49" charset="0"/>
                          <a:cs typeface="Courier New" panose="02070309020205020404" pitchFamily="49" charset="0"/>
                        </a:rPr>
                        <a:t>F8</a:t>
                      </a:r>
                      <a:r>
                        <a:rPr lang="en-US" sz="600" b="1" dirty="0">
                          <a:solidFill>
                            <a:prstClr val="black"/>
                          </a:solidFill>
                          <a:latin typeface="Courier New" panose="02070309020205020404" pitchFamily="49" charset="0"/>
                          <a:cs typeface="Courier New" panose="02070309020205020404" pitchFamily="49" charset="0"/>
                        </a:rPr>
                        <a:t> </a:t>
                      </a:r>
                      <a:r>
                        <a:rPr lang="en-US" sz="900" b="1" dirty="0">
                          <a:latin typeface="Courier New" panose="02070309020205020404" pitchFamily="49" charset="0"/>
                          <a:cs typeface="Courier New" panose="02070309020205020404" pitchFamily="49" charset="0"/>
                        </a:rPr>
                        <a:t>EB</a:t>
                      </a:r>
                      <a:r>
                        <a:rPr lang="en-US" sz="600" b="1" dirty="0">
                          <a:solidFill>
                            <a:prstClr val="black"/>
                          </a:solidFill>
                          <a:latin typeface="Courier New" panose="02070309020205020404" pitchFamily="49" charset="0"/>
                          <a:cs typeface="Courier New" panose="02070309020205020404" pitchFamily="49" charset="0"/>
                        </a:rPr>
                        <a:t> </a:t>
                      </a:r>
                      <a:r>
                        <a:rPr lang="en-US" sz="900" b="1" dirty="0">
                          <a:latin typeface="Courier New" panose="02070309020205020404" pitchFamily="49" charset="0"/>
                          <a:cs typeface="Courier New" panose="02070309020205020404" pitchFamily="49" charset="0"/>
                        </a:rPr>
                        <a:t>6F..</a:t>
                      </a:r>
                    </a:p>
                    <a:p>
                      <a:r>
                        <a:rPr lang="en-US" sz="900" b="1" dirty="0">
                          <a:latin typeface="Courier New" panose="02070309020205020404" pitchFamily="49" charset="0"/>
                          <a:cs typeface="Courier New" panose="02070309020205020404" pitchFamily="49" charset="0"/>
                        </a:rPr>
                        <a:t>BB</a:t>
                      </a:r>
                      <a:r>
                        <a:rPr lang="en-US" sz="600" b="1" dirty="0">
                          <a:solidFill>
                            <a:prstClr val="black"/>
                          </a:solidFill>
                          <a:latin typeface="Courier New" panose="02070309020205020404" pitchFamily="49" charset="0"/>
                          <a:cs typeface="Courier New" panose="02070309020205020404" pitchFamily="49" charset="0"/>
                        </a:rPr>
                        <a:t> </a:t>
                      </a:r>
                      <a:r>
                        <a:rPr lang="en-US" sz="900" b="1" dirty="0">
                          <a:latin typeface="Courier New" panose="02070309020205020404" pitchFamily="49" charset="0"/>
                          <a:cs typeface="Courier New" panose="02070309020205020404" pitchFamily="49" charset="0"/>
                        </a:rPr>
                        <a:t>71</a:t>
                      </a:r>
                      <a:r>
                        <a:rPr lang="en-US" sz="600" b="1" dirty="0">
                          <a:solidFill>
                            <a:prstClr val="black"/>
                          </a:solidFill>
                          <a:latin typeface="Courier New" panose="02070309020205020404" pitchFamily="49" charset="0"/>
                          <a:cs typeface="Courier New" panose="02070309020205020404" pitchFamily="49" charset="0"/>
                        </a:rPr>
                        <a:t> </a:t>
                      </a:r>
                      <a:r>
                        <a:rPr lang="en-US" sz="900" b="1" dirty="0">
                          <a:latin typeface="Courier New" panose="02070309020205020404" pitchFamily="49" charset="0"/>
                          <a:cs typeface="Courier New" panose="02070309020205020404" pitchFamily="49" charset="0"/>
                        </a:rPr>
                        <a:t>ED</a:t>
                      </a:r>
                      <a:r>
                        <a:rPr lang="en-US" sz="600" b="1" dirty="0">
                          <a:solidFill>
                            <a:prstClr val="black"/>
                          </a:solidFill>
                          <a:latin typeface="Courier New" panose="02070309020205020404" pitchFamily="49" charset="0"/>
                          <a:cs typeface="Courier New" panose="02070309020205020404" pitchFamily="49" charset="0"/>
                        </a:rPr>
                        <a:t> </a:t>
                      </a:r>
                      <a:r>
                        <a:rPr lang="en-US" sz="900" b="1" dirty="0">
                          <a:latin typeface="Courier New" panose="02070309020205020404" pitchFamily="49" charset="0"/>
                          <a:cs typeface="Courier New" panose="02070309020205020404" pitchFamily="49" charset="0"/>
                        </a:rPr>
                        <a:t>16</a:t>
                      </a:r>
                      <a:r>
                        <a:rPr lang="en-US" sz="600" b="1" dirty="0">
                          <a:solidFill>
                            <a:prstClr val="black"/>
                          </a:solidFill>
                          <a:latin typeface="Courier New" panose="02070309020205020404" pitchFamily="49" charset="0"/>
                          <a:cs typeface="Courier New" panose="02070309020205020404" pitchFamily="49" charset="0"/>
                        </a:rPr>
                        <a:t> </a:t>
                      </a:r>
                      <a:r>
                        <a:rPr lang="en-US" sz="900" b="1" dirty="0">
                          <a:latin typeface="Courier New" panose="02070309020205020404" pitchFamily="49" charset="0"/>
                          <a:cs typeface="Courier New" panose="02070309020205020404" pitchFamily="49" charset="0"/>
                        </a:rPr>
                        <a:t>07</a:t>
                      </a:r>
                      <a:r>
                        <a:rPr lang="en-US" sz="600" b="1" dirty="0">
                          <a:solidFill>
                            <a:prstClr val="black"/>
                          </a:solidFill>
                          <a:latin typeface="Courier New" panose="02070309020205020404" pitchFamily="49" charset="0"/>
                          <a:cs typeface="Courier New" panose="02070309020205020404" pitchFamily="49" charset="0"/>
                        </a:rPr>
                        <a:t> </a:t>
                      </a:r>
                      <a:r>
                        <a:rPr lang="en-US" sz="900" b="1" dirty="0">
                          <a:latin typeface="Courier New" panose="02070309020205020404" pitchFamily="49" charset="0"/>
                          <a:cs typeface="Courier New" panose="02070309020205020404" pitchFamily="49" charset="0"/>
                        </a:rPr>
                        <a:t>1F..</a:t>
                      </a:r>
                    </a:p>
                  </a:txBody>
                  <a:tcPr marL="68580" marR="68580" marT="34290" marB="34290"/>
                </a:tc>
                <a:extLst>
                  <a:ext uri="{0D108BD9-81ED-4DB2-BD59-A6C34878D82A}">
                    <a16:rowId xmlns:a16="http://schemas.microsoft.com/office/drawing/2014/main" val="3815140059"/>
                  </a:ext>
                </a:extLst>
              </a:tr>
            </a:tbl>
          </a:graphicData>
        </a:graphic>
      </p:graphicFrame>
      <p:sp>
        <p:nvSpPr>
          <p:cNvPr id="8" name="TextBox 7">
            <a:extLst>
              <a:ext uri="{FF2B5EF4-FFF2-40B4-BE49-F238E27FC236}">
                <a16:creationId xmlns:a16="http://schemas.microsoft.com/office/drawing/2014/main" id="{99967B9E-5CC5-4CA2-991C-18220E10D6BF}"/>
              </a:ext>
            </a:extLst>
          </p:cNvPr>
          <p:cNvSpPr txBox="1"/>
          <p:nvPr/>
        </p:nvSpPr>
        <p:spPr>
          <a:xfrm>
            <a:off x="298337" y="3488198"/>
            <a:ext cx="1868887" cy="315469"/>
          </a:xfrm>
          <a:prstGeom prst="rect">
            <a:avLst/>
          </a:prstGeom>
          <a:noFill/>
        </p:spPr>
        <p:txBody>
          <a:bodyPr wrap="square" lIns="68579" tIns="34289" rIns="68579" bIns="34289" rtlCol="0">
            <a:spAutoFit/>
          </a:bodyPr>
          <a:lstStyle/>
          <a:p>
            <a:pPr defTabSz="685783">
              <a:buClrTx/>
            </a:pPr>
            <a:r>
              <a:rPr lang="en-US" sz="1600" b="1" kern="1200" dirty="0" err="1">
                <a:solidFill>
                  <a:prstClr val="black"/>
                </a:solidFill>
                <a:latin typeface="Courier New" panose="02070309020205020404" pitchFamily="49" charset="0"/>
                <a:ea typeface="+mn-ea"/>
                <a:cs typeface="Courier New" panose="02070309020205020404" pitchFamily="49" charset="0"/>
              </a:rPr>
              <a:t>Addr</a:t>
            </a:r>
            <a:r>
              <a:rPr lang="en-US" sz="1600" b="1" kern="1200" dirty="0">
                <a:solidFill>
                  <a:prstClr val="black"/>
                </a:solidFill>
                <a:latin typeface="Courier New" panose="02070309020205020404" pitchFamily="49" charset="0"/>
                <a:ea typeface="+mn-ea"/>
                <a:cs typeface="Courier New" panose="02070309020205020404" pitchFamily="49" charset="0"/>
              </a:rPr>
              <a:t>: 2A1C0700</a:t>
            </a:r>
          </a:p>
        </p:txBody>
      </p:sp>
      <p:sp>
        <p:nvSpPr>
          <p:cNvPr id="9" name="TextBox 8">
            <a:extLst>
              <a:ext uri="{FF2B5EF4-FFF2-40B4-BE49-F238E27FC236}">
                <a16:creationId xmlns:a16="http://schemas.microsoft.com/office/drawing/2014/main" id="{CBD44D1B-45D4-4388-AE94-540FF5AFC7B3}"/>
              </a:ext>
            </a:extLst>
          </p:cNvPr>
          <p:cNvSpPr txBox="1"/>
          <p:nvPr/>
        </p:nvSpPr>
        <p:spPr>
          <a:xfrm>
            <a:off x="361501" y="3767654"/>
            <a:ext cx="1762377" cy="207749"/>
          </a:xfrm>
          <a:prstGeom prst="rect">
            <a:avLst/>
          </a:prstGeom>
          <a:noFill/>
        </p:spPr>
        <p:txBody>
          <a:bodyPr wrap="none" lIns="68579" tIns="34289" rIns="68579" bIns="34289" rtlCol="0">
            <a:normAutofit/>
          </a:bodyPr>
          <a:lstStyle/>
          <a:p>
            <a:pPr defTabSz="685783">
              <a:buClrTx/>
            </a:pPr>
            <a:r>
              <a:rPr lang="en-US" sz="900" b="1" kern="1200" dirty="0">
                <a:solidFill>
                  <a:prstClr val="black"/>
                </a:solidFill>
                <a:latin typeface="Courier New" panose="02070309020205020404" pitchFamily="49" charset="0"/>
                <a:ea typeface="+mn-ea"/>
                <a:cs typeface="Courier New" panose="02070309020205020404" pitchFamily="49" charset="0"/>
              </a:rPr>
              <a:t>Data: 9E</a:t>
            </a:r>
            <a:r>
              <a:rPr lang="en-US" sz="400" b="1" kern="1200" dirty="0">
                <a:solidFill>
                  <a:prstClr val="black"/>
                </a:solidFill>
                <a:latin typeface="Courier New" panose="02070309020205020404" pitchFamily="49" charset="0"/>
                <a:ea typeface="+mn-ea"/>
                <a:cs typeface="Courier New" panose="02070309020205020404" pitchFamily="49" charset="0"/>
              </a:rPr>
              <a:t> </a:t>
            </a:r>
            <a:r>
              <a:rPr lang="en-US" sz="900" b="1" kern="1200" dirty="0">
                <a:solidFill>
                  <a:prstClr val="black"/>
                </a:solidFill>
                <a:latin typeface="Courier New" panose="02070309020205020404" pitchFamily="49" charset="0"/>
                <a:ea typeface="+mn-ea"/>
                <a:cs typeface="Courier New" panose="02070309020205020404" pitchFamily="49" charset="0"/>
              </a:rPr>
              <a:t>C3</a:t>
            </a:r>
            <a:r>
              <a:rPr lang="en-US" sz="600" b="1" kern="1200" dirty="0">
                <a:solidFill>
                  <a:prstClr val="black"/>
                </a:solidFill>
                <a:latin typeface="Courier New" panose="02070309020205020404" pitchFamily="49" charset="0"/>
                <a:ea typeface="+mn-ea"/>
                <a:cs typeface="Courier New" panose="02070309020205020404" pitchFamily="49" charset="0"/>
              </a:rPr>
              <a:t> </a:t>
            </a:r>
            <a:r>
              <a:rPr lang="en-US" sz="900" b="1" kern="1200" dirty="0">
                <a:solidFill>
                  <a:prstClr val="black"/>
                </a:solidFill>
                <a:latin typeface="Courier New" panose="02070309020205020404" pitchFamily="49" charset="0"/>
                <a:ea typeface="+mn-ea"/>
                <a:cs typeface="Courier New" panose="02070309020205020404" pitchFamily="49" charset="0"/>
              </a:rPr>
              <a:t>DA</a:t>
            </a:r>
            <a:r>
              <a:rPr lang="en-US" sz="600" b="1" kern="1200" dirty="0">
                <a:solidFill>
                  <a:prstClr val="black"/>
                </a:solidFill>
                <a:latin typeface="Courier New" panose="02070309020205020404" pitchFamily="49" charset="0"/>
                <a:ea typeface="+mn-ea"/>
                <a:cs typeface="Courier New" panose="02070309020205020404" pitchFamily="49" charset="0"/>
              </a:rPr>
              <a:t> </a:t>
            </a:r>
            <a:r>
              <a:rPr lang="en-US" sz="900" b="1" kern="1200" dirty="0">
                <a:solidFill>
                  <a:prstClr val="black"/>
                </a:solidFill>
                <a:latin typeface="Courier New" panose="02070309020205020404" pitchFamily="49" charset="0"/>
                <a:ea typeface="+mn-ea"/>
                <a:cs typeface="Courier New" panose="02070309020205020404" pitchFamily="49" charset="0"/>
              </a:rPr>
              <a:t>EE</a:t>
            </a:r>
            <a:r>
              <a:rPr lang="en-US" sz="600" b="1" kern="1200" dirty="0">
                <a:solidFill>
                  <a:prstClr val="black"/>
                </a:solidFill>
                <a:latin typeface="Courier New" panose="02070309020205020404" pitchFamily="49" charset="0"/>
                <a:ea typeface="+mn-ea"/>
                <a:cs typeface="Courier New" panose="02070309020205020404" pitchFamily="49" charset="0"/>
              </a:rPr>
              <a:t> </a:t>
            </a:r>
            <a:r>
              <a:rPr lang="en-US" sz="900" b="1" kern="1200" dirty="0">
                <a:solidFill>
                  <a:prstClr val="black"/>
                </a:solidFill>
                <a:latin typeface="Courier New" panose="02070309020205020404" pitchFamily="49" charset="0"/>
                <a:ea typeface="+mn-ea"/>
                <a:cs typeface="Courier New" panose="02070309020205020404" pitchFamily="49" charset="0"/>
              </a:rPr>
              <a:t>B7</a:t>
            </a:r>
            <a:r>
              <a:rPr lang="en-US" sz="600" b="1" kern="1200" dirty="0">
                <a:solidFill>
                  <a:prstClr val="black"/>
                </a:solidFill>
                <a:latin typeface="Courier New" panose="02070309020205020404" pitchFamily="49" charset="0"/>
                <a:ea typeface="+mn-ea"/>
                <a:cs typeface="Courier New" panose="02070309020205020404" pitchFamily="49" charset="0"/>
              </a:rPr>
              <a:t> </a:t>
            </a:r>
            <a:r>
              <a:rPr lang="en-US" sz="900" b="1" kern="1200" dirty="0">
                <a:solidFill>
                  <a:prstClr val="black"/>
                </a:solidFill>
                <a:latin typeface="Courier New" panose="02070309020205020404" pitchFamily="49" charset="0"/>
                <a:ea typeface="+mn-ea"/>
                <a:cs typeface="Courier New" panose="02070309020205020404" pitchFamily="49" charset="0"/>
              </a:rPr>
              <a:t>D3..</a:t>
            </a:r>
            <a:endParaRPr lang="en-US" kern="1200" dirty="0">
              <a:solidFill>
                <a:prstClr val="black"/>
              </a:solidFill>
              <a:latin typeface="Calibri"/>
              <a:ea typeface="+mn-ea"/>
              <a:cs typeface="+mn-cs"/>
            </a:endParaRPr>
          </a:p>
        </p:txBody>
      </p:sp>
      <p:sp>
        <p:nvSpPr>
          <p:cNvPr id="10" name="TextBox 9">
            <a:extLst>
              <a:ext uri="{FF2B5EF4-FFF2-40B4-BE49-F238E27FC236}">
                <a16:creationId xmlns:a16="http://schemas.microsoft.com/office/drawing/2014/main" id="{9B5B9C07-B00C-4433-8C72-DA21057101C3}"/>
              </a:ext>
            </a:extLst>
          </p:cNvPr>
          <p:cNvSpPr txBox="1"/>
          <p:nvPr/>
        </p:nvSpPr>
        <p:spPr>
          <a:xfrm>
            <a:off x="287456" y="4001607"/>
            <a:ext cx="1939302" cy="315469"/>
          </a:xfrm>
          <a:prstGeom prst="rect">
            <a:avLst/>
          </a:prstGeom>
          <a:noFill/>
        </p:spPr>
        <p:txBody>
          <a:bodyPr wrap="square" lIns="68579" tIns="34289" rIns="68579" bIns="34289" rtlCol="0">
            <a:spAutoFit/>
          </a:bodyPr>
          <a:lstStyle/>
          <a:p>
            <a:pPr defTabSz="685783">
              <a:buClrTx/>
            </a:pPr>
            <a:r>
              <a:rPr lang="en-US" sz="1600" b="1" kern="1200" dirty="0" err="1">
                <a:solidFill>
                  <a:prstClr val="black"/>
                </a:solidFill>
                <a:latin typeface="Courier New" panose="02070309020205020404" pitchFamily="49" charset="0"/>
                <a:ea typeface="+mn-ea"/>
                <a:cs typeface="Courier New" panose="02070309020205020404" pitchFamily="49" charset="0"/>
              </a:rPr>
              <a:t>Addr</a:t>
            </a:r>
            <a:r>
              <a:rPr lang="en-US" sz="1600" b="1" kern="1200" dirty="0">
                <a:solidFill>
                  <a:prstClr val="black"/>
                </a:solidFill>
                <a:latin typeface="Courier New" panose="02070309020205020404" pitchFamily="49" charset="0"/>
                <a:ea typeface="+mn-ea"/>
                <a:cs typeface="Courier New" panose="02070309020205020404" pitchFamily="49" charset="0"/>
              </a:rPr>
              <a:t>: 132E1340</a:t>
            </a:r>
          </a:p>
        </p:txBody>
      </p:sp>
      <p:cxnSp>
        <p:nvCxnSpPr>
          <p:cNvPr id="11" name="Straight Arrow Connector 10">
            <a:extLst>
              <a:ext uri="{FF2B5EF4-FFF2-40B4-BE49-F238E27FC236}">
                <a16:creationId xmlns:a16="http://schemas.microsoft.com/office/drawing/2014/main" id="{34603EB4-63EA-4441-849C-5775020CBFFE}"/>
              </a:ext>
            </a:extLst>
          </p:cNvPr>
          <p:cNvCxnSpPr>
            <a:cxnSpLocks/>
          </p:cNvCxnSpPr>
          <p:nvPr/>
        </p:nvCxnSpPr>
        <p:spPr>
          <a:xfrm>
            <a:off x="6261486" y="2821252"/>
            <a:ext cx="1234585" cy="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D5C475B9-2AAC-4E66-9656-E00C7A9D6C41}"/>
              </a:ext>
            </a:extLst>
          </p:cNvPr>
          <p:cNvSpPr txBox="1"/>
          <p:nvPr/>
        </p:nvSpPr>
        <p:spPr>
          <a:xfrm>
            <a:off x="6266935" y="2266971"/>
            <a:ext cx="1284721" cy="561690"/>
          </a:xfrm>
          <a:prstGeom prst="rect">
            <a:avLst/>
          </a:prstGeom>
          <a:noFill/>
        </p:spPr>
        <p:txBody>
          <a:bodyPr wrap="square" lIns="68579" tIns="34289" rIns="68579" bIns="34289" rtlCol="0">
            <a:spAutoFit/>
          </a:bodyPr>
          <a:lstStyle/>
          <a:p>
            <a:pPr defTabSz="685783">
              <a:buClrTx/>
            </a:pPr>
            <a:r>
              <a:rPr lang="en-US" sz="1600" b="1" kern="1200" dirty="0">
                <a:solidFill>
                  <a:prstClr val="black"/>
                </a:solidFill>
                <a:latin typeface="Courier New" panose="02070309020205020404" pitchFamily="49" charset="0"/>
                <a:ea typeface="+mn-ea"/>
                <a:cs typeface="Courier New" panose="02070309020205020404" pitchFamily="49" charset="0"/>
              </a:rPr>
              <a:t>Address:</a:t>
            </a:r>
          </a:p>
          <a:p>
            <a:pPr defTabSz="685783">
              <a:buClrTx/>
            </a:pPr>
            <a:r>
              <a:rPr lang="en-US" sz="1600" b="1" kern="1200" dirty="0">
                <a:solidFill>
                  <a:prstClr val="black"/>
                </a:solidFill>
                <a:latin typeface="Courier New" panose="02070309020205020404" pitchFamily="49" charset="0"/>
                <a:ea typeface="+mn-ea"/>
                <a:cs typeface="Courier New" panose="02070309020205020404" pitchFamily="49" charset="0"/>
              </a:rPr>
              <a:t>132E1340</a:t>
            </a:r>
          </a:p>
        </p:txBody>
      </p:sp>
      <p:cxnSp>
        <p:nvCxnSpPr>
          <p:cNvPr id="13" name="Straight Arrow Connector 12">
            <a:extLst>
              <a:ext uri="{FF2B5EF4-FFF2-40B4-BE49-F238E27FC236}">
                <a16:creationId xmlns:a16="http://schemas.microsoft.com/office/drawing/2014/main" id="{7AF37CD1-80B1-4688-B8DF-EB19B54FAA0D}"/>
              </a:ext>
            </a:extLst>
          </p:cNvPr>
          <p:cNvCxnSpPr>
            <a:cxnSpLocks/>
          </p:cNvCxnSpPr>
          <p:nvPr/>
        </p:nvCxnSpPr>
        <p:spPr>
          <a:xfrm flipH="1">
            <a:off x="6261486" y="2934502"/>
            <a:ext cx="1234585" cy="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C14CAA44-CF71-42AD-A6A9-EC7D1F5FACB3}"/>
              </a:ext>
            </a:extLst>
          </p:cNvPr>
          <p:cNvSpPr txBox="1"/>
          <p:nvPr/>
        </p:nvSpPr>
        <p:spPr>
          <a:xfrm>
            <a:off x="355324" y="4225841"/>
            <a:ext cx="1824423" cy="207749"/>
          </a:xfrm>
          <a:prstGeom prst="rect">
            <a:avLst/>
          </a:prstGeom>
          <a:noFill/>
        </p:spPr>
        <p:txBody>
          <a:bodyPr wrap="none" lIns="68579" tIns="34289" rIns="68579" bIns="34289" rtlCol="0">
            <a:normAutofit/>
          </a:bodyPr>
          <a:lstStyle/>
          <a:p>
            <a:pPr defTabSz="685783">
              <a:buClrTx/>
            </a:pPr>
            <a:r>
              <a:rPr lang="en-US" sz="900" b="1" kern="1200" dirty="0">
                <a:solidFill>
                  <a:prstClr val="black"/>
                </a:solidFill>
                <a:latin typeface="Courier New" panose="02070309020205020404" pitchFamily="49" charset="0"/>
                <a:ea typeface="+mn-ea"/>
                <a:cs typeface="Courier New" panose="02070309020205020404" pitchFamily="49" charset="0"/>
              </a:rPr>
              <a:t>Data: AC</a:t>
            </a:r>
            <a:r>
              <a:rPr lang="en-US" sz="600" b="1" kern="1200" dirty="0">
                <a:solidFill>
                  <a:prstClr val="black"/>
                </a:solidFill>
                <a:latin typeface="Courier New" panose="02070309020205020404" pitchFamily="49" charset="0"/>
                <a:ea typeface="+mn-ea"/>
                <a:cs typeface="Courier New" panose="02070309020205020404" pitchFamily="49" charset="0"/>
              </a:rPr>
              <a:t> </a:t>
            </a:r>
            <a:r>
              <a:rPr lang="en-US" sz="900" b="1" kern="1200" dirty="0">
                <a:solidFill>
                  <a:prstClr val="black"/>
                </a:solidFill>
                <a:latin typeface="Courier New" panose="02070309020205020404" pitchFamily="49" charset="0"/>
                <a:ea typeface="+mn-ea"/>
                <a:cs typeface="Courier New" panose="02070309020205020404" pitchFamily="49" charset="0"/>
              </a:rPr>
              <a:t>99</a:t>
            </a:r>
            <a:r>
              <a:rPr lang="en-US" sz="600" b="1" kern="1200" dirty="0">
                <a:solidFill>
                  <a:prstClr val="black"/>
                </a:solidFill>
                <a:latin typeface="Courier New" panose="02070309020205020404" pitchFamily="49" charset="0"/>
                <a:ea typeface="+mn-ea"/>
                <a:cs typeface="Courier New" panose="02070309020205020404" pitchFamily="49" charset="0"/>
              </a:rPr>
              <a:t> </a:t>
            </a:r>
            <a:r>
              <a:rPr lang="en-US" sz="900" b="1" kern="1200" dirty="0">
                <a:solidFill>
                  <a:prstClr val="black"/>
                </a:solidFill>
                <a:latin typeface="Courier New" panose="02070309020205020404" pitchFamily="49" charset="0"/>
                <a:ea typeface="+mn-ea"/>
                <a:cs typeface="Courier New" panose="02070309020205020404" pitchFamily="49" charset="0"/>
              </a:rPr>
              <a:t>17</a:t>
            </a:r>
            <a:r>
              <a:rPr lang="en-US" sz="600" b="1" kern="1200" dirty="0">
                <a:solidFill>
                  <a:prstClr val="black"/>
                </a:solidFill>
                <a:latin typeface="Courier New" panose="02070309020205020404" pitchFamily="49" charset="0"/>
                <a:ea typeface="+mn-ea"/>
                <a:cs typeface="Courier New" panose="02070309020205020404" pitchFamily="49" charset="0"/>
              </a:rPr>
              <a:t> </a:t>
            </a:r>
            <a:r>
              <a:rPr lang="en-US" sz="900" b="1" kern="1200" dirty="0">
                <a:solidFill>
                  <a:prstClr val="black"/>
                </a:solidFill>
                <a:latin typeface="Courier New" panose="02070309020205020404" pitchFamily="49" charset="0"/>
                <a:ea typeface="+mn-ea"/>
                <a:cs typeface="Courier New" panose="02070309020205020404" pitchFamily="49" charset="0"/>
              </a:rPr>
              <a:t>8F</a:t>
            </a:r>
            <a:r>
              <a:rPr lang="en-US" sz="600" b="1" kern="1200" dirty="0">
                <a:solidFill>
                  <a:prstClr val="black"/>
                </a:solidFill>
                <a:latin typeface="Courier New" panose="02070309020205020404" pitchFamily="49" charset="0"/>
                <a:ea typeface="+mn-ea"/>
                <a:cs typeface="Courier New" panose="02070309020205020404" pitchFamily="49" charset="0"/>
              </a:rPr>
              <a:t> </a:t>
            </a:r>
            <a:r>
              <a:rPr lang="en-US" sz="900" b="1" kern="1200" dirty="0">
                <a:solidFill>
                  <a:prstClr val="black"/>
                </a:solidFill>
                <a:latin typeface="Courier New" panose="02070309020205020404" pitchFamily="49" charset="0"/>
                <a:ea typeface="+mn-ea"/>
                <a:cs typeface="Courier New" panose="02070309020205020404" pitchFamily="49" charset="0"/>
              </a:rPr>
              <a:t>44</a:t>
            </a:r>
            <a:r>
              <a:rPr lang="en-US" sz="600" b="1" kern="1200" dirty="0">
                <a:solidFill>
                  <a:prstClr val="black"/>
                </a:solidFill>
                <a:latin typeface="Courier New" panose="02070309020205020404" pitchFamily="49" charset="0"/>
                <a:ea typeface="+mn-ea"/>
                <a:cs typeface="Courier New" panose="02070309020205020404" pitchFamily="49" charset="0"/>
              </a:rPr>
              <a:t> </a:t>
            </a:r>
            <a:r>
              <a:rPr lang="en-US" sz="900" b="1" kern="1200" dirty="0">
                <a:solidFill>
                  <a:prstClr val="black"/>
                </a:solidFill>
                <a:latin typeface="Courier New" panose="02070309020205020404" pitchFamily="49" charset="0"/>
                <a:ea typeface="+mn-ea"/>
                <a:cs typeface="Courier New" panose="02070309020205020404" pitchFamily="49" charset="0"/>
              </a:rPr>
              <a:t>09..</a:t>
            </a:r>
            <a:endParaRPr lang="en-US" kern="1200" dirty="0">
              <a:solidFill>
                <a:prstClr val="black"/>
              </a:solidFill>
              <a:latin typeface="Calibri"/>
              <a:ea typeface="+mn-ea"/>
              <a:cs typeface="+mn-cs"/>
            </a:endParaRPr>
          </a:p>
        </p:txBody>
      </p:sp>
      <p:sp>
        <p:nvSpPr>
          <p:cNvPr id="15" name="TextBox 14">
            <a:extLst>
              <a:ext uri="{FF2B5EF4-FFF2-40B4-BE49-F238E27FC236}">
                <a16:creationId xmlns:a16="http://schemas.microsoft.com/office/drawing/2014/main" id="{5BBF9594-E2AB-4F61-ACD3-EA0D30781D47}"/>
              </a:ext>
            </a:extLst>
          </p:cNvPr>
          <p:cNvSpPr txBox="1"/>
          <p:nvPr/>
        </p:nvSpPr>
        <p:spPr>
          <a:xfrm>
            <a:off x="300157" y="4485346"/>
            <a:ext cx="1980673" cy="315469"/>
          </a:xfrm>
          <a:prstGeom prst="rect">
            <a:avLst/>
          </a:prstGeom>
          <a:noFill/>
        </p:spPr>
        <p:txBody>
          <a:bodyPr wrap="square" lIns="68579" tIns="34289" rIns="68579" bIns="34289" rtlCol="0">
            <a:spAutoFit/>
          </a:bodyPr>
          <a:lstStyle/>
          <a:p>
            <a:pPr defTabSz="685783">
              <a:buClrTx/>
            </a:pPr>
            <a:r>
              <a:rPr lang="en-US" sz="1600" b="1" kern="1200" dirty="0" err="1">
                <a:solidFill>
                  <a:prstClr val="black"/>
                </a:solidFill>
                <a:latin typeface="Courier New" panose="02070309020205020404" pitchFamily="49" charset="0"/>
                <a:ea typeface="+mn-ea"/>
                <a:cs typeface="Courier New" panose="02070309020205020404" pitchFamily="49" charset="0"/>
              </a:rPr>
              <a:t>Addr</a:t>
            </a:r>
            <a:r>
              <a:rPr lang="en-US" sz="1600" b="1" kern="1200" dirty="0">
                <a:solidFill>
                  <a:prstClr val="black"/>
                </a:solidFill>
                <a:latin typeface="Courier New" panose="02070309020205020404" pitchFamily="49" charset="0"/>
                <a:ea typeface="+mn-ea"/>
                <a:cs typeface="Courier New" panose="02070309020205020404" pitchFamily="49" charset="0"/>
              </a:rPr>
              <a:t>: 132E1340</a:t>
            </a:r>
          </a:p>
        </p:txBody>
      </p:sp>
      <p:sp>
        <p:nvSpPr>
          <p:cNvPr id="16" name="TextBox 15">
            <a:extLst>
              <a:ext uri="{FF2B5EF4-FFF2-40B4-BE49-F238E27FC236}">
                <a16:creationId xmlns:a16="http://schemas.microsoft.com/office/drawing/2014/main" id="{41DEF4AB-7EB5-43B5-81F5-AEE7208715A4}"/>
              </a:ext>
            </a:extLst>
          </p:cNvPr>
          <p:cNvSpPr txBox="1"/>
          <p:nvPr/>
        </p:nvSpPr>
        <p:spPr>
          <a:xfrm>
            <a:off x="355323" y="4709580"/>
            <a:ext cx="1768556" cy="207749"/>
          </a:xfrm>
          <a:prstGeom prst="rect">
            <a:avLst/>
          </a:prstGeom>
          <a:noFill/>
        </p:spPr>
        <p:txBody>
          <a:bodyPr wrap="none" lIns="68579" tIns="34289" rIns="68579" bIns="34289" rtlCol="0">
            <a:normAutofit/>
          </a:bodyPr>
          <a:lstStyle/>
          <a:p>
            <a:pPr defTabSz="685783">
              <a:buClrTx/>
            </a:pPr>
            <a:r>
              <a:rPr lang="en-US" sz="900" b="1" kern="1200" dirty="0">
                <a:solidFill>
                  <a:prstClr val="black"/>
                </a:solidFill>
                <a:latin typeface="Courier New" panose="02070309020205020404" pitchFamily="49" charset="0"/>
                <a:ea typeface="+mn-ea"/>
                <a:cs typeface="Courier New" panose="02070309020205020404" pitchFamily="49" charset="0"/>
              </a:rPr>
              <a:t>Data: AC</a:t>
            </a:r>
            <a:r>
              <a:rPr lang="en-US" sz="600" b="1" kern="1200" dirty="0">
                <a:solidFill>
                  <a:prstClr val="black"/>
                </a:solidFill>
                <a:latin typeface="Courier New" panose="02070309020205020404" pitchFamily="49" charset="0"/>
                <a:ea typeface="+mn-ea"/>
                <a:cs typeface="Courier New" panose="02070309020205020404" pitchFamily="49" charset="0"/>
              </a:rPr>
              <a:t> </a:t>
            </a:r>
            <a:r>
              <a:rPr lang="en-US" sz="900" b="1" kern="1200" dirty="0">
                <a:solidFill>
                  <a:prstClr val="black"/>
                </a:solidFill>
                <a:latin typeface="Courier New" panose="02070309020205020404" pitchFamily="49" charset="0"/>
                <a:ea typeface="+mn-ea"/>
                <a:cs typeface="Courier New" panose="02070309020205020404" pitchFamily="49" charset="0"/>
              </a:rPr>
              <a:t>99</a:t>
            </a:r>
            <a:r>
              <a:rPr lang="en-US" sz="600" b="1" kern="1200" dirty="0">
                <a:solidFill>
                  <a:prstClr val="black"/>
                </a:solidFill>
                <a:latin typeface="Courier New" panose="02070309020205020404" pitchFamily="49" charset="0"/>
                <a:ea typeface="+mn-ea"/>
                <a:cs typeface="Courier New" panose="02070309020205020404" pitchFamily="49" charset="0"/>
              </a:rPr>
              <a:t> </a:t>
            </a:r>
            <a:r>
              <a:rPr lang="en-US" sz="900" b="1" kern="1200" dirty="0">
                <a:solidFill>
                  <a:prstClr val="black"/>
                </a:solidFill>
                <a:latin typeface="Courier New" panose="02070309020205020404" pitchFamily="49" charset="0"/>
                <a:ea typeface="+mn-ea"/>
                <a:cs typeface="Courier New" panose="02070309020205020404" pitchFamily="49" charset="0"/>
              </a:rPr>
              <a:t>17</a:t>
            </a:r>
            <a:r>
              <a:rPr lang="en-US" sz="600" b="1" kern="1200" dirty="0">
                <a:solidFill>
                  <a:prstClr val="black"/>
                </a:solidFill>
                <a:latin typeface="Courier New" panose="02070309020205020404" pitchFamily="49" charset="0"/>
                <a:ea typeface="+mn-ea"/>
                <a:cs typeface="Courier New" panose="02070309020205020404" pitchFamily="49" charset="0"/>
              </a:rPr>
              <a:t> </a:t>
            </a:r>
            <a:r>
              <a:rPr lang="en-US" sz="900" b="1" kern="1200" dirty="0">
                <a:solidFill>
                  <a:prstClr val="black"/>
                </a:solidFill>
                <a:latin typeface="Courier New" panose="02070309020205020404" pitchFamily="49" charset="0"/>
                <a:ea typeface="+mn-ea"/>
                <a:cs typeface="Courier New" panose="02070309020205020404" pitchFamily="49" charset="0"/>
              </a:rPr>
              <a:t>8F</a:t>
            </a:r>
            <a:r>
              <a:rPr lang="en-US" sz="600" b="1" kern="1200" dirty="0">
                <a:solidFill>
                  <a:prstClr val="black"/>
                </a:solidFill>
                <a:latin typeface="Courier New" panose="02070309020205020404" pitchFamily="49" charset="0"/>
                <a:ea typeface="+mn-ea"/>
                <a:cs typeface="Courier New" panose="02070309020205020404" pitchFamily="49" charset="0"/>
              </a:rPr>
              <a:t> </a:t>
            </a:r>
            <a:r>
              <a:rPr lang="en-US" sz="900" b="1" kern="1200" dirty="0">
                <a:solidFill>
                  <a:prstClr val="black"/>
                </a:solidFill>
                <a:latin typeface="Courier New" panose="02070309020205020404" pitchFamily="49" charset="0"/>
                <a:ea typeface="+mn-ea"/>
                <a:cs typeface="Courier New" panose="02070309020205020404" pitchFamily="49" charset="0"/>
              </a:rPr>
              <a:t>44</a:t>
            </a:r>
            <a:r>
              <a:rPr lang="en-US" sz="600" b="1" kern="1200" dirty="0">
                <a:solidFill>
                  <a:prstClr val="black"/>
                </a:solidFill>
                <a:latin typeface="Courier New" panose="02070309020205020404" pitchFamily="49" charset="0"/>
                <a:ea typeface="+mn-ea"/>
                <a:cs typeface="Courier New" panose="02070309020205020404" pitchFamily="49" charset="0"/>
              </a:rPr>
              <a:t> </a:t>
            </a:r>
            <a:r>
              <a:rPr lang="en-US" sz="900" b="1" kern="1200" dirty="0">
                <a:solidFill>
                  <a:prstClr val="black"/>
                </a:solidFill>
                <a:latin typeface="Courier New" panose="02070309020205020404" pitchFamily="49" charset="0"/>
                <a:ea typeface="+mn-ea"/>
                <a:cs typeface="Courier New" panose="02070309020205020404" pitchFamily="49" charset="0"/>
              </a:rPr>
              <a:t>09..</a:t>
            </a:r>
            <a:endParaRPr lang="en-US" kern="1200" dirty="0">
              <a:solidFill>
                <a:prstClr val="black"/>
              </a:solidFill>
              <a:latin typeface="Calibri"/>
              <a:ea typeface="+mn-ea"/>
              <a:cs typeface="+mn-cs"/>
            </a:endParaRPr>
          </a:p>
        </p:txBody>
      </p:sp>
      <p:sp>
        <p:nvSpPr>
          <p:cNvPr id="26" name="TextBox 25">
            <a:extLst>
              <a:ext uri="{FF2B5EF4-FFF2-40B4-BE49-F238E27FC236}">
                <a16:creationId xmlns:a16="http://schemas.microsoft.com/office/drawing/2014/main" id="{A42B7AA8-C2EC-42EB-BC55-83B613AE37D1}"/>
              </a:ext>
            </a:extLst>
          </p:cNvPr>
          <p:cNvSpPr txBox="1"/>
          <p:nvPr/>
        </p:nvSpPr>
        <p:spPr>
          <a:xfrm>
            <a:off x="2321921" y="3137410"/>
            <a:ext cx="877338" cy="1866604"/>
          </a:xfrm>
          <a:prstGeom prst="rect">
            <a:avLst/>
          </a:prstGeom>
          <a:solidFill>
            <a:srgbClr val="C8E6FF">
              <a:alpha val="85882"/>
            </a:srgbClr>
          </a:solidFill>
        </p:spPr>
        <p:txBody>
          <a:bodyPr wrap="square" lIns="68579" tIns="34289" rIns="68579" bIns="34289" rtlCol="0" anchor="ctr">
            <a:noAutofit/>
          </a:bodyPr>
          <a:lstStyle>
            <a:defPPr>
              <a:defRPr lang="en-US"/>
            </a:defPPr>
            <a:lvl1pPr algn="ctr"/>
          </a:lstStyle>
          <a:p>
            <a:pPr defTabSz="685783">
              <a:buClrTx/>
            </a:pPr>
            <a:r>
              <a:rPr lang="en-US" kern="1200" dirty="0">
                <a:solidFill>
                  <a:prstClr val="black"/>
                </a:solidFill>
                <a:latin typeface="Calibri"/>
                <a:ea typeface="+mn-ea"/>
                <a:cs typeface="+mn-cs"/>
              </a:rPr>
              <a:t>h(</a:t>
            </a:r>
            <a:r>
              <a:rPr lang="en-US" kern="1200" dirty="0" err="1">
                <a:solidFill>
                  <a:prstClr val="black"/>
                </a:solidFill>
                <a:latin typeface="Calibri"/>
                <a:ea typeface="+mn-ea"/>
                <a:cs typeface="+mn-cs"/>
              </a:rPr>
              <a:t>addr</a:t>
            </a:r>
            <a:r>
              <a:rPr lang="en-US" kern="1200" dirty="0">
                <a:solidFill>
                  <a:prstClr val="black"/>
                </a:solidFill>
                <a:latin typeface="Calibri"/>
                <a:ea typeface="+mn-ea"/>
                <a:cs typeface="+mn-cs"/>
              </a:rPr>
              <a:t>) to map to cache set</a:t>
            </a:r>
          </a:p>
        </p:txBody>
      </p:sp>
      <p:sp>
        <p:nvSpPr>
          <p:cNvPr id="27" name="TextBox 26">
            <a:extLst>
              <a:ext uri="{FF2B5EF4-FFF2-40B4-BE49-F238E27FC236}">
                <a16:creationId xmlns:a16="http://schemas.microsoft.com/office/drawing/2014/main" id="{AABAAFE3-E547-4173-B57C-045DC7C4FECC}"/>
              </a:ext>
            </a:extLst>
          </p:cNvPr>
          <p:cNvSpPr txBox="1"/>
          <p:nvPr/>
        </p:nvSpPr>
        <p:spPr>
          <a:xfrm>
            <a:off x="4019677" y="4679502"/>
            <a:ext cx="592323" cy="138500"/>
          </a:xfrm>
          <a:prstGeom prst="rect">
            <a:avLst/>
          </a:prstGeom>
          <a:solidFill>
            <a:srgbClr val="FFFF00"/>
          </a:solidFill>
        </p:spPr>
        <p:txBody>
          <a:bodyPr wrap="square" lIns="0" tIns="0" rIns="0" bIns="0" rtlCol="0">
            <a:spAutoFit/>
          </a:bodyPr>
          <a:lstStyle/>
          <a:p>
            <a:pPr algn="ctr" defTabSz="685783">
              <a:buClrTx/>
            </a:pPr>
            <a:r>
              <a:rPr lang="en-US" sz="900" b="1" kern="1200" dirty="0">
                <a:solidFill>
                  <a:prstClr val="black"/>
                </a:solidFill>
                <a:latin typeface="Courier New" panose="02070309020205020404" pitchFamily="49" charset="0"/>
                <a:ea typeface="+mn-ea"/>
                <a:cs typeface="Courier New" panose="02070309020205020404" pitchFamily="49" charset="0"/>
              </a:rPr>
              <a:t>132E1340</a:t>
            </a:r>
          </a:p>
        </p:txBody>
      </p:sp>
      <p:sp>
        <p:nvSpPr>
          <p:cNvPr id="28" name="TextBox 27">
            <a:extLst>
              <a:ext uri="{FF2B5EF4-FFF2-40B4-BE49-F238E27FC236}">
                <a16:creationId xmlns:a16="http://schemas.microsoft.com/office/drawing/2014/main" id="{FB423285-6DBA-4B96-B76E-7198C073E730}"/>
              </a:ext>
            </a:extLst>
          </p:cNvPr>
          <p:cNvSpPr txBox="1"/>
          <p:nvPr/>
        </p:nvSpPr>
        <p:spPr>
          <a:xfrm>
            <a:off x="4757295" y="4674953"/>
            <a:ext cx="1704699" cy="184666"/>
          </a:xfrm>
          <a:prstGeom prst="rect">
            <a:avLst/>
          </a:prstGeom>
          <a:solidFill>
            <a:srgbClr val="FFFF00"/>
          </a:solidFill>
        </p:spPr>
        <p:txBody>
          <a:bodyPr wrap="square" lIns="0" tIns="0" rIns="0" bIns="0" rtlCol="0">
            <a:spAutoFit/>
          </a:bodyPr>
          <a:lstStyle>
            <a:defPPr>
              <a:defRPr lang="en-US"/>
            </a:defPPr>
            <a:lvl1pPr>
              <a:defRPr sz="1200" b="1">
                <a:latin typeface="Courier New" panose="02070309020205020404" pitchFamily="49" charset="0"/>
                <a:cs typeface="Courier New" panose="02070309020205020404" pitchFamily="49" charset="0"/>
              </a:defRPr>
            </a:lvl1pPr>
          </a:lstStyle>
          <a:p>
            <a:pPr algn="ctr" defTabSz="685783">
              <a:buClrTx/>
            </a:pPr>
            <a:r>
              <a:rPr lang="en-US" kern="1200" dirty="0">
                <a:solidFill>
                  <a:prstClr val="black"/>
                </a:solidFill>
                <a:ea typeface="+mn-ea"/>
              </a:rPr>
              <a:t>Evict</a:t>
            </a:r>
            <a:r>
              <a:rPr lang="en-US" sz="700" kern="1200" dirty="0">
                <a:solidFill>
                  <a:prstClr val="black"/>
                </a:solidFill>
                <a:ea typeface="+mn-ea"/>
              </a:rPr>
              <a:t> </a:t>
            </a:r>
            <a:r>
              <a:rPr lang="en-US" kern="1200" dirty="0">
                <a:solidFill>
                  <a:prstClr val="black"/>
                </a:solidFill>
                <a:ea typeface="+mn-ea"/>
              </a:rPr>
              <a:t>to</a:t>
            </a:r>
            <a:r>
              <a:rPr lang="en-US" sz="600" kern="1200" dirty="0">
                <a:solidFill>
                  <a:prstClr val="black"/>
                </a:solidFill>
                <a:ea typeface="+mn-ea"/>
              </a:rPr>
              <a:t> </a:t>
            </a:r>
            <a:r>
              <a:rPr lang="en-US" kern="1200" dirty="0">
                <a:solidFill>
                  <a:prstClr val="black"/>
                </a:solidFill>
                <a:ea typeface="+mn-ea"/>
              </a:rPr>
              <a:t>make</a:t>
            </a:r>
            <a:r>
              <a:rPr lang="en-US" sz="700" kern="1200" dirty="0">
                <a:solidFill>
                  <a:prstClr val="black"/>
                </a:solidFill>
                <a:ea typeface="+mn-ea"/>
              </a:rPr>
              <a:t> </a:t>
            </a:r>
            <a:r>
              <a:rPr lang="en-US" kern="1200" dirty="0">
                <a:solidFill>
                  <a:prstClr val="black"/>
                </a:solidFill>
                <a:ea typeface="+mn-ea"/>
              </a:rPr>
              <a:t>room</a:t>
            </a:r>
          </a:p>
        </p:txBody>
      </p:sp>
      <p:sp>
        <p:nvSpPr>
          <p:cNvPr id="29" name="TextBox 28">
            <a:extLst>
              <a:ext uri="{FF2B5EF4-FFF2-40B4-BE49-F238E27FC236}">
                <a16:creationId xmlns:a16="http://schemas.microsoft.com/office/drawing/2014/main" id="{FAEDB952-D3C8-4EA7-8214-2CDB09D6E5DB}"/>
              </a:ext>
            </a:extLst>
          </p:cNvPr>
          <p:cNvSpPr txBox="1"/>
          <p:nvPr/>
        </p:nvSpPr>
        <p:spPr>
          <a:xfrm>
            <a:off x="4757294" y="4674953"/>
            <a:ext cx="1661466" cy="184666"/>
          </a:xfrm>
          <a:prstGeom prst="rect">
            <a:avLst/>
          </a:prstGeom>
          <a:solidFill>
            <a:srgbClr val="FFFF00"/>
          </a:solidFill>
        </p:spPr>
        <p:txBody>
          <a:bodyPr wrap="square" lIns="0" tIns="0" rIns="0" bIns="0" rtlCol="0">
            <a:spAutoFit/>
          </a:bodyPr>
          <a:lstStyle>
            <a:defPPr>
              <a:defRPr lang="en-US"/>
            </a:defPPr>
            <a:lvl1pPr>
              <a:defRPr sz="1200" b="1">
                <a:latin typeface="Courier New" panose="02070309020205020404" pitchFamily="49" charset="0"/>
                <a:cs typeface="Courier New" panose="02070309020205020404" pitchFamily="49" charset="0"/>
              </a:defRPr>
            </a:lvl1pPr>
          </a:lstStyle>
          <a:p>
            <a:pPr algn="ctr" defTabSz="685783">
              <a:buClrTx/>
            </a:pPr>
            <a:r>
              <a:rPr lang="en-US" kern="1200" dirty="0">
                <a:solidFill>
                  <a:prstClr val="black"/>
                </a:solidFill>
                <a:ea typeface="+mn-ea"/>
              </a:rPr>
              <a:t>AC</a:t>
            </a:r>
            <a:r>
              <a:rPr lang="en-US" sz="600" kern="1200" dirty="0">
                <a:solidFill>
                  <a:prstClr val="black"/>
                </a:solidFill>
                <a:ea typeface="+mn-ea"/>
              </a:rPr>
              <a:t> </a:t>
            </a:r>
            <a:r>
              <a:rPr lang="en-US" kern="1200" dirty="0">
                <a:solidFill>
                  <a:prstClr val="black"/>
                </a:solidFill>
                <a:ea typeface="+mn-ea"/>
              </a:rPr>
              <a:t>99</a:t>
            </a:r>
            <a:r>
              <a:rPr lang="en-US" sz="600" kern="1200" dirty="0">
                <a:solidFill>
                  <a:prstClr val="black"/>
                </a:solidFill>
                <a:ea typeface="+mn-ea"/>
              </a:rPr>
              <a:t> </a:t>
            </a:r>
            <a:r>
              <a:rPr lang="en-US" kern="1200" dirty="0">
                <a:solidFill>
                  <a:prstClr val="black"/>
                </a:solidFill>
                <a:ea typeface="+mn-ea"/>
              </a:rPr>
              <a:t>17</a:t>
            </a:r>
            <a:r>
              <a:rPr lang="en-US" sz="600" kern="1200" dirty="0">
                <a:solidFill>
                  <a:prstClr val="black"/>
                </a:solidFill>
                <a:ea typeface="+mn-ea"/>
              </a:rPr>
              <a:t> </a:t>
            </a:r>
            <a:r>
              <a:rPr lang="en-US" kern="1200" dirty="0">
                <a:solidFill>
                  <a:prstClr val="black"/>
                </a:solidFill>
                <a:ea typeface="+mn-ea"/>
              </a:rPr>
              <a:t>8F</a:t>
            </a:r>
            <a:r>
              <a:rPr lang="en-US" sz="600" kern="1200" dirty="0">
                <a:solidFill>
                  <a:prstClr val="black"/>
                </a:solidFill>
                <a:ea typeface="+mn-ea"/>
              </a:rPr>
              <a:t> </a:t>
            </a:r>
            <a:r>
              <a:rPr lang="en-US" kern="1200" dirty="0">
                <a:solidFill>
                  <a:prstClr val="black"/>
                </a:solidFill>
                <a:ea typeface="+mn-ea"/>
              </a:rPr>
              <a:t>44</a:t>
            </a:r>
            <a:r>
              <a:rPr lang="en-US" sz="600" kern="1200" dirty="0">
                <a:solidFill>
                  <a:prstClr val="black"/>
                </a:solidFill>
                <a:ea typeface="+mn-ea"/>
              </a:rPr>
              <a:t> </a:t>
            </a:r>
            <a:r>
              <a:rPr lang="en-US" kern="1200" dirty="0">
                <a:solidFill>
                  <a:prstClr val="black"/>
                </a:solidFill>
                <a:ea typeface="+mn-ea"/>
              </a:rPr>
              <a:t>09..</a:t>
            </a:r>
          </a:p>
        </p:txBody>
      </p:sp>
      <p:sp>
        <p:nvSpPr>
          <p:cNvPr id="30" name="Rectangle 29">
            <a:extLst>
              <a:ext uri="{FF2B5EF4-FFF2-40B4-BE49-F238E27FC236}">
                <a16:creationId xmlns:a16="http://schemas.microsoft.com/office/drawing/2014/main" id="{789FE8D3-09A1-4C82-AC32-F62CD83F40A1}"/>
              </a:ext>
            </a:extLst>
          </p:cNvPr>
          <p:cNvSpPr/>
          <p:nvPr/>
        </p:nvSpPr>
        <p:spPr>
          <a:xfrm>
            <a:off x="2239782" y="1990903"/>
            <a:ext cx="1159543" cy="4986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t"/>
          <a:lstStyle/>
          <a:p>
            <a:pPr algn="ctr" defTabSz="685783">
              <a:buClrTx/>
            </a:pPr>
            <a:r>
              <a:rPr lang="en-US" b="1" kern="1200" dirty="0">
                <a:solidFill>
                  <a:prstClr val="black"/>
                </a:solidFill>
                <a:latin typeface="Calibri"/>
              </a:rPr>
              <a:t>MEMORY </a:t>
            </a:r>
          </a:p>
          <a:p>
            <a:pPr algn="ctr" defTabSz="685783">
              <a:buClrTx/>
            </a:pPr>
            <a:r>
              <a:rPr lang="en-US" b="1" kern="1200" dirty="0">
                <a:solidFill>
                  <a:prstClr val="black"/>
                </a:solidFill>
                <a:latin typeface="Calibri"/>
              </a:rPr>
              <a:t>CACHE</a:t>
            </a:r>
            <a:endParaRPr lang="en-US" kern="1200" dirty="0">
              <a:solidFill>
                <a:prstClr val="black"/>
              </a:solidFill>
              <a:latin typeface="Calibri"/>
            </a:endParaRPr>
          </a:p>
        </p:txBody>
      </p:sp>
      <p:sp>
        <p:nvSpPr>
          <p:cNvPr id="31" name="TextBox 30">
            <a:extLst>
              <a:ext uri="{FF2B5EF4-FFF2-40B4-BE49-F238E27FC236}">
                <a16:creationId xmlns:a16="http://schemas.microsoft.com/office/drawing/2014/main" id="{1509642D-E87B-4F02-BFDB-F0A4260880F4}"/>
              </a:ext>
            </a:extLst>
          </p:cNvPr>
          <p:cNvSpPr txBox="1"/>
          <p:nvPr/>
        </p:nvSpPr>
        <p:spPr>
          <a:xfrm>
            <a:off x="4018233" y="3283653"/>
            <a:ext cx="576553" cy="138500"/>
          </a:xfrm>
          <a:prstGeom prst="rect">
            <a:avLst/>
          </a:prstGeom>
          <a:solidFill>
            <a:srgbClr val="FFFF00"/>
          </a:solidFill>
        </p:spPr>
        <p:txBody>
          <a:bodyPr wrap="square" lIns="0" tIns="0" rIns="0" bIns="0" rtlCol="0">
            <a:spAutoFit/>
          </a:bodyPr>
          <a:lstStyle/>
          <a:p>
            <a:pPr algn="ctr" defTabSz="685783">
              <a:buClrTx/>
            </a:pPr>
            <a:r>
              <a:rPr lang="en-US" sz="900" b="1" kern="1200" dirty="0">
                <a:solidFill>
                  <a:prstClr val="black"/>
                </a:solidFill>
                <a:latin typeface="Courier New" panose="02070309020205020404" pitchFamily="49" charset="0"/>
                <a:ea typeface="+mn-ea"/>
                <a:cs typeface="Courier New" panose="02070309020205020404" pitchFamily="49" charset="0"/>
              </a:rPr>
              <a:t>2A1C0700</a:t>
            </a:r>
          </a:p>
        </p:txBody>
      </p:sp>
      <p:sp>
        <p:nvSpPr>
          <p:cNvPr id="32" name="TextBox 31">
            <a:extLst>
              <a:ext uri="{FF2B5EF4-FFF2-40B4-BE49-F238E27FC236}">
                <a16:creationId xmlns:a16="http://schemas.microsoft.com/office/drawing/2014/main" id="{E7852516-BAB9-4135-8DCE-0F1A9215856C}"/>
              </a:ext>
            </a:extLst>
          </p:cNvPr>
          <p:cNvSpPr txBox="1"/>
          <p:nvPr/>
        </p:nvSpPr>
        <p:spPr>
          <a:xfrm>
            <a:off x="6339855" y="2962405"/>
            <a:ext cx="1462177" cy="400110"/>
          </a:xfrm>
          <a:prstGeom prst="rect">
            <a:avLst/>
          </a:prstGeom>
          <a:noFill/>
        </p:spPr>
        <p:txBody>
          <a:bodyPr wrap="none" lIns="0" tIns="0" rIns="0" bIns="0" rtlCol="0">
            <a:spAutoFit/>
          </a:bodyPr>
          <a:lstStyle>
            <a:defPPr>
              <a:defRPr lang="en-US"/>
            </a:defPPr>
            <a:lvl1pPr>
              <a:defRPr sz="1200" b="1">
                <a:latin typeface="Courier New" panose="02070309020205020404" pitchFamily="49" charset="0"/>
                <a:cs typeface="Courier New" panose="02070309020205020404" pitchFamily="49" charset="0"/>
              </a:defRPr>
            </a:lvl1pPr>
          </a:lstStyle>
          <a:p>
            <a:pPr defTabSz="685783">
              <a:buClrTx/>
            </a:pPr>
            <a:r>
              <a:rPr lang="en-US" sz="1400" kern="1200" dirty="0">
                <a:solidFill>
                  <a:prstClr val="black"/>
                </a:solidFill>
                <a:ea typeface="+mn-ea"/>
              </a:rPr>
              <a:t>Data:</a:t>
            </a:r>
          </a:p>
          <a:p>
            <a:pPr defTabSz="685783">
              <a:buClrTx/>
            </a:pPr>
            <a:r>
              <a:rPr lang="en-US" kern="1200" dirty="0">
                <a:solidFill>
                  <a:prstClr val="black"/>
                </a:solidFill>
                <a:ea typeface="+mn-ea"/>
              </a:rPr>
              <a:t>AC</a:t>
            </a:r>
            <a:r>
              <a:rPr lang="en-US" sz="600" kern="1200" dirty="0">
                <a:solidFill>
                  <a:prstClr val="black"/>
                </a:solidFill>
                <a:ea typeface="+mn-ea"/>
              </a:rPr>
              <a:t> </a:t>
            </a:r>
            <a:r>
              <a:rPr lang="en-US" kern="1200" dirty="0">
                <a:solidFill>
                  <a:prstClr val="black"/>
                </a:solidFill>
                <a:ea typeface="+mn-ea"/>
              </a:rPr>
              <a:t>99</a:t>
            </a:r>
            <a:r>
              <a:rPr lang="en-US" sz="400" kern="1200" dirty="0">
                <a:solidFill>
                  <a:prstClr val="black"/>
                </a:solidFill>
                <a:ea typeface="+mn-ea"/>
              </a:rPr>
              <a:t> </a:t>
            </a:r>
            <a:r>
              <a:rPr lang="en-US" kern="1200" dirty="0">
                <a:solidFill>
                  <a:prstClr val="black"/>
                </a:solidFill>
                <a:ea typeface="+mn-ea"/>
              </a:rPr>
              <a:t>17</a:t>
            </a:r>
            <a:r>
              <a:rPr lang="en-US" sz="400" kern="1200" dirty="0">
                <a:solidFill>
                  <a:prstClr val="black"/>
                </a:solidFill>
                <a:ea typeface="+mn-ea"/>
              </a:rPr>
              <a:t> </a:t>
            </a:r>
            <a:r>
              <a:rPr lang="en-US" kern="1200" dirty="0">
                <a:solidFill>
                  <a:prstClr val="black"/>
                </a:solidFill>
                <a:ea typeface="+mn-ea"/>
              </a:rPr>
              <a:t>8F</a:t>
            </a:r>
            <a:r>
              <a:rPr lang="en-US" sz="400" kern="1200" dirty="0">
                <a:solidFill>
                  <a:prstClr val="black"/>
                </a:solidFill>
                <a:ea typeface="+mn-ea"/>
              </a:rPr>
              <a:t> </a:t>
            </a:r>
            <a:r>
              <a:rPr lang="en-US" kern="1200" dirty="0">
                <a:solidFill>
                  <a:prstClr val="black"/>
                </a:solidFill>
                <a:ea typeface="+mn-ea"/>
              </a:rPr>
              <a:t>44</a:t>
            </a:r>
            <a:r>
              <a:rPr lang="en-US" sz="400" kern="1200" dirty="0">
                <a:solidFill>
                  <a:prstClr val="black"/>
                </a:solidFill>
                <a:ea typeface="+mn-ea"/>
              </a:rPr>
              <a:t> </a:t>
            </a:r>
            <a:r>
              <a:rPr lang="en-US" kern="1200" dirty="0">
                <a:solidFill>
                  <a:prstClr val="black"/>
                </a:solidFill>
                <a:ea typeface="+mn-ea"/>
              </a:rPr>
              <a:t>09..</a:t>
            </a:r>
          </a:p>
        </p:txBody>
      </p:sp>
      <p:sp>
        <p:nvSpPr>
          <p:cNvPr id="33" name="Rectangle 32">
            <a:extLst>
              <a:ext uri="{FF2B5EF4-FFF2-40B4-BE49-F238E27FC236}">
                <a16:creationId xmlns:a16="http://schemas.microsoft.com/office/drawing/2014/main" id="{189A8281-2D8B-4CBB-A005-D53CB72A77FA}"/>
              </a:ext>
            </a:extLst>
          </p:cNvPr>
          <p:cNvSpPr/>
          <p:nvPr/>
        </p:nvSpPr>
        <p:spPr>
          <a:xfrm>
            <a:off x="361503" y="2063743"/>
            <a:ext cx="1596470" cy="4986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t"/>
          <a:lstStyle/>
          <a:p>
            <a:pPr algn="ctr" defTabSz="685783">
              <a:buClrTx/>
            </a:pPr>
            <a:r>
              <a:rPr lang="en-US" b="1" kern="1200" dirty="0">
                <a:solidFill>
                  <a:prstClr val="black"/>
                </a:solidFill>
                <a:latin typeface="Calibri"/>
              </a:rPr>
              <a:t>CPU</a:t>
            </a:r>
          </a:p>
          <a:p>
            <a:pPr algn="ctr" defTabSz="685783">
              <a:buClrTx/>
            </a:pPr>
            <a:r>
              <a:rPr lang="en-US" kern="1200" dirty="0">
                <a:solidFill>
                  <a:prstClr val="black"/>
                </a:solidFill>
                <a:latin typeface="Calibri"/>
              </a:rPr>
              <a:t>Sends address,</a:t>
            </a:r>
            <a:br>
              <a:rPr lang="en-US" kern="1200" dirty="0">
                <a:solidFill>
                  <a:prstClr val="black"/>
                </a:solidFill>
                <a:latin typeface="Calibri"/>
              </a:rPr>
            </a:br>
            <a:r>
              <a:rPr lang="en-US" kern="1200" dirty="0">
                <a:solidFill>
                  <a:prstClr val="black"/>
                </a:solidFill>
                <a:latin typeface="Calibri"/>
              </a:rPr>
              <a:t>Receives data</a:t>
            </a:r>
          </a:p>
        </p:txBody>
      </p:sp>
      <p:sp>
        <p:nvSpPr>
          <p:cNvPr id="34" name="TextBox 33">
            <a:extLst>
              <a:ext uri="{FF2B5EF4-FFF2-40B4-BE49-F238E27FC236}">
                <a16:creationId xmlns:a16="http://schemas.microsoft.com/office/drawing/2014/main" id="{608DC3C4-E1F3-4766-ADA1-0CD8A45AE324}"/>
              </a:ext>
            </a:extLst>
          </p:cNvPr>
          <p:cNvSpPr txBox="1"/>
          <p:nvPr/>
        </p:nvSpPr>
        <p:spPr>
          <a:xfrm>
            <a:off x="6548556" y="4659411"/>
            <a:ext cx="2233941" cy="649385"/>
          </a:xfrm>
          <a:prstGeom prst="rect">
            <a:avLst/>
          </a:prstGeom>
          <a:noFill/>
        </p:spPr>
        <p:txBody>
          <a:bodyPr wrap="square" lIns="68579" tIns="34289" rIns="68579" bIns="34289" rtlCol="0">
            <a:noAutofit/>
          </a:bodyPr>
          <a:lstStyle/>
          <a:p>
            <a:pPr marL="130966" indent="-130966" defTabSz="685783">
              <a:buClrTx/>
            </a:pPr>
            <a:r>
              <a:rPr lang="en-US" kern="1200" dirty="0">
                <a:solidFill>
                  <a:prstClr val="black"/>
                </a:solidFill>
                <a:latin typeface="Calibri"/>
                <a:ea typeface="+mn-ea"/>
                <a:cs typeface="+mn-cs"/>
              </a:rPr>
              <a:t>Reads </a:t>
            </a:r>
            <a:r>
              <a:rPr lang="zh-CN" altLang="en-US" u="sng" kern="1200" dirty="0">
                <a:solidFill>
                  <a:prstClr val="black"/>
                </a:solidFill>
                <a:latin typeface="Calibri"/>
                <a:ea typeface="+mn-ea"/>
                <a:cs typeface="+mn-cs"/>
              </a:rPr>
              <a:t>改变</a:t>
            </a:r>
            <a:r>
              <a:rPr lang="en-US" altLang="zh-CN" u="sng" kern="1200" dirty="0">
                <a:solidFill>
                  <a:prstClr val="black"/>
                </a:solidFill>
                <a:latin typeface="Calibri"/>
                <a:ea typeface="+mn-ea"/>
                <a:cs typeface="+mn-cs"/>
              </a:rPr>
              <a:t>Cache</a:t>
            </a:r>
            <a:r>
              <a:rPr lang="zh-CN" altLang="en-US" kern="1200" dirty="0">
                <a:solidFill>
                  <a:prstClr val="black"/>
                </a:solidFill>
                <a:latin typeface="Calibri"/>
                <a:ea typeface="+mn-ea"/>
                <a:cs typeface="+mn-cs"/>
              </a:rPr>
              <a:t>状态</a:t>
            </a:r>
            <a:endParaRPr lang="en-US" kern="1200" dirty="0">
              <a:solidFill>
                <a:prstClr val="black"/>
              </a:solidFill>
              <a:latin typeface="Calibri"/>
              <a:ea typeface="+mn-ea"/>
              <a:cs typeface="+mn-cs"/>
            </a:endParaRPr>
          </a:p>
        </p:txBody>
      </p:sp>
      <p:sp>
        <p:nvSpPr>
          <p:cNvPr id="35" name="Slide Number Placeholder 34"/>
          <p:cNvSpPr>
            <a:spLocks noGrp="1"/>
          </p:cNvSpPr>
          <p:nvPr>
            <p:ph type="sldNum" sz="quarter" idx="12"/>
          </p:nvPr>
        </p:nvSpPr>
        <p:spPr/>
        <p:txBody>
          <a:bodyPr/>
          <a:lstStyle/>
          <a:p>
            <a:fld id="{47B4C697-F0A0-9443-9354-6C912ECA3582}" type="slidenum">
              <a:rPr lang="en-US" smtClean="0"/>
              <a:t>82</a:t>
            </a:fld>
            <a:endParaRPr lang="en-US"/>
          </a:p>
        </p:txBody>
      </p:sp>
      <p:sp>
        <p:nvSpPr>
          <p:cNvPr id="36" name="TextBox 35"/>
          <p:cNvSpPr txBox="1"/>
          <p:nvPr/>
        </p:nvSpPr>
        <p:spPr>
          <a:xfrm>
            <a:off x="2984501" y="5816600"/>
            <a:ext cx="4511570" cy="1015663"/>
          </a:xfrm>
          <a:prstGeom prst="rect">
            <a:avLst/>
          </a:prstGeom>
          <a:noFill/>
        </p:spPr>
        <p:txBody>
          <a:bodyPr wrap="square" rtlCol="0">
            <a:spAutoFit/>
          </a:bodyPr>
          <a:lstStyle/>
          <a:p>
            <a:r>
              <a:rPr lang="it-IT" sz="1400" dirty="0"/>
              <a:t>Intel i7-4770, 3.4GHz</a:t>
            </a:r>
          </a:p>
          <a:p>
            <a:r>
              <a:rPr lang="it-IT" sz="1400" dirty="0"/>
              <a:t>L3 Cache </a:t>
            </a:r>
            <a:r>
              <a:rPr lang="it-IT" sz="1400" dirty="0" err="1"/>
              <a:t>Latency</a:t>
            </a:r>
            <a:r>
              <a:rPr lang="it-IT" sz="1400" dirty="0"/>
              <a:t>:  36 </a:t>
            </a:r>
            <a:r>
              <a:rPr lang="it-IT" sz="1400" dirty="0" err="1"/>
              <a:t>cycles</a:t>
            </a:r>
            <a:endParaRPr lang="it-IT" sz="1400" dirty="0"/>
          </a:p>
          <a:p>
            <a:r>
              <a:rPr lang="it-IT" sz="1400" dirty="0"/>
              <a:t>RAM </a:t>
            </a:r>
            <a:r>
              <a:rPr lang="it-IT" sz="1400" dirty="0" err="1"/>
              <a:t>Latency</a:t>
            </a:r>
            <a:r>
              <a:rPr lang="it-IT" sz="1400" dirty="0"/>
              <a:t> = 36 </a:t>
            </a:r>
            <a:r>
              <a:rPr lang="it-IT" sz="1400" dirty="0" err="1"/>
              <a:t>cycles</a:t>
            </a:r>
            <a:r>
              <a:rPr lang="it-IT" sz="1400" dirty="0"/>
              <a:t> + 57 ns </a:t>
            </a:r>
          </a:p>
          <a:p>
            <a:endParaRPr lang="en-US" dirty="0"/>
          </a:p>
        </p:txBody>
      </p:sp>
      <p:sp>
        <p:nvSpPr>
          <p:cNvPr id="39" name="矩形 38">
            <a:extLst>
              <a:ext uri="{FF2B5EF4-FFF2-40B4-BE49-F238E27FC236}">
                <a16:creationId xmlns:a16="http://schemas.microsoft.com/office/drawing/2014/main" id="{DC58925C-CFF7-44B7-9F3B-B2F5BA535216}"/>
              </a:ext>
            </a:extLst>
          </p:cNvPr>
          <p:cNvSpPr/>
          <p:nvPr/>
        </p:nvSpPr>
        <p:spPr>
          <a:xfrm>
            <a:off x="5152703" y="6600069"/>
            <a:ext cx="3283206" cy="307777"/>
          </a:xfrm>
          <a:prstGeom prst="rect">
            <a:avLst/>
          </a:prstGeom>
        </p:spPr>
        <p:txBody>
          <a:bodyPr wrap="none">
            <a:spAutoFit/>
          </a:bodyPr>
          <a:lstStyle/>
          <a:p>
            <a:r>
              <a:rPr lang="en-US" altLang="zh-CN" sz="1400" dirty="0"/>
              <a:t>https://www.7-cpu.com/cpu/Haswell.html</a:t>
            </a:r>
            <a:endParaRPr lang="zh-CN" altLang="en-US" sz="1400" dirty="0"/>
          </a:p>
        </p:txBody>
      </p:sp>
      <p:cxnSp>
        <p:nvCxnSpPr>
          <p:cNvPr id="17" name="Straight Arrow Connector 16">
            <a:extLst>
              <a:ext uri="{FF2B5EF4-FFF2-40B4-BE49-F238E27FC236}">
                <a16:creationId xmlns:a16="http://schemas.microsoft.com/office/drawing/2014/main" id="{24C709FE-BF3C-48EC-8681-A0DB405D776F}"/>
              </a:ext>
            </a:extLst>
          </p:cNvPr>
          <p:cNvCxnSpPr>
            <a:cxnSpLocks/>
          </p:cNvCxnSpPr>
          <p:nvPr/>
        </p:nvCxnSpPr>
        <p:spPr>
          <a:xfrm flipV="1">
            <a:off x="2051053" y="3156811"/>
            <a:ext cx="1537001" cy="498621"/>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C873433B-85A6-4EFB-A752-BCE3A68C6AC1}"/>
              </a:ext>
            </a:extLst>
          </p:cNvPr>
          <p:cNvCxnSpPr>
            <a:cxnSpLocks/>
          </p:cNvCxnSpPr>
          <p:nvPr/>
        </p:nvCxnSpPr>
        <p:spPr>
          <a:xfrm rot="10800000" flipV="1">
            <a:off x="2027143" y="3352903"/>
            <a:ext cx="1537001" cy="498621"/>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F33AB535-9F57-453F-9294-4EFD43B53B49}"/>
              </a:ext>
            </a:extLst>
          </p:cNvPr>
          <p:cNvCxnSpPr>
            <a:cxnSpLocks/>
          </p:cNvCxnSpPr>
          <p:nvPr/>
        </p:nvCxnSpPr>
        <p:spPr>
          <a:xfrm>
            <a:off x="2051052" y="4139714"/>
            <a:ext cx="1525388" cy="160423"/>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5E181961-4564-4A21-A3F8-91D9F9932448}"/>
              </a:ext>
            </a:extLst>
          </p:cNvPr>
          <p:cNvCxnSpPr>
            <a:cxnSpLocks/>
          </p:cNvCxnSpPr>
          <p:nvPr/>
        </p:nvCxnSpPr>
        <p:spPr>
          <a:xfrm rot="10800000">
            <a:off x="2051052" y="4315862"/>
            <a:ext cx="1525388" cy="160423"/>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91B8A862-7BD0-4FA6-A1EF-01A89D08FC1D}"/>
              </a:ext>
            </a:extLst>
          </p:cNvPr>
          <p:cNvCxnSpPr>
            <a:cxnSpLocks/>
          </p:cNvCxnSpPr>
          <p:nvPr/>
        </p:nvCxnSpPr>
        <p:spPr>
          <a:xfrm flipV="1">
            <a:off x="2051053" y="4595965"/>
            <a:ext cx="1537001" cy="53795"/>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BCED85B6-6C42-4D95-AC62-3BAD57CBCC51}"/>
              </a:ext>
            </a:extLst>
          </p:cNvPr>
          <p:cNvCxnSpPr>
            <a:cxnSpLocks/>
          </p:cNvCxnSpPr>
          <p:nvPr/>
        </p:nvCxnSpPr>
        <p:spPr>
          <a:xfrm rot="10800000" flipV="1">
            <a:off x="2038756" y="4747281"/>
            <a:ext cx="1537001" cy="53795"/>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EDAA7F97-0867-4B75-A15F-3CB5C8837A2A}"/>
              </a:ext>
            </a:extLst>
          </p:cNvPr>
          <p:cNvSpPr txBox="1"/>
          <p:nvPr/>
        </p:nvSpPr>
        <p:spPr>
          <a:xfrm rot="20510556">
            <a:off x="3210802" y="3131148"/>
            <a:ext cx="515923" cy="315469"/>
          </a:xfrm>
          <a:prstGeom prst="rect">
            <a:avLst/>
          </a:prstGeom>
          <a:noFill/>
        </p:spPr>
        <p:txBody>
          <a:bodyPr wrap="square" lIns="68579" tIns="34289" rIns="68579" bIns="34289" rtlCol="0">
            <a:spAutoFit/>
          </a:bodyPr>
          <a:lstStyle/>
          <a:p>
            <a:pPr defTabSz="685783">
              <a:buClrTx/>
            </a:pPr>
            <a:r>
              <a:rPr lang="en-US" sz="1600" kern="1200" dirty="0">
                <a:solidFill>
                  <a:srgbClr val="C00000"/>
                </a:solidFill>
                <a:latin typeface="Calibri"/>
                <a:ea typeface="+mn-ea"/>
                <a:cs typeface="+mn-cs"/>
              </a:rPr>
              <a:t>Fast</a:t>
            </a:r>
          </a:p>
        </p:txBody>
      </p:sp>
      <p:sp>
        <p:nvSpPr>
          <p:cNvPr id="24" name="TextBox 23">
            <a:extLst>
              <a:ext uri="{FF2B5EF4-FFF2-40B4-BE49-F238E27FC236}">
                <a16:creationId xmlns:a16="http://schemas.microsoft.com/office/drawing/2014/main" id="{81CDAAB4-2CE6-4A26-8D27-EFD32F5DD542}"/>
              </a:ext>
            </a:extLst>
          </p:cNvPr>
          <p:cNvSpPr txBox="1"/>
          <p:nvPr/>
        </p:nvSpPr>
        <p:spPr>
          <a:xfrm rot="347578">
            <a:off x="3129680" y="4221969"/>
            <a:ext cx="595993" cy="315469"/>
          </a:xfrm>
          <a:prstGeom prst="rect">
            <a:avLst/>
          </a:prstGeom>
          <a:noFill/>
        </p:spPr>
        <p:txBody>
          <a:bodyPr wrap="square" lIns="68579" tIns="34289" rIns="68579" bIns="34289" rtlCol="0">
            <a:spAutoFit/>
          </a:bodyPr>
          <a:lstStyle/>
          <a:p>
            <a:pPr defTabSz="685783">
              <a:buClrTx/>
            </a:pPr>
            <a:r>
              <a:rPr lang="en-US" sz="1600" kern="1200" dirty="0">
                <a:solidFill>
                  <a:srgbClr val="C00000"/>
                </a:solidFill>
                <a:latin typeface="Calibri"/>
                <a:ea typeface="+mn-ea"/>
                <a:cs typeface="+mn-cs"/>
              </a:rPr>
              <a:t>Slow</a:t>
            </a:r>
          </a:p>
        </p:txBody>
      </p:sp>
      <p:sp>
        <p:nvSpPr>
          <p:cNvPr id="25" name="TextBox 24">
            <a:extLst>
              <a:ext uri="{FF2B5EF4-FFF2-40B4-BE49-F238E27FC236}">
                <a16:creationId xmlns:a16="http://schemas.microsoft.com/office/drawing/2014/main" id="{9179A3F9-2520-450E-BB72-3FEE7DDD1611}"/>
              </a:ext>
            </a:extLst>
          </p:cNvPr>
          <p:cNvSpPr txBox="1"/>
          <p:nvPr/>
        </p:nvSpPr>
        <p:spPr>
          <a:xfrm rot="21400848">
            <a:off x="3129885" y="4519659"/>
            <a:ext cx="515923" cy="315469"/>
          </a:xfrm>
          <a:prstGeom prst="rect">
            <a:avLst/>
          </a:prstGeom>
          <a:noFill/>
        </p:spPr>
        <p:txBody>
          <a:bodyPr wrap="square" lIns="68579" tIns="34289" rIns="68579" bIns="34289" rtlCol="0">
            <a:spAutoFit/>
          </a:bodyPr>
          <a:lstStyle/>
          <a:p>
            <a:pPr defTabSz="685783">
              <a:buClrTx/>
            </a:pPr>
            <a:r>
              <a:rPr lang="en-US" sz="1600" kern="1200" dirty="0">
                <a:solidFill>
                  <a:srgbClr val="C00000"/>
                </a:solidFill>
                <a:latin typeface="Calibri"/>
                <a:ea typeface="+mn-ea"/>
                <a:cs typeface="+mn-cs"/>
              </a:rPr>
              <a:t>Fast</a:t>
            </a:r>
          </a:p>
        </p:txBody>
      </p:sp>
    </p:spTree>
    <p:extLst>
      <p:ext uri="{BB962C8B-B14F-4D97-AF65-F5344CB8AC3E}">
        <p14:creationId xmlns:p14="http://schemas.microsoft.com/office/powerpoint/2010/main" val="297783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8"/>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7"/>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4"/>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4"/>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20"/>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15"/>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21"/>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25"/>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16"/>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22"/>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2" grpId="0"/>
      <p:bldP spid="14" grpId="0"/>
      <p:bldP spid="15" grpId="0"/>
      <p:bldP spid="16" grpId="0"/>
      <p:bldP spid="27" grpId="0" animBg="1"/>
      <p:bldP spid="28" grpId="0" animBg="1"/>
      <p:bldP spid="29" grpId="0" animBg="1"/>
      <p:bldP spid="31" grpId="0" animBg="1"/>
      <p:bldP spid="32" grpId="0"/>
      <p:bldP spid="34" grpId="0"/>
      <p:bldP spid="23" grpId="0"/>
      <p:bldP spid="24" grpId="0"/>
      <p:bldP spid="25"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sz="4000" dirty="0"/>
              <a:t>Memory</a:t>
            </a:r>
            <a:r>
              <a:rPr lang="zh-CN" altLang="en-US" sz="4000" dirty="0"/>
              <a:t>和</a:t>
            </a:r>
            <a:r>
              <a:rPr lang="en-US" altLang="zh-CN" sz="4000" dirty="0"/>
              <a:t>Caches</a:t>
            </a:r>
            <a:endParaRPr lang="en-US" sz="4000"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28650" y="2247581"/>
            <a:ext cx="7886700" cy="3507426"/>
          </a:xfrm>
        </p:spPr>
      </p:pic>
      <p:sp>
        <p:nvSpPr>
          <p:cNvPr id="3" name="Slide Number Placeholder 2"/>
          <p:cNvSpPr>
            <a:spLocks noGrp="1"/>
          </p:cNvSpPr>
          <p:nvPr>
            <p:ph type="sldNum" sz="quarter" idx="12"/>
          </p:nvPr>
        </p:nvSpPr>
        <p:spPr/>
        <p:txBody>
          <a:bodyPr/>
          <a:lstStyle/>
          <a:p>
            <a:fld id="{47B4C697-F0A0-9443-9354-6C912ECA3582}" type="slidenum">
              <a:rPr lang="en-US" smtClean="0"/>
              <a:t>83</a:t>
            </a:fld>
            <a:endParaRPr lang="en-US"/>
          </a:p>
        </p:txBody>
      </p:sp>
    </p:spTree>
    <p:extLst>
      <p:ext uri="{BB962C8B-B14F-4D97-AF65-F5344CB8AC3E}">
        <p14:creationId xmlns:p14="http://schemas.microsoft.com/office/powerpoint/2010/main" val="98163238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zh-CN" altLang="en-US" sz="4000" dirty="0"/>
              <a:t>内存页共享</a:t>
            </a:r>
            <a:r>
              <a:rPr lang="en-US" altLang="zh-CN" sz="4000" dirty="0"/>
              <a:t>(page</a:t>
            </a:r>
            <a:r>
              <a:rPr lang="zh-CN" altLang="en-US" sz="4000" dirty="0"/>
              <a:t> </a:t>
            </a:r>
            <a:r>
              <a:rPr lang="en-US" altLang="zh-CN" sz="4000" dirty="0"/>
              <a:t>sharing)</a:t>
            </a:r>
            <a:endParaRPr lang="en-US" sz="4000" dirty="0"/>
          </a:p>
        </p:txBody>
      </p:sp>
      <p:sp>
        <p:nvSpPr>
          <p:cNvPr id="3" name="Content Placeholder 2"/>
          <p:cNvSpPr>
            <a:spLocks noGrp="1"/>
          </p:cNvSpPr>
          <p:nvPr>
            <p:ph idx="1"/>
          </p:nvPr>
        </p:nvSpPr>
        <p:spPr>
          <a:xfrm>
            <a:off x="628650" y="1596098"/>
            <a:ext cx="7886700" cy="4351338"/>
          </a:xfrm>
        </p:spPr>
        <p:txBody>
          <a:bodyPr>
            <a:normAutofit/>
          </a:bodyPr>
          <a:lstStyle/>
          <a:p>
            <a:pPr>
              <a:lnSpc>
                <a:spcPct val="110000"/>
              </a:lnSpc>
            </a:pPr>
            <a:r>
              <a:rPr lang="zh-CN" altLang="en-US" sz="2400" dirty="0"/>
              <a:t>页共享需求（性能</a:t>
            </a:r>
            <a:r>
              <a:rPr lang="en-US" altLang="zh-CN" sz="2400" dirty="0"/>
              <a:t>—</a:t>
            </a:r>
            <a:r>
              <a:rPr lang="zh-CN" altLang="en-US" sz="2400" dirty="0"/>
              <a:t>空间）</a:t>
            </a:r>
          </a:p>
          <a:p>
            <a:pPr lvl="1">
              <a:lnSpc>
                <a:spcPct val="110000"/>
              </a:lnSpc>
            </a:pPr>
            <a:r>
              <a:rPr lang="zh-CN" altLang="en-US" sz="2000" dirty="0"/>
              <a:t>共享库</a:t>
            </a:r>
            <a:r>
              <a:rPr lang="en-US" altLang="zh-CN" sz="2000" dirty="0"/>
              <a:t> (shared</a:t>
            </a:r>
            <a:r>
              <a:rPr lang="zh-CN" altLang="en-US" sz="2000" dirty="0"/>
              <a:t> </a:t>
            </a:r>
            <a:r>
              <a:rPr lang="en-US" altLang="zh-CN" sz="2000" dirty="0"/>
              <a:t>library)</a:t>
            </a:r>
            <a:endParaRPr lang="zh-CN" altLang="en-US" sz="2000" dirty="0"/>
          </a:p>
          <a:p>
            <a:pPr lvl="1">
              <a:lnSpc>
                <a:spcPct val="110000"/>
              </a:lnSpc>
            </a:pPr>
            <a:r>
              <a:rPr lang="en-US" altLang="zh-CN" sz="2000" dirty="0"/>
              <a:t>KSM (Kernel Same-page Merging), KVM</a:t>
            </a:r>
            <a:r>
              <a:rPr lang="zh-CN" altLang="en-US" sz="2000" dirty="0"/>
              <a:t>中用于</a:t>
            </a:r>
            <a:r>
              <a:rPr lang="en-US" altLang="zh-CN" sz="2000" dirty="0"/>
              <a:t>guests</a:t>
            </a:r>
            <a:r>
              <a:rPr lang="zh-CN" altLang="en-US" sz="2000" dirty="0"/>
              <a:t>共享相同的内存页</a:t>
            </a:r>
            <a:endParaRPr lang="en-US" altLang="zh-CN" sz="2000" dirty="0"/>
          </a:p>
          <a:p>
            <a:pPr lvl="2">
              <a:lnSpc>
                <a:spcPct val="110000"/>
              </a:lnSpc>
            </a:pPr>
            <a:r>
              <a:rPr lang="en-US" altLang="zh-CN" sz="1800" dirty="0"/>
              <a:t>https://en.wikipedia.org/wiki/Kernel_same-page_merging</a:t>
            </a:r>
          </a:p>
          <a:p>
            <a:pPr>
              <a:lnSpc>
                <a:spcPct val="110000"/>
              </a:lnSpc>
            </a:pPr>
            <a:r>
              <a:rPr lang="zh-CN" altLang="en-US" sz="2400" dirty="0"/>
              <a:t>当访问共享页时，该页被</a:t>
            </a:r>
            <a:r>
              <a:rPr lang="en-US" altLang="zh-CN" sz="2400" dirty="0"/>
              <a:t>Cache</a:t>
            </a:r>
            <a:r>
              <a:rPr lang="zh-CN" altLang="en-US" sz="2400" dirty="0"/>
              <a:t>（性能</a:t>
            </a:r>
            <a:r>
              <a:rPr lang="en-US" altLang="zh-CN" sz="2400" dirty="0"/>
              <a:t>—</a:t>
            </a:r>
            <a:r>
              <a:rPr lang="zh-CN" altLang="en-US" sz="2400" dirty="0"/>
              <a:t>时间）</a:t>
            </a:r>
            <a:endParaRPr lang="en-US" altLang="zh-CN" sz="2400" dirty="0"/>
          </a:p>
          <a:p>
            <a:pPr>
              <a:lnSpc>
                <a:spcPct val="110000"/>
              </a:lnSpc>
            </a:pPr>
            <a:r>
              <a:rPr lang="zh-CN" altLang="en-US" sz="2400" dirty="0"/>
              <a:t>隔离需求（安全</a:t>
            </a:r>
            <a:r>
              <a:rPr lang="en-US" altLang="zh-CN" sz="2400" dirty="0"/>
              <a:t>—</a:t>
            </a:r>
            <a:r>
              <a:rPr lang="zh-CN" altLang="en-US" sz="2400" dirty="0"/>
              <a:t>完整性）</a:t>
            </a:r>
          </a:p>
          <a:p>
            <a:pPr lvl="1">
              <a:lnSpc>
                <a:spcPct val="110000"/>
              </a:lnSpc>
            </a:pPr>
            <a:r>
              <a:rPr lang="zh-CN" altLang="en-US" sz="2000" dirty="0"/>
              <a:t>共享页只读或写时复制</a:t>
            </a:r>
            <a:r>
              <a:rPr lang="en-US" altLang="zh-CN" sz="2000" dirty="0"/>
              <a:t>(Copy-on-write)</a:t>
            </a:r>
            <a:endParaRPr lang="zh-CN" altLang="en-US" sz="2000" dirty="0"/>
          </a:p>
        </p:txBody>
      </p:sp>
      <p:sp>
        <p:nvSpPr>
          <p:cNvPr id="5" name="TextBox 4"/>
          <p:cNvSpPr txBox="1"/>
          <p:nvPr/>
        </p:nvSpPr>
        <p:spPr>
          <a:xfrm>
            <a:off x="796953" y="5591073"/>
            <a:ext cx="7550094" cy="461665"/>
          </a:xfrm>
          <a:prstGeom prst="rect">
            <a:avLst/>
          </a:prstGeom>
          <a:noFill/>
        </p:spPr>
        <p:txBody>
          <a:bodyPr wrap="square" rtlCol="0">
            <a:spAutoFit/>
          </a:bodyPr>
          <a:lstStyle/>
          <a:p>
            <a:pPr algn="ctr"/>
            <a:r>
              <a:rPr lang="zh-CN" altLang="en-US" sz="2400" dirty="0">
                <a:solidFill>
                  <a:srgbClr val="FF0000"/>
                </a:solidFill>
              </a:rPr>
              <a:t>问题</a:t>
            </a:r>
            <a:r>
              <a:rPr lang="zh-CN" altLang="en-US" sz="2400" dirty="0"/>
              <a:t>：基于</a:t>
            </a:r>
            <a:r>
              <a:rPr lang="en-US" altLang="zh-CN" sz="2400" dirty="0"/>
              <a:t>Cache</a:t>
            </a:r>
            <a:r>
              <a:rPr lang="zh-CN" altLang="en-US" sz="2400" dirty="0"/>
              <a:t>的</a:t>
            </a:r>
            <a:r>
              <a:rPr lang="en-US" altLang="zh-CN" sz="2400" dirty="0"/>
              <a:t>Side</a:t>
            </a:r>
            <a:r>
              <a:rPr lang="zh-CN" altLang="en-US" sz="2400" dirty="0"/>
              <a:t> </a:t>
            </a:r>
            <a:r>
              <a:rPr lang="en-US" altLang="zh-CN" sz="2400" dirty="0"/>
              <a:t>Channel</a:t>
            </a:r>
            <a:r>
              <a:rPr lang="zh-CN" altLang="en-US" sz="2400" dirty="0"/>
              <a:t>（安全</a:t>
            </a:r>
            <a:r>
              <a:rPr lang="en-US" altLang="zh-CN" sz="2400" dirty="0"/>
              <a:t>—</a:t>
            </a:r>
            <a:r>
              <a:rPr lang="zh-CN" altLang="en-US" sz="2400" dirty="0"/>
              <a:t>机密性）</a:t>
            </a:r>
            <a:endParaRPr lang="en-US" sz="2400" dirty="0"/>
          </a:p>
        </p:txBody>
      </p:sp>
      <p:sp>
        <p:nvSpPr>
          <p:cNvPr id="4" name="Slide Number Placeholder 3"/>
          <p:cNvSpPr>
            <a:spLocks noGrp="1"/>
          </p:cNvSpPr>
          <p:nvPr>
            <p:ph type="sldNum" sz="quarter" idx="12"/>
          </p:nvPr>
        </p:nvSpPr>
        <p:spPr/>
        <p:txBody>
          <a:bodyPr/>
          <a:lstStyle/>
          <a:p>
            <a:fld id="{47B4C697-F0A0-9443-9354-6C912ECA3582}" type="slidenum">
              <a:rPr lang="en-US" smtClean="0"/>
              <a:t>84</a:t>
            </a:fld>
            <a:endParaRPr lang="en-US"/>
          </a:p>
        </p:txBody>
      </p:sp>
    </p:spTree>
    <p:extLst>
      <p:ext uri="{BB962C8B-B14F-4D97-AF65-F5344CB8AC3E}">
        <p14:creationId xmlns:p14="http://schemas.microsoft.com/office/powerpoint/2010/main" val="704368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sz="4000" dirty="0"/>
              <a:t>Side-Channel</a:t>
            </a:r>
            <a:r>
              <a:rPr lang="zh-CN" altLang="en-US" sz="4000" dirty="0"/>
              <a:t> </a:t>
            </a:r>
            <a:r>
              <a:rPr lang="en-US" altLang="zh-CN" sz="4000" dirty="0"/>
              <a:t>Attacks</a:t>
            </a:r>
            <a:endParaRPr lang="en-US" sz="4000" dirty="0"/>
          </a:p>
        </p:txBody>
      </p:sp>
      <p:sp>
        <p:nvSpPr>
          <p:cNvPr id="4" name="TextBox 3"/>
          <p:cNvSpPr txBox="1"/>
          <p:nvPr/>
        </p:nvSpPr>
        <p:spPr>
          <a:xfrm>
            <a:off x="2244916" y="6198228"/>
            <a:ext cx="4061637" cy="369332"/>
          </a:xfrm>
          <a:prstGeom prst="rect">
            <a:avLst/>
          </a:prstGeom>
          <a:noFill/>
        </p:spPr>
        <p:txBody>
          <a:bodyPr wrap="square" rtlCol="0">
            <a:spAutoFit/>
          </a:bodyPr>
          <a:lstStyle/>
          <a:p>
            <a:r>
              <a:rPr lang="en-US" altLang="zh-CN" dirty="0"/>
              <a:t>Google</a:t>
            </a:r>
            <a:r>
              <a:rPr lang="zh-CN" altLang="en-US" dirty="0"/>
              <a:t> </a:t>
            </a:r>
            <a:r>
              <a:rPr lang="en-US" altLang="zh-CN" dirty="0"/>
              <a:t>scholar</a:t>
            </a:r>
            <a:r>
              <a:rPr lang="zh-CN" altLang="en-US" dirty="0"/>
              <a:t>中文献出现的次数</a:t>
            </a:r>
            <a:endParaRPr lang="en-US" dirty="0"/>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90426" y="2041112"/>
            <a:ext cx="7570616" cy="3806693"/>
          </a:xfrm>
        </p:spPr>
      </p:pic>
      <p:sp>
        <p:nvSpPr>
          <p:cNvPr id="3" name="Slide Number Placeholder 2"/>
          <p:cNvSpPr>
            <a:spLocks noGrp="1"/>
          </p:cNvSpPr>
          <p:nvPr>
            <p:ph type="sldNum" sz="quarter" idx="12"/>
          </p:nvPr>
        </p:nvSpPr>
        <p:spPr/>
        <p:txBody>
          <a:bodyPr/>
          <a:lstStyle/>
          <a:p>
            <a:fld id="{47B4C697-F0A0-9443-9354-6C912ECA3582}" type="slidenum">
              <a:rPr lang="en-US" smtClean="0"/>
              <a:t>85</a:t>
            </a:fld>
            <a:endParaRPr lang="en-US"/>
          </a:p>
        </p:txBody>
      </p:sp>
      <p:sp>
        <p:nvSpPr>
          <p:cNvPr id="6" name="矩形 5">
            <a:extLst>
              <a:ext uri="{FF2B5EF4-FFF2-40B4-BE49-F238E27FC236}">
                <a16:creationId xmlns:a16="http://schemas.microsoft.com/office/drawing/2014/main" id="{558C3494-E347-4B58-894F-F5174E127D43}"/>
              </a:ext>
            </a:extLst>
          </p:cNvPr>
          <p:cNvSpPr/>
          <p:nvPr/>
        </p:nvSpPr>
        <p:spPr>
          <a:xfrm>
            <a:off x="1989734" y="6548186"/>
            <a:ext cx="4572000" cy="276999"/>
          </a:xfrm>
          <a:prstGeom prst="rect">
            <a:avLst/>
          </a:prstGeom>
        </p:spPr>
        <p:txBody>
          <a:bodyPr>
            <a:spAutoFit/>
          </a:bodyPr>
          <a:lstStyle/>
          <a:p>
            <a:pPr algn="ctr"/>
            <a:r>
              <a:rPr lang="en-US" altLang="zh-CN" sz="1200" dirty="0"/>
              <a:t>https://github.com/Pold87/academic-keyword-occurrence</a:t>
            </a:r>
            <a:endParaRPr lang="zh-CN" altLang="en-US" sz="1200" dirty="0"/>
          </a:p>
        </p:txBody>
      </p:sp>
    </p:spTree>
    <p:extLst>
      <p:ext uri="{BB962C8B-B14F-4D97-AF65-F5344CB8AC3E}">
        <p14:creationId xmlns:p14="http://schemas.microsoft.com/office/powerpoint/2010/main" val="163947559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sz="4000" dirty="0"/>
              <a:t>Cache</a:t>
            </a:r>
            <a:r>
              <a:rPr lang="zh-CN" altLang="en-US" sz="4000" dirty="0"/>
              <a:t>侧信道</a:t>
            </a:r>
            <a:r>
              <a:rPr lang="en-US" altLang="zh-CN" sz="4000" dirty="0"/>
              <a:t>(</a:t>
            </a:r>
            <a:r>
              <a:rPr lang="en-US" sz="4000" dirty="0"/>
              <a:t>Cache Side-channel)</a:t>
            </a:r>
          </a:p>
        </p:txBody>
      </p:sp>
      <p:sp>
        <p:nvSpPr>
          <p:cNvPr id="3" name="Content Placeholder 2"/>
          <p:cNvSpPr>
            <a:spLocks noGrp="1"/>
          </p:cNvSpPr>
          <p:nvPr>
            <p:ph idx="1"/>
          </p:nvPr>
        </p:nvSpPr>
        <p:spPr>
          <a:xfrm>
            <a:off x="628650" y="1635944"/>
            <a:ext cx="7886700" cy="757130"/>
          </a:xfrm>
          <a:noFill/>
        </p:spPr>
        <p:txBody>
          <a:bodyPr wrap="square" rtlCol="0">
            <a:spAutoFit/>
          </a:bodyPr>
          <a:lstStyle/>
          <a:p>
            <a:pPr marL="0">
              <a:lnSpc>
                <a:spcPct val="120000"/>
              </a:lnSpc>
            </a:pPr>
            <a:r>
              <a:rPr lang="en-US" altLang="zh-CN" sz="1800" dirty="0"/>
              <a:t>Attacker</a:t>
            </a:r>
            <a:r>
              <a:rPr lang="zh-CN" altLang="en-US" sz="1800" dirty="0"/>
              <a:t>通过操纵共享页，并监控</a:t>
            </a:r>
            <a:r>
              <a:rPr lang="zh-CN" altLang="en-US" sz="1800" dirty="0">
                <a:solidFill>
                  <a:srgbClr val="FF0000"/>
                </a:solidFill>
              </a:rPr>
              <a:t>共享页的访问时间</a:t>
            </a:r>
            <a:r>
              <a:rPr lang="zh-CN" altLang="en-US" sz="1800" dirty="0"/>
              <a:t>，来发现</a:t>
            </a:r>
            <a:r>
              <a:rPr lang="en-US" altLang="zh-CN" sz="1800" dirty="0"/>
              <a:t>victim</a:t>
            </a:r>
            <a:r>
              <a:rPr lang="zh-CN" altLang="en-US" sz="1800" dirty="0"/>
              <a:t>是否有访存操作。</a:t>
            </a:r>
            <a:endParaRPr lang="en-US" sz="18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8081" y="2457083"/>
            <a:ext cx="4682955" cy="3968371"/>
          </a:xfrm>
          <a:prstGeom prst="rect">
            <a:avLst/>
          </a:prstGeom>
        </p:spPr>
      </p:pic>
      <p:sp>
        <p:nvSpPr>
          <p:cNvPr id="5" name="TextBox 4"/>
          <p:cNvSpPr txBox="1"/>
          <p:nvPr/>
        </p:nvSpPr>
        <p:spPr>
          <a:xfrm>
            <a:off x="6321498" y="2457072"/>
            <a:ext cx="1874579" cy="369332"/>
          </a:xfrm>
          <a:prstGeom prst="rect">
            <a:avLst/>
          </a:prstGeom>
          <a:noFill/>
        </p:spPr>
        <p:txBody>
          <a:bodyPr wrap="square" rtlCol="0">
            <a:spAutoFit/>
          </a:bodyPr>
          <a:lstStyle/>
          <a:p>
            <a:r>
              <a:rPr lang="en-US" dirty="0"/>
              <a:t>No Victim Access </a:t>
            </a:r>
          </a:p>
        </p:txBody>
      </p:sp>
      <p:sp>
        <p:nvSpPr>
          <p:cNvPr id="7" name="TextBox 6"/>
          <p:cNvSpPr txBox="1"/>
          <p:nvPr/>
        </p:nvSpPr>
        <p:spPr>
          <a:xfrm>
            <a:off x="6321498" y="3261396"/>
            <a:ext cx="2322772" cy="369332"/>
          </a:xfrm>
          <a:prstGeom prst="rect">
            <a:avLst/>
          </a:prstGeom>
          <a:noFill/>
        </p:spPr>
        <p:txBody>
          <a:bodyPr wrap="square" rtlCol="0">
            <a:spAutoFit/>
          </a:bodyPr>
          <a:lstStyle/>
          <a:p>
            <a:r>
              <a:rPr lang="en-US" altLang="zh-CN" dirty="0"/>
              <a:t>With</a:t>
            </a:r>
            <a:r>
              <a:rPr lang="zh-CN" altLang="en-US" dirty="0"/>
              <a:t> </a:t>
            </a:r>
            <a:r>
              <a:rPr lang="en-US" dirty="0"/>
              <a:t>Victim Access </a:t>
            </a:r>
          </a:p>
        </p:txBody>
      </p:sp>
      <p:sp>
        <p:nvSpPr>
          <p:cNvPr id="8" name="Rectangle 7"/>
          <p:cNvSpPr/>
          <p:nvPr/>
        </p:nvSpPr>
        <p:spPr>
          <a:xfrm>
            <a:off x="6361715" y="4022056"/>
            <a:ext cx="2370264" cy="369332"/>
          </a:xfrm>
          <a:prstGeom prst="rect">
            <a:avLst/>
          </a:prstGeom>
          <a:noFill/>
        </p:spPr>
        <p:txBody>
          <a:bodyPr wrap="square" rtlCol="0">
            <a:spAutoFit/>
          </a:bodyPr>
          <a:lstStyle/>
          <a:p>
            <a:r>
              <a:rPr lang="en-US" dirty="0"/>
              <a:t>Victim Access Overlap </a:t>
            </a:r>
          </a:p>
        </p:txBody>
      </p:sp>
      <p:sp>
        <p:nvSpPr>
          <p:cNvPr id="9" name="Rectangle 8"/>
          <p:cNvSpPr/>
          <p:nvPr/>
        </p:nvSpPr>
        <p:spPr>
          <a:xfrm>
            <a:off x="6361715" y="4761451"/>
            <a:ext cx="1646605" cy="369332"/>
          </a:xfrm>
          <a:prstGeom prst="rect">
            <a:avLst/>
          </a:prstGeom>
          <a:noFill/>
        </p:spPr>
        <p:txBody>
          <a:bodyPr wrap="square" rtlCol="0">
            <a:spAutoFit/>
          </a:bodyPr>
          <a:lstStyle/>
          <a:p>
            <a:r>
              <a:rPr lang="en-US" dirty="0"/>
              <a:t>Partial Overlap </a:t>
            </a:r>
          </a:p>
        </p:txBody>
      </p:sp>
      <p:sp>
        <p:nvSpPr>
          <p:cNvPr id="10" name="Rectangle 9"/>
          <p:cNvSpPr/>
          <p:nvPr/>
        </p:nvSpPr>
        <p:spPr>
          <a:xfrm>
            <a:off x="6361715" y="5496345"/>
            <a:ext cx="2609753" cy="369332"/>
          </a:xfrm>
          <a:prstGeom prst="rect">
            <a:avLst/>
          </a:prstGeom>
          <a:noFill/>
        </p:spPr>
        <p:txBody>
          <a:bodyPr wrap="square" rtlCol="0">
            <a:spAutoFit/>
          </a:bodyPr>
          <a:lstStyle/>
          <a:p>
            <a:r>
              <a:rPr lang="en-US" dirty="0"/>
              <a:t>Multiple Victim Accesses </a:t>
            </a:r>
          </a:p>
        </p:txBody>
      </p:sp>
      <p:sp>
        <p:nvSpPr>
          <p:cNvPr id="6" name="Slide Number Placeholder 5"/>
          <p:cNvSpPr>
            <a:spLocks noGrp="1"/>
          </p:cNvSpPr>
          <p:nvPr>
            <p:ph type="sldNum" sz="quarter" idx="12"/>
          </p:nvPr>
        </p:nvSpPr>
        <p:spPr/>
        <p:txBody>
          <a:bodyPr/>
          <a:lstStyle/>
          <a:p>
            <a:fld id="{47B4C697-F0A0-9443-9354-6C912ECA3582}" type="slidenum">
              <a:rPr lang="en-US" smtClean="0"/>
              <a:t>86</a:t>
            </a:fld>
            <a:endParaRPr lang="en-US"/>
          </a:p>
        </p:txBody>
      </p:sp>
      <p:sp>
        <p:nvSpPr>
          <p:cNvPr id="11" name="文本框 10">
            <a:extLst>
              <a:ext uri="{FF2B5EF4-FFF2-40B4-BE49-F238E27FC236}">
                <a16:creationId xmlns:a16="http://schemas.microsoft.com/office/drawing/2014/main" id="{DE8D06C1-CBCD-49BF-B287-20733479E567}"/>
              </a:ext>
            </a:extLst>
          </p:cNvPr>
          <p:cNvSpPr txBox="1"/>
          <p:nvPr/>
        </p:nvSpPr>
        <p:spPr>
          <a:xfrm>
            <a:off x="3529510" y="3191184"/>
            <a:ext cx="721852" cy="250916"/>
          </a:xfrm>
          <a:prstGeom prst="rect">
            <a:avLst/>
          </a:prstGeom>
          <a:noFill/>
          <a:ln w="19050">
            <a:solidFill>
              <a:srgbClr val="FF0000"/>
            </a:solidFill>
          </a:ln>
        </p:spPr>
        <p:txBody>
          <a:bodyPr wrap="square" rtlCol="0">
            <a:spAutoFit/>
          </a:bodyPr>
          <a:lstStyle/>
          <a:p>
            <a:endParaRPr lang="zh-CN" altLang="en-US" dirty="0"/>
          </a:p>
        </p:txBody>
      </p:sp>
      <p:sp>
        <p:nvSpPr>
          <p:cNvPr id="12" name="文本框 11">
            <a:extLst>
              <a:ext uri="{FF2B5EF4-FFF2-40B4-BE49-F238E27FC236}">
                <a16:creationId xmlns:a16="http://schemas.microsoft.com/office/drawing/2014/main" id="{86448D6E-F528-4845-9B18-238CA4DD937C}"/>
              </a:ext>
            </a:extLst>
          </p:cNvPr>
          <p:cNvSpPr txBox="1"/>
          <p:nvPr/>
        </p:nvSpPr>
        <p:spPr>
          <a:xfrm>
            <a:off x="4809967" y="3402928"/>
            <a:ext cx="425224" cy="250916"/>
          </a:xfrm>
          <a:prstGeom prst="rect">
            <a:avLst/>
          </a:prstGeom>
          <a:noFill/>
          <a:ln w="19050">
            <a:solidFill>
              <a:srgbClr val="FF0000"/>
            </a:solidFill>
          </a:ln>
        </p:spPr>
        <p:txBody>
          <a:bodyPr wrap="square" rtlCol="0">
            <a:spAutoFit/>
          </a:bodyPr>
          <a:lstStyle/>
          <a:p>
            <a:endParaRPr lang="zh-CN" altLang="en-US" dirty="0"/>
          </a:p>
        </p:txBody>
      </p:sp>
    </p:spTree>
    <p:extLst>
      <p:ext uri="{BB962C8B-B14F-4D97-AF65-F5344CB8AC3E}">
        <p14:creationId xmlns:p14="http://schemas.microsoft.com/office/powerpoint/2010/main" val="1059909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sz="4000" dirty="0"/>
              <a:t>Cache</a:t>
            </a:r>
            <a:r>
              <a:rPr lang="zh-CN" altLang="en-US" sz="4000" dirty="0"/>
              <a:t>侧信道</a:t>
            </a:r>
            <a:r>
              <a:rPr lang="en-US" altLang="zh-CN" sz="4000" dirty="0"/>
              <a:t>(</a:t>
            </a:r>
            <a:r>
              <a:rPr lang="en-US" sz="4000" dirty="0"/>
              <a:t>Cache Side-channel)</a:t>
            </a:r>
          </a:p>
        </p:txBody>
      </p:sp>
      <p:sp>
        <p:nvSpPr>
          <p:cNvPr id="3" name="Content Placeholder 2"/>
          <p:cNvSpPr>
            <a:spLocks noGrp="1"/>
          </p:cNvSpPr>
          <p:nvPr>
            <p:ph idx="1"/>
          </p:nvPr>
        </p:nvSpPr>
        <p:spPr>
          <a:xfrm>
            <a:off x="628650" y="1654178"/>
            <a:ext cx="7886700" cy="4479482"/>
          </a:xfrm>
        </p:spPr>
        <p:txBody>
          <a:bodyPr>
            <a:normAutofit fontScale="92500" lnSpcReduction="20000"/>
          </a:bodyPr>
          <a:lstStyle/>
          <a:p>
            <a:pPr>
              <a:lnSpc>
                <a:spcPct val="135000"/>
              </a:lnSpc>
            </a:pPr>
            <a:r>
              <a:rPr lang="en-US" altLang="zh-CN" dirty="0"/>
              <a:t>Cache</a:t>
            </a:r>
            <a:r>
              <a:rPr lang="zh-CN" altLang="en-US" dirty="0"/>
              <a:t>侧信道发生的层次</a:t>
            </a:r>
            <a:endParaRPr lang="en-US" altLang="zh-CN" dirty="0"/>
          </a:p>
          <a:p>
            <a:pPr lvl="1">
              <a:lnSpc>
                <a:spcPct val="135000"/>
              </a:lnSpc>
            </a:pPr>
            <a:r>
              <a:rPr lang="en-US" altLang="zh-CN" dirty="0"/>
              <a:t>CPU</a:t>
            </a:r>
            <a:r>
              <a:rPr lang="zh-CN" altLang="en-US" dirty="0"/>
              <a:t>间侧信道</a:t>
            </a:r>
            <a:r>
              <a:rPr lang="en-US" altLang="zh-CN" dirty="0"/>
              <a:t>, Core</a:t>
            </a:r>
            <a:r>
              <a:rPr lang="zh-CN" altLang="en-US" dirty="0"/>
              <a:t>间侧信道</a:t>
            </a:r>
          </a:p>
          <a:p>
            <a:pPr lvl="1">
              <a:lnSpc>
                <a:spcPct val="135000"/>
              </a:lnSpc>
            </a:pPr>
            <a:r>
              <a:rPr lang="en-US" altLang="zh-CN" dirty="0"/>
              <a:t>VM</a:t>
            </a:r>
            <a:r>
              <a:rPr lang="zh-CN" altLang="en-US" dirty="0"/>
              <a:t>间侧信道</a:t>
            </a:r>
            <a:r>
              <a:rPr lang="en-US" altLang="zh-CN" dirty="0"/>
              <a:t>, </a:t>
            </a:r>
            <a:r>
              <a:rPr lang="zh-CN" altLang="en-US" dirty="0"/>
              <a:t>进程间侧信道</a:t>
            </a:r>
            <a:r>
              <a:rPr lang="en-US" altLang="zh-CN" dirty="0"/>
              <a:t>, sandbox</a:t>
            </a:r>
            <a:r>
              <a:rPr lang="zh-CN" altLang="en-US" dirty="0"/>
              <a:t>外部侧信道</a:t>
            </a:r>
          </a:p>
          <a:p>
            <a:pPr>
              <a:lnSpc>
                <a:spcPct val="135000"/>
              </a:lnSpc>
            </a:pPr>
            <a:r>
              <a:rPr lang="en-US" altLang="zh-CN" dirty="0"/>
              <a:t>Cache</a:t>
            </a:r>
            <a:r>
              <a:rPr lang="zh-CN" altLang="en-US" dirty="0"/>
              <a:t>侧信道的利用</a:t>
            </a:r>
          </a:p>
          <a:p>
            <a:pPr lvl="1">
              <a:lnSpc>
                <a:spcPct val="135000"/>
              </a:lnSpc>
            </a:pPr>
            <a:r>
              <a:rPr lang="zh-CN" altLang="en-US" dirty="0"/>
              <a:t>隐秘通道</a:t>
            </a:r>
            <a:endParaRPr lang="en-US" altLang="zh-CN" dirty="0"/>
          </a:p>
          <a:p>
            <a:pPr lvl="1">
              <a:lnSpc>
                <a:spcPct val="135000"/>
              </a:lnSpc>
            </a:pPr>
            <a:r>
              <a:rPr lang="zh-CN" altLang="en-US" dirty="0"/>
              <a:t>窃取密码学信息</a:t>
            </a:r>
            <a:endParaRPr lang="en-US" altLang="zh-CN" dirty="0"/>
          </a:p>
          <a:p>
            <a:pPr lvl="1">
              <a:lnSpc>
                <a:spcPct val="135000"/>
              </a:lnSpc>
            </a:pPr>
            <a:r>
              <a:rPr lang="zh-CN" altLang="en-US" dirty="0"/>
              <a:t>监视鼠标键盘操作</a:t>
            </a:r>
            <a:r>
              <a:rPr lang="mr-IN" altLang="zh-CN" dirty="0"/>
              <a:t>…</a:t>
            </a:r>
            <a:endParaRPr lang="en-US" altLang="zh-CN" dirty="0"/>
          </a:p>
          <a:p>
            <a:pPr lvl="1">
              <a:lnSpc>
                <a:spcPct val="135000"/>
              </a:lnSpc>
            </a:pPr>
            <a:r>
              <a:rPr lang="zh-CN" altLang="en-US" dirty="0"/>
              <a:t>绕过</a:t>
            </a:r>
            <a:r>
              <a:rPr lang="en-US" altLang="zh-CN" dirty="0"/>
              <a:t>Kernel ASLR</a:t>
            </a:r>
          </a:p>
          <a:p>
            <a:pPr lvl="1">
              <a:lnSpc>
                <a:spcPct val="135000"/>
              </a:lnSpc>
            </a:pPr>
            <a:r>
              <a:rPr lang="mr-IN" dirty="0"/>
              <a:t>……</a:t>
            </a:r>
            <a:endParaRPr lang="en-US" dirty="0"/>
          </a:p>
        </p:txBody>
      </p:sp>
      <p:sp>
        <p:nvSpPr>
          <p:cNvPr id="4" name="Slide Number Placeholder 3"/>
          <p:cNvSpPr>
            <a:spLocks noGrp="1"/>
          </p:cNvSpPr>
          <p:nvPr>
            <p:ph type="sldNum" sz="quarter" idx="12"/>
          </p:nvPr>
        </p:nvSpPr>
        <p:spPr/>
        <p:txBody>
          <a:bodyPr/>
          <a:lstStyle/>
          <a:p>
            <a:fld id="{47B4C697-F0A0-9443-9354-6C912ECA3582}" type="slidenum">
              <a:rPr lang="en-US" smtClean="0"/>
              <a:t>87</a:t>
            </a:fld>
            <a:endParaRPr lang="en-US" dirty="0"/>
          </a:p>
        </p:txBody>
      </p:sp>
    </p:spTree>
    <p:extLst>
      <p:ext uri="{BB962C8B-B14F-4D97-AF65-F5344CB8AC3E}">
        <p14:creationId xmlns:p14="http://schemas.microsoft.com/office/powerpoint/2010/main" val="195382872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sz="4000" dirty="0"/>
              <a:t>Cache</a:t>
            </a:r>
            <a:r>
              <a:rPr lang="zh-CN" altLang="en-US" sz="4000" dirty="0"/>
              <a:t>侧信道的类型</a:t>
            </a:r>
            <a:endParaRPr lang="en-US" sz="4000" dirty="0"/>
          </a:p>
        </p:txBody>
      </p:sp>
      <p:sp>
        <p:nvSpPr>
          <p:cNvPr id="3" name="Content Placeholder 2"/>
          <p:cNvSpPr>
            <a:spLocks noGrp="1"/>
          </p:cNvSpPr>
          <p:nvPr>
            <p:ph idx="1"/>
          </p:nvPr>
        </p:nvSpPr>
        <p:spPr/>
        <p:txBody>
          <a:bodyPr/>
          <a:lstStyle/>
          <a:p>
            <a:pPr>
              <a:lnSpc>
                <a:spcPct val="125000"/>
              </a:lnSpc>
            </a:pPr>
            <a:r>
              <a:rPr lang="zh-CN" altLang="en-US" dirty="0"/>
              <a:t>三种类型，它们都以以下方式工作：将</a:t>
            </a:r>
            <a:r>
              <a:rPr lang="en-US" altLang="zh-CN" dirty="0"/>
              <a:t>Cache</a:t>
            </a:r>
            <a:r>
              <a:rPr lang="zh-CN" altLang="en-US" dirty="0"/>
              <a:t>操作到已知状态，“等待”</a:t>
            </a:r>
            <a:r>
              <a:rPr lang="en-US" altLang="zh-CN" dirty="0"/>
              <a:t>victim</a:t>
            </a:r>
            <a:r>
              <a:rPr lang="zh-CN" altLang="en-US" dirty="0"/>
              <a:t>活动，并检查更改的内容</a:t>
            </a:r>
          </a:p>
          <a:p>
            <a:pPr lvl="1">
              <a:lnSpc>
                <a:spcPct val="125000"/>
              </a:lnSpc>
            </a:pPr>
            <a:r>
              <a:rPr lang="en-US" dirty="0"/>
              <a:t>Evict + Time</a:t>
            </a:r>
            <a:endParaRPr lang="zh-CN" altLang="en-US" dirty="0"/>
          </a:p>
          <a:p>
            <a:pPr lvl="1">
              <a:lnSpc>
                <a:spcPct val="125000"/>
              </a:lnSpc>
            </a:pPr>
            <a:r>
              <a:rPr lang="en-US" dirty="0"/>
              <a:t>Prime + Probe</a:t>
            </a:r>
            <a:endParaRPr lang="zh-CN" altLang="en-US" dirty="0"/>
          </a:p>
          <a:p>
            <a:pPr lvl="1">
              <a:lnSpc>
                <a:spcPct val="125000"/>
              </a:lnSpc>
            </a:pPr>
            <a:r>
              <a:rPr lang="en-US" dirty="0"/>
              <a:t>Flush + Reload </a:t>
            </a:r>
          </a:p>
          <a:p>
            <a:pPr>
              <a:lnSpc>
                <a:spcPct val="125000"/>
              </a:lnSpc>
            </a:pPr>
            <a:endParaRPr lang="zh-CN" altLang="en-US" dirty="0"/>
          </a:p>
        </p:txBody>
      </p:sp>
      <p:sp>
        <p:nvSpPr>
          <p:cNvPr id="4" name="Slide Number Placeholder 3"/>
          <p:cNvSpPr>
            <a:spLocks noGrp="1"/>
          </p:cNvSpPr>
          <p:nvPr>
            <p:ph type="sldNum" sz="quarter" idx="12"/>
          </p:nvPr>
        </p:nvSpPr>
        <p:spPr/>
        <p:txBody>
          <a:bodyPr/>
          <a:lstStyle/>
          <a:p>
            <a:fld id="{47B4C697-F0A0-9443-9354-6C912ECA3582}" type="slidenum">
              <a:rPr lang="en-US" smtClean="0"/>
              <a:t>88</a:t>
            </a:fld>
            <a:endParaRPr lang="en-US"/>
          </a:p>
        </p:txBody>
      </p:sp>
    </p:spTree>
    <p:extLst>
      <p:ext uri="{BB962C8B-B14F-4D97-AF65-F5344CB8AC3E}">
        <p14:creationId xmlns:p14="http://schemas.microsoft.com/office/powerpoint/2010/main" val="115212497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666868"/>
          </a:xfrm>
        </p:spPr>
        <p:txBody>
          <a:bodyPr>
            <a:noAutofit/>
          </a:bodyPr>
          <a:lstStyle/>
          <a:p>
            <a:r>
              <a:rPr lang="en-AU" sz="4000" dirty="0" err="1"/>
              <a:t>Prime+Probe</a:t>
            </a:r>
            <a:endParaRPr lang="en-US" sz="4000" dirty="0"/>
          </a:p>
        </p:txBody>
      </p:sp>
      <p:sp>
        <p:nvSpPr>
          <p:cNvPr id="232" name="Content Placeholder 227"/>
          <p:cNvSpPr>
            <a:spLocks noGrp="1"/>
          </p:cNvSpPr>
          <p:nvPr>
            <p:ph idx="1"/>
          </p:nvPr>
        </p:nvSpPr>
        <p:spPr>
          <a:xfrm>
            <a:off x="4120875" y="1391478"/>
            <a:ext cx="4824342" cy="5308966"/>
          </a:xfrm>
        </p:spPr>
        <p:txBody>
          <a:bodyPr>
            <a:normAutofit/>
          </a:bodyPr>
          <a:lstStyle/>
          <a:p>
            <a:pPr>
              <a:lnSpc>
                <a:spcPct val="110000"/>
              </a:lnSpc>
            </a:pPr>
            <a:r>
              <a:rPr lang="zh-CN" altLang="en-US" sz="2400" dirty="0"/>
              <a:t>选择一个</a:t>
            </a:r>
            <a:r>
              <a:rPr lang="en-US" altLang="zh-CN" sz="2400" dirty="0"/>
              <a:t>cache</a:t>
            </a:r>
            <a:r>
              <a:rPr lang="zh-CN" altLang="en-US" sz="2400" dirty="0"/>
              <a:t>大小的内存空间</a:t>
            </a:r>
            <a:endParaRPr lang="en-US" sz="2400" dirty="0"/>
          </a:p>
          <a:p>
            <a:pPr>
              <a:lnSpc>
                <a:spcPct val="110000"/>
              </a:lnSpc>
            </a:pPr>
            <a:r>
              <a:rPr lang="en-US" altLang="zh-CN" sz="2400" dirty="0"/>
              <a:t>Prime: </a:t>
            </a:r>
            <a:r>
              <a:rPr lang="zh-CN" altLang="en-US" sz="2400" dirty="0"/>
              <a:t>访问内存的所有行，从而填满</a:t>
            </a:r>
            <a:r>
              <a:rPr lang="en-US" altLang="zh-CN" sz="2400" dirty="0"/>
              <a:t>cache</a:t>
            </a:r>
            <a:endParaRPr lang="en-US" sz="2400" dirty="0"/>
          </a:p>
          <a:p>
            <a:pPr>
              <a:lnSpc>
                <a:spcPct val="110000"/>
              </a:lnSpc>
            </a:pPr>
            <a:r>
              <a:rPr lang="en-US" sz="2400" dirty="0"/>
              <a:t>Trigger: Victim </a:t>
            </a:r>
            <a:r>
              <a:rPr lang="zh-CN" altLang="en-US" sz="2400" dirty="0"/>
              <a:t>执行</a:t>
            </a:r>
            <a:r>
              <a:rPr lang="en-US" sz="2400" dirty="0"/>
              <a:t>, </a:t>
            </a:r>
            <a:r>
              <a:rPr lang="zh-CN" altLang="en-US" sz="2400" dirty="0"/>
              <a:t>清除</a:t>
            </a:r>
            <a:r>
              <a:rPr lang="en-US" altLang="zh-CN" sz="2400" dirty="0"/>
              <a:t>cache</a:t>
            </a:r>
            <a:r>
              <a:rPr lang="zh-CN" altLang="en-US" sz="2400" dirty="0"/>
              <a:t>中一些行</a:t>
            </a:r>
            <a:endParaRPr lang="en-US" sz="2400" dirty="0"/>
          </a:p>
          <a:p>
            <a:pPr>
              <a:lnSpc>
                <a:spcPct val="110000"/>
              </a:lnSpc>
            </a:pPr>
            <a:r>
              <a:rPr lang="en-US" sz="2400" dirty="0"/>
              <a:t>Probe: </a:t>
            </a:r>
            <a:r>
              <a:rPr lang="zh-CN" altLang="en-US" sz="2400" dirty="0"/>
              <a:t>度量内存访问时间</a:t>
            </a:r>
            <a:endParaRPr lang="en-US" sz="2400" dirty="0"/>
          </a:p>
          <a:p>
            <a:pPr lvl="1">
              <a:lnSpc>
                <a:spcPct val="110000"/>
              </a:lnSpc>
            </a:pPr>
            <a:r>
              <a:rPr lang="en-US" sz="2200" dirty="0"/>
              <a:t>cached </a:t>
            </a:r>
            <a:r>
              <a:rPr lang="zh-CN" altLang="en-US" sz="2200" dirty="0"/>
              <a:t>行的时间远快于</a:t>
            </a:r>
            <a:r>
              <a:rPr lang="en-US" sz="2200" dirty="0"/>
              <a:t>evicted lines</a:t>
            </a:r>
          </a:p>
          <a:p>
            <a:endParaRPr lang="en-US" dirty="0"/>
          </a:p>
        </p:txBody>
      </p:sp>
      <p:grpSp>
        <p:nvGrpSpPr>
          <p:cNvPr id="233" name="Group 232"/>
          <p:cNvGrpSpPr/>
          <p:nvPr/>
        </p:nvGrpSpPr>
        <p:grpSpPr>
          <a:xfrm>
            <a:off x="873974" y="4956102"/>
            <a:ext cx="2723734" cy="1318116"/>
            <a:chOff x="865835" y="5390511"/>
            <a:chExt cx="2723734" cy="1318116"/>
          </a:xfrm>
        </p:grpSpPr>
        <p:sp>
          <p:nvSpPr>
            <p:cNvPr id="234" name="Rectangle 233"/>
            <p:cNvSpPr/>
            <p:nvPr/>
          </p:nvSpPr>
          <p:spPr>
            <a:xfrm>
              <a:off x="865858" y="5718813"/>
              <a:ext cx="340464" cy="328302"/>
            </a:xfrm>
            <a:prstGeom prst="rect">
              <a:avLst/>
            </a:prstGeom>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35" name="Rectangle 234"/>
            <p:cNvSpPr/>
            <p:nvPr/>
          </p:nvSpPr>
          <p:spPr>
            <a:xfrm>
              <a:off x="1206322" y="5718813"/>
              <a:ext cx="340464" cy="328302"/>
            </a:xfrm>
            <a:prstGeom prst="rect">
              <a:avLst/>
            </a:prstGeom>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36" name="Rectangle 235"/>
            <p:cNvSpPr/>
            <p:nvPr/>
          </p:nvSpPr>
          <p:spPr>
            <a:xfrm>
              <a:off x="1546786" y="5718813"/>
              <a:ext cx="340464" cy="328302"/>
            </a:xfrm>
            <a:prstGeom prst="rect">
              <a:avLst/>
            </a:prstGeom>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37" name="Rectangle 236"/>
            <p:cNvSpPr/>
            <p:nvPr/>
          </p:nvSpPr>
          <p:spPr>
            <a:xfrm>
              <a:off x="1887250" y="5718813"/>
              <a:ext cx="340464" cy="328302"/>
            </a:xfrm>
            <a:prstGeom prst="rect">
              <a:avLst/>
            </a:prstGeom>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38" name="Rectangle 237"/>
            <p:cNvSpPr/>
            <p:nvPr/>
          </p:nvSpPr>
          <p:spPr>
            <a:xfrm>
              <a:off x="2227713" y="5718813"/>
              <a:ext cx="340464" cy="328302"/>
            </a:xfrm>
            <a:prstGeom prst="rect">
              <a:avLst/>
            </a:prstGeom>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39" name="Rectangle 238"/>
            <p:cNvSpPr/>
            <p:nvPr/>
          </p:nvSpPr>
          <p:spPr>
            <a:xfrm>
              <a:off x="2568177" y="5718813"/>
              <a:ext cx="340464" cy="328302"/>
            </a:xfrm>
            <a:prstGeom prst="rect">
              <a:avLst/>
            </a:prstGeom>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40" name="Rectangle 239"/>
            <p:cNvSpPr/>
            <p:nvPr/>
          </p:nvSpPr>
          <p:spPr>
            <a:xfrm>
              <a:off x="2908641" y="5718813"/>
              <a:ext cx="340464" cy="328302"/>
            </a:xfrm>
            <a:prstGeom prst="rect">
              <a:avLst/>
            </a:prstGeom>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41" name="Rectangle 240"/>
            <p:cNvSpPr/>
            <p:nvPr/>
          </p:nvSpPr>
          <p:spPr>
            <a:xfrm>
              <a:off x="3249105" y="5718813"/>
              <a:ext cx="340464" cy="328302"/>
            </a:xfrm>
            <a:prstGeom prst="rect">
              <a:avLst/>
            </a:prstGeom>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42" name="Rectangle 241"/>
            <p:cNvSpPr/>
            <p:nvPr/>
          </p:nvSpPr>
          <p:spPr>
            <a:xfrm>
              <a:off x="865851" y="5390511"/>
              <a:ext cx="340464" cy="328302"/>
            </a:xfrm>
            <a:prstGeom prst="rect">
              <a:avLst/>
            </a:prstGeom>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43" name="Rectangle 242"/>
            <p:cNvSpPr/>
            <p:nvPr/>
          </p:nvSpPr>
          <p:spPr>
            <a:xfrm>
              <a:off x="1206315" y="5390511"/>
              <a:ext cx="340464" cy="328302"/>
            </a:xfrm>
            <a:prstGeom prst="rect">
              <a:avLst/>
            </a:prstGeom>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44" name="Rectangle 243"/>
            <p:cNvSpPr/>
            <p:nvPr/>
          </p:nvSpPr>
          <p:spPr>
            <a:xfrm>
              <a:off x="1546779" y="5390511"/>
              <a:ext cx="340464" cy="328302"/>
            </a:xfrm>
            <a:prstGeom prst="rect">
              <a:avLst/>
            </a:prstGeom>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45" name="Rectangle 244"/>
            <p:cNvSpPr/>
            <p:nvPr/>
          </p:nvSpPr>
          <p:spPr>
            <a:xfrm>
              <a:off x="1887243" y="5390511"/>
              <a:ext cx="340464" cy="328302"/>
            </a:xfrm>
            <a:prstGeom prst="rect">
              <a:avLst/>
            </a:prstGeom>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46" name="Rectangle 245"/>
            <p:cNvSpPr/>
            <p:nvPr/>
          </p:nvSpPr>
          <p:spPr>
            <a:xfrm>
              <a:off x="2227706" y="5390511"/>
              <a:ext cx="340464" cy="328302"/>
            </a:xfrm>
            <a:prstGeom prst="rect">
              <a:avLst/>
            </a:prstGeom>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47" name="Rectangle 246"/>
            <p:cNvSpPr/>
            <p:nvPr/>
          </p:nvSpPr>
          <p:spPr>
            <a:xfrm>
              <a:off x="2568170" y="5390511"/>
              <a:ext cx="340464" cy="328302"/>
            </a:xfrm>
            <a:prstGeom prst="rect">
              <a:avLst/>
            </a:prstGeom>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48" name="Rectangle 247"/>
            <p:cNvSpPr/>
            <p:nvPr/>
          </p:nvSpPr>
          <p:spPr>
            <a:xfrm>
              <a:off x="2908634" y="5390511"/>
              <a:ext cx="340464" cy="328302"/>
            </a:xfrm>
            <a:prstGeom prst="rect">
              <a:avLst/>
            </a:prstGeom>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49" name="Rectangle 248"/>
            <p:cNvSpPr/>
            <p:nvPr/>
          </p:nvSpPr>
          <p:spPr>
            <a:xfrm>
              <a:off x="3249098" y="5390511"/>
              <a:ext cx="340464" cy="328302"/>
            </a:xfrm>
            <a:prstGeom prst="rect">
              <a:avLst/>
            </a:prstGeom>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50" name="Rectangle 249"/>
            <p:cNvSpPr/>
            <p:nvPr/>
          </p:nvSpPr>
          <p:spPr>
            <a:xfrm>
              <a:off x="865843" y="6380325"/>
              <a:ext cx="340464" cy="328302"/>
            </a:xfrm>
            <a:prstGeom prst="rect">
              <a:avLst/>
            </a:prstGeom>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51" name="Rectangle 250"/>
            <p:cNvSpPr/>
            <p:nvPr/>
          </p:nvSpPr>
          <p:spPr>
            <a:xfrm>
              <a:off x="1206307" y="6380325"/>
              <a:ext cx="340464" cy="328302"/>
            </a:xfrm>
            <a:prstGeom prst="rect">
              <a:avLst/>
            </a:prstGeom>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52" name="Rectangle 251"/>
            <p:cNvSpPr/>
            <p:nvPr/>
          </p:nvSpPr>
          <p:spPr>
            <a:xfrm>
              <a:off x="1546771" y="6380325"/>
              <a:ext cx="340464" cy="328302"/>
            </a:xfrm>
            <a:prstGeom prst="rect">
              <a:avLst/>
            </a:prstGeom>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53" name="Rectangle 252"/>
            <p:cNvSpPr/>
            <p:nvPr/>
          </p:nvSpPr>
          <p:spPr>
            <a:xfrm>
              <a:off x="1887235" y="6380325"/>
              <a:ext cx="340464" cy="328302"/>
            </a:xfrm>
            <a:prstGeom prst="rect">
              <a:avLst/>
            </a:prstGeom>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54" name="Rectangle 253"/>
            <p:cNvSpPr/>
            <p:nvPr/>
          </p:nvSpPr>
          <p:spPr>
            <a:xfrm>
              <a:off x="2227698" y="6380325"/>
              <a:ext cx="340464" cy="328302"/>
            </a:xfrm>
            <a:prstGeom prst="rect">
              <a:avLst/>
            </a:prstGeom>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55" name="Rectangle 254"/>
            <p:cNvSpPr/>
            <p:nvPr/>
          </p:nvSpPr>
          <p:spPr>
            <a:xfrm>
              <a:off x="2568162" y="6380325"/>
              <a:ext cx="340464" cy="328302"/>
            </a:xfrm>
            <a:prstGeom prst="rect">
              <a:avLst/>
            </a:prstGeom>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56" name="Rectangle 255"/>
            <p:cNvSpPr/>
            <p:nvPr/>
          </p:nvSpPr>
          <p:spPr>
            <a:xfrm>
              <a:off x="2908626" y="6380325"/>
              <a:ext cx="340464" cy="328302"/>
            </a:xfrm>
            <a:prstGeom prst="rect">
              <a:avLst/>
            </a:prstGeom>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57" name="Rectangle 256"/>
            <p:cNvSpPr/>
            <p:nvPr/>
          </p:nvSpPr>
          <p:spPr>
            <a:xfrm>
              <a:off x="3249090" y="6380325"/>
              <a:ext cx="340464" cy="328302"/>
            </a:xfrm>
            <a:prstGeom prst="rect">
              <a:avLst/>
            </a:prstGeom>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58" name="Rectangle 257"/>
            <p:cNvSpPr/>
            <p:nvPr/>
          </p:nvSpPr>
          <p:spPr>
            <a:xfrm>
              <a:off x="865835" y="6052023"/>
              <a:ext cx="340464" cy="328302"/>
            </a:xfrm>
            <a:prstGeom prst="rect">
              <a:avLst/>
            </a:prstGeom>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59" name="Rectangle 258"/>
            <p:cNvSpPr/>
            <p:nvPr/>
          </p:nvSpPr>
          <p:spPr>
            <a:xfrm>
              <a:off x="1206299" y="6052023"/>
              <a:ext cx="340464" cy="328302"/>
            </a:xfrm>
            <a:prstGeom prst="rect">
              <a:avLst/>
            </a:prstGeom>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60" name="Rectangle 259"/>
            <p:cNvSpPr/>
            <p:nvPr/>
          </p:nvSpPr>
          <p:spPr>
            <a:xfrm>
              <a:off x="1546763" y="6052023"/>
              <a:ext cx="340464" cy="328302"/>
            </a:xfrm>
            <a:prstGeom prst="rect">
              <a:avLst/>
            </a:prstGeom>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61" name="Rectangle 260"/>
            <p:cNvSpPr/>
            <p:nvPr/>
          </p:nvSpPr>
          <p:spPr>
            <a:xfrm>
              <a:off x="1887227" y="6052023"/>
              <a:ext cx="340464" cy="328302"/>
            </a:xfrm>
            <a:prstGeom prst="rect">
              <a:avLst/>
            </a:prstGeom>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62" name="Rectangle 261"/>
            <p:cNvSpPr/>
            <p:nvPr/>
          </p:nvSpPr>
          <p:spPr>
            <a:xfrm>
              <a:off x="2227690" y="6052023"/>
              <a:ext cx="340464" cy="328302"/>
            </a:xfrm>
            <a:prstGeom prst="rect">
              <a:avLst/>
            </a:prstGeom>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63" name="Rectangle 262"/>
            <p:cNvSpPr/>
            <p:nvPr/>
          </p:nvSpPr>
          <p:spPr>
            <a:xfrm>
              <a:off x="2568154" y="6052023"/>
              <a:ext cx="340464" cy="328302"/>
            </a:xfrm>
            <a:prstGeom prst="rect">
              <a:avLst/>
            </a:prstGeom>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64" name="Rectangle 263"/>
            <p:cNvSpPr/>
            <p:nvPr/>
          </p:nvSpPr>
          <p:spPr>
            <a:xfrm>
              <a:off x="2908618" y="6052023"/>
              <a:ext cx="340464" cy="328302"/>
            </a:xfrm>
            <a:prstGeom prst="rect">
              <a:avLst/>
            </a:prstGeom>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65" name="Rectangle 264"/>
            <p:cNvSpPr/>
            <p:nvPr/>
          </p:nvSpPr>
          <p:spPr>
            <a:xfrm>
              <a:off x="3249082" y="6052023"/>
              <a:ext cx="340464" cy="328302"/>
            </a:xfrm>
            <a:prstGeom prst="rect">
              <a:avLst/>
            </a:prstGeom>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266" name="Group 265"/>
          <p:cNvGrpSpPr/>
          <p:nvPr/>
        </p:nvGrpSpPr>
        <p:grpSpPr>
          <a:xfrm>
            <a:off x="873974" y="1007041"/>
            <a:ext cx="2729109" cy="2961106"/>
            <a:chOff x="865835" y="1441450"/>
            <a:chExt cx="2729109" cy="2961106"/>
          </a:xfrm>
        </p:grpSpPr>
        <p:sp>
          <p:nvSpPr>
            <p:cNvPr id="267" name="Rectangle 266"/>
            <p:cNvSpPr/>
            <p:nvPr/>
          </p:nvSpPr>
          <p:spPr>
            <a:xfrm>
              <a:off x="865848" y="1778623"/>
              <a:ext cx="340464" cy="328302"/>
            </a:xfrm>
            <a:prstGeom prst="rect">
              <a:avLst/>
            </a:prstGeom>
            <a:ln>
              <a:solidFill>
                <a:schemeClr val="tx1">
                  <a:lumMod val="95000"/>
                  <a:lumOff val="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68" name="Rectangle 267"/>
            <p:cNvSpPr/>
            <p:nvPr/>
          </p:nvSpPr>
          <p:spPr>
            <a:xfrm>
              <a:off x="1206312" y="1778623"/>
              <a:ext cx="340464" cy="328302"/>
            </a:xfrm>
            <a:prstGeom prst="rect">
              <a:avLst/>
            </a:prstGeom>
            <a:ln>
              <a:solidFill>
                <a:schemeClr val="tx1">
                  <a:lumMod val="95000"/>
                  <a:lumOff val="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69" name="Rectangle 268"/>
            <p:cNvSpPr/>
            <p:nvPr/>
          </p:nvSpPr>
          <p:spPr>
            <a:xfrm>
              <a:off x="1546776" y="1778623"/>
              <a:ext cx="340464" cy="328302"/>
            </a:xfrm>
            <a:prstGeom prst="rect">
              <a:avLst/>
            </a:prstGeom>
            <a:ln>
              <a:solidFill>
                <a:schemeClr val="tx1">
                  <a:lumMod val="95000"/>
                  <a:lumOff val="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70" name="Rectangle 269"/>
            <p:cNvSpPr/>
            <p:nvPr/>
          </p:nvSpPr>
          <p:spPr>
            <a:xfrm>
              <a:off x="1887240" y="1778623"/>
              <a:ext cx="340464" cy="328302"/>
            </a:xfrm>
            <a:prstGeom prst="rect">
              <a:avLst/>
            </a:prstGeom>
            <a:ln>
              <a:solidFill>
                <a:schemeClr val="tx1">
                  <a:lumMod val="95000"/>
                  <a:lumOff val="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71" name="Rectangle 270"/>
            <p:cNvSpPr/>
            <p:nvPr/>
          </p:nvSpPr>
          <p:spPr>
            <a:xfrm>
              <a:off x="2227703" y="1778623"/>
              <a:ext cx="340464" cy="328302"/>
            </a:xfrm>
            <a:prstGeom prst="rect">
              <a:avLst/>
            </a:prstGeom>
            <a:ln>
              <a:solidFill>
                <a:schemeClr val="tx1">
                  <a:lumMod val="95000"/>
                  <a:lumOff val="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72" name="Rectangle 271"/>
            <p:cNvSpPr/>
            <p:nvPr/>
          </p:nvSpPr>
          <p:spPr>
            <a:xfrm>
              <a:off x="2568167" y="1778623"/>
              <a:ext cx="340464" cy="328302"/>
            </a:xfrm>
            <a:prstGeom prst="rect">
              <a:avLst/>
            </a:prstGeom>
            <a:ln>
              <a:solidFill>
                <a:schemeClr val="tx1">
                  <a:lumMod val="95000"/>
                  <a:lumOff val="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73" name="Rectangle 272"/>
            <p:cNvSpPr/>
            <p:nvPr/>
          </p:nvSpPr>
          <p:spPr>
            <a:xfrm>
              <a:off x="2908631" y="1778623"/>
              <a:ext cx="340464" cy="328302"/>
            </a:xfrm>
            <a:prstGeom prst="rect">
              <a:avLst/>
            </a:prstGeom>
            <a:ln>
              <a:solidFill>
                <a:schemeClr val="tx1">
                  <a:lumMod val="95000"/>
                  <a:lumOff val="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74" name="Rectangle 273"/>
            <p:cNvSpPr/>
            <p:nvPr/>
          </p:nvSpPr>
          <p:spPr>
            <a:xfrm>
              <a:off x="865845" y="3412927"/>
              <a:ext cx="340464" cy="328302"/>
            </a:xfrm>
            <a:prstGeom prst="rect">
              <a:avLst/>
            </a:prstGeom>
            <a:ln>
              <a:solidFill>
                <a:schemeClr val="tx1">
                  <a:lumMod val="95000"/>
                  <a:lumOff val="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75" name="Rectangle 274"/>
            <p:cNvSpPr/>
            <p:nvPr/>
          </p:nvSpPr>
          <p:spPr>
            <a:xfrm>
              <a:off x="1206309" y="3412927"/>
              <a:ext cx="340464" cy="328302"/>
            </a:xfrm>
            <a:prstGeom prst="rect">
              <a:avLst/>
            </a:prstGeom>
            <a:ln>
              <a:solidFill>
                <a:schemeClr val="tx1">
                  <a:lumMod val="95000"/>
                  <a:lumOff val="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76" name="Rectangle 275"/>
            <p:cNvSpPr/>
            <p:nvPr/>
          </p:nvSpPr>
          <p:spPr>
            <a:xfrm>
              <a:off x="1546773" y="3412927"/>
              <a:ext cx="340464" cy="328302"/>
            </a:xfrm>
            <a:prstGeom prst="rect">
              <a:avLst/>
            </a:prstGeom>
            <a:ln>
              <a:solidFill>
                <a:schemeClr val="tx1">
                  <a:lumMod val="95000"/>
                  <a:lumOff val="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77" name="Rectangle 276"/>
            <p:cNvSpPr/>
            <p:nvPr/>
          </p:nvSpPr>
          <p:spPr>
            <a:xfrm>
              <a:off x="1887237" y="3412927"/>
              <a:ext cx="340464" cy="328302"/>
            </a:xfrm>
            <a:prstGeom prst="rect">
              <a:avLst/>
            </a:prstGeom>
            <a:ln>
              <a:solidFill>
                <a:schemeClr val="tx1">
                  <a:lumMod val="95000"/>
                  <a:lumOff val="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78" name="Rectangle 277"/>
            <p:cNvSpPr/>
            <p:nvPr/>
          </p:nvSpPr>
          <p:spPr>
            <a:xfrm>
              <a:off x="2227700" y="3412927"/>
              <a:ext cx="340464" cy="328302"/>
            </a:xfrm>
            <a:prstGeom prst="rect">
              <a:avLst/>
            </a:prstGeom>
            <a:ln>
              <a:solidFill>
                <a:schemeClr val="tx1">
                  <a:lumMod val="95000"/>
                  <a:lumOff val="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79" name="Rectangle 278"/>
            <p:cNvSpPr/>
            <p:nvPr/>
          </p:nvSpPr>
          <p:spPr>
            <a:xfrm>
              <a:off x="2568164" y="3412927"/>
              <a:ext cx="340464" cy="328302"/>
            </a:xfrm>
            <a:prstGeom prst="rect">
              <a:avLst/>
            </a:prstGeom>
            <a:ln>
              <a:solidFill>
                <a:schemeClr val="tx1">
                  <a:lumMod val="95000"/>
                  <a:lumOff val="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80" name="Rectangle 279"/>
            <p:cNvSpPr/>
            <p:nvPr/>
          </p:nvSpPr>
          <p:spPr>
            <a:xfrm>
              <a:off x="2908628" y="3412927"/>
              <a:ext cx="340464" cy="328302"/>
            </a:xfrm>
            <a:prstGeom prst="rect">
              <a:avLst/>
            </a:prstGeom>
            <a:ln>
              <a:solidFill>
                <a:schemeClr val="tx1">
                  <a:lumMod val="95000"/>
                  <a:lumOff val="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281" name="Straight Connector 280"/>
            <p:cNvCxnSpPr/>
            <p:nvPr/>
          </p:nvCxnSpPr>
          <p:spPr>
            <a:xfrm flipV="1">
              <a:off x="865835" y="1441450"/>
              <a:ext cx="0" cy="337173"/>
            </a:xfrm>
            <a:prstGeom prst="line">
              <a:avLst/>
            </a:prstGeom>
            <a:ln>
              <a:solidFill>
                <a:schemeClr val="tx1">
                  <a:lumMod val="95000"/>
                  <a:lumOff val="5000"/>
                </a:schemeClr>
              </a:solidFill>
              <a:prstDash val="sysDot"/>
              <a:tailEnd type="none" w="med" len="lg"/>
            </a:ln>
            <a:effectLst/>
          </p:spPr>
          <p:style>
            <a:lnRef idx="2">
              <a:schemeClr val="accent1"/>
            </a:lnRef>
            <a:fillRef idx="0">
              <a:schemeClr val="accent1"/>
            </a:fillRef>
            <a:effectRef idx="1">
              <a:schemeClr val="accent1"/>
            </a:effectRef>
            <a:fontRef idx="minor">
              <a:schemeClr val="tx1"/>
            </a:fontRef>
          </p:style>
        </p:cxnSp>
        <p:cxnSp>
          <p:nvCxnSpPr>
            <p:cNvPr id="282" name="Straight Connector 281"/>
            <p:cNvCxnSpPr/>
            <p:nvPr/>
          </p:nvCxnSpPr>
          <p:spPr>
            <a:xfrm flipV="1">
              <a:off x="1202245" y="1441450"/>
              <a:ext cx="0" cy="337173"/>
            </a:xfrm>
            <a:prstGeom prst="line">
              <a:avLst/>
            </a:prstGeom>
            <a:ln>
              <a:solidFill>
                <a:schemeClr val="tx1">
                  <a:lumMod val="95000"/>
                  <a:lumOff val="5000"/>
                </a:schemeClr>
              </a:solidFill>
              <a:prstDash val="sysDot"/>
              <a:tailEnd type="none" w="med" len="lg"/>
            </a:ln>
            <a:effectLst/>
          </p:spPr>
          <p:style>
            <a:lnRef idx="2">
              <a:schemeClr val="accent1"/>
            </a:lnRef>
            <a:fillRef idx="0">
              <a:schemeClr val="accent1"/>
            </a:fillRef>
            <a:effectRef idx="1">
              <a:schemeClr val="accent1"/>
            </a:effectRef>
            <a:fontRef idx="minor">
              <a:schemeClr val="tx1"/>
            </a:fontRef>
          </p:style>
        </p:cxnSp>
        <p:cxnSp>
          <p:nvCxnSpPr>
            <p:cNvPr id="283" name="Straight Connector 282"/>
            <p:cNvCxnSpPr/>
            <p:nvPr/>
          </p:nvCxnSpPr>
          <p:spPr>
            <a:xfrm flipV="1">
              <a:off x="1545416" y="1441450"/>
              <a:ext cx="0" cy="337173"/>
            </a:xfrm>
            <a:prstGeom prst="line">
              <a:avLst/>
            </a:prstGeom>
            <a:ln>
              <a:solidFill>
                <a:schemeClr val="tx1">
                  <a:lumMod val="95000"/>
                  <a:lumOff val="5000"/>
                </a:schemeClr>
              </a:solidFill>
              <a:prstDash val="sysDot"/>
              <a:tailEnd type="none" w="med" len="lg"/>
            </a:ln>
            <a:effectLst/>
          </p:spPr>
          <p:style>
            <a:lnRef idx="2">
              <a:schemeClr val="accent1"/>
            </a:lnRef>
            <a:fillRef idx="0">
              <a:schemeClr val="accent1"/>
            </a:fillRef>
            <a:effectRef idx="1">
              <a:schemeClr val="accent1"/>
            </a:effectRef>
            <a:fontRef idx="minor">
              <a:schemeClr val="tx1"/>
            </a:fontRef>
          </p:style>
        </p:cxnSp>
        <p:cxnSp>
          <p:nvCxnSpPr>
            <p:cNvPr id="284" name="Straight Connector 283"/>
            <p:cNvCxnSpPr/>
            <p:nvPr/>
          </p:nvCxnSpPr>
          <p:spPr>
            <a:xfrm flipV="1">
              <a:off x="1881826" y="1441450"/>
              <a:ext cx="0" cy="337173"/>
            </a:xfrm>
            <a:prstGeom prst="line">
              <a:avLst/>
            </a:prstGeom>
            <a:ln>
              <a:solidFill>
                <a:schemeClr val="tx1">
                  <a:lumMod val="95000"/>
                  <a:lumOff val="5000"/>
                </a:schemeClr>
              </a:solidFill>
              <a:prstDash val="sysDot"/>
              <a:tailEnd type="none" w="med" len="lg"/>
            </a:ln>
            <a:effectLst/>
          </p:spPr>
          <p:style>
            <a:lnRef idx="2">
              <a:schemeClr val="accent1"/>
            </a:lnRef>
            <a:fillRef idx="0">
              <a:schemeClr val="accent1"/>
            </a:fillRef>
            <a:effectRef idx="1">
              <a:schemeClr val="accent1"/>
            </a:effectRef>
            <a:fontRef idx="minor">
              <a:schemeClr val="tx1"/>
            </a:fontRef>
          </p:style>
        </p:cxnSp>
        <p:cxnSp>
          <p:nvCxnSpPr>
            <p:cNvPr id="285" name="Straight Connector 284"/>
            <p:cNvCxnSpPr/>
            <p:nvPr/>
          </p:nvCxnSpPr>
          <p:spPr>
            <a:xfrm flipV="1">
              <a:off x="2233088" y="1441450"/>
              <a:ext cx="0" cy="337173"/>
            </a:xfrm>
            <a:prstGeom prst="line">
              <a:avLst/>
            </a:prstGeom>
            <a:ln>
              <a:solidFill>
                <a:schemeClr val="tx1">
                  <a:lumMod val="95000"/>
                  <a:lumOff val="5000"/>
                </a:schemeClr>
              </a:solidFill>
              <a:prstDash val="sysDot"/>
              <a:tailEnd type="none" w="med" len="lg"/>
            </a:ln>
            <a:effectLst/>
          </p:spPr>
          <p:style>
            <a:lnRef idx="2">
              <a:schemeClr val="accent1"/>
            </a:lnRef>
            <a:fillRef idx="0">
              <a:schemeClr val="accent1"/>
            </a:fillRef>
            <a:effectRef idx="1">
              <a:schemeClr val="accent1"/>
            </a:effectRef>
            <a:fontRef idx="minor">
              <a:schemeClr val="tx1"/>
            </a:fontRef>
          </p:style>
        </p:cxnSp>
        <p:cxnSp>
          <p:nvCxnSpPr>
            <p:cNvPr id="286" name="Straight Connector 285"/>
            <p:cNvCxnSpPr/>
            <p:nvPr/>
          </p:nvCxnSpPr>
          <p:spPr>
            <a:xfrm flipV="1">
              <a:off x="2569498" y="1441450"/>
              <a:ext cx="0" cy="337173"/>
            </a:xfrm>
            <a:prstGeom prst="line">
              <a:avLst/>
            </a:prstGeom>
            <a:ln>
              <a:solidFill>
                <a:schemeClr val="tx1">
                  <a:lumMod val="95000"/>
                  <a:lumOff val="5000"/>
                </a:schemeClr>
              </a:solidFill>
              <a:prstDash val="sysDot"/>
              <a:tailEnd type="none" w="med" len="lg"/>
            </a:ln>
            <a:effectLst/>
          </p:spPr>
          <p:style>
            <a:lnRef idx="2">
              <a:schemeClr val="accent1"/>
            </a:lnRef>
            <a:fillRef idx="0">
              <a:schemeClr val="accent1"/>
            </a:fillRef>
            <a:effectRef idx="1">
              <a:schemeClr val="accent1"/>
            </a:effectRef>
            <a:fontRef idx="minor">
              <a:schemeClr val="tx1"/>
            </a:fontRef>
          </p:style>
        </p:cxnSp>
        <p:cxnSp>
          <p:nvCxnSpPr>
            <p:cNvPr id="287" name="Straight Connector 286"/>
            <p:cNvCxnSpPr/>
            <p:nvPr/>
          </p:nvCxnSpPr>
          <p:spPr>
            <a:xfrm flipV="1">
              <a:off x="2912670" y="1441450"/>
              <a:ext cx="0" cy="337173"/>
            </a:xfrm>
            <a:prstGeom prst="line">
              <a:avLst/>
            </a:prstGeom>
            <a:ln>
              <a:solidFill>
                <a:schemeClr val="tx1">
                  <a:lumMod val="95000"/>
                  <a:lumOff val="5000"/>
                </a:schemeClr>
              </a:solidFill>
              <a:prstDash val="sysDot"/>
              <a:tailEnd type="none" w="med" len="lg"/>
            </a:ln>
            <a:effectLst/>
          </p:spPr>
          <p:style>
            <a:lnRef idx="2">
              <a:schemeClr val="accent1"/>
            </a:lnRef>
            <a:fillRef idx="0">
              <a:schemeClr val="accent1"/>
            </a:fillRef>
            <a:effectRef idx="1">
              <a:schemeClr val="accent1"/>
            </a:effectRef>
            <a:fontRef idx="minor">
              <a:schemeClr val="tx1"/>
            </a:fontRef>
          </p:style>
        </p:cxnSp>
        <p:cxnSp>
          <p:nvCxnSpPr>
            <p:cNvPr id="288" name="Straight Connector 287"/>
            <p:cNvCxnSpPr/>
            <p:nvPr/>
          </p:nvCxnSpPr>
          <p:spPr>
            <a:xfrm flipV="1">
              <a:off x="3249080" y="1441450"/>
              <a:ext cx="0" cy="337173"/>
            </a:xfrm>
            <a:prstGeom prst="line">
              <a:avLst/>
            </a:prstGeom>
            <a:ln>
              <a:solidFill>
                <a:schemeClr val="tx1">
                  <a:lumMod val="95000"/>
                  <a:lumOff val="5000"/>
                </a:schemeClr>
              </a:solidFill>
              <a:prstDash val="sysDot"/>
              <a:tailEnd type="none" w="med" len="lg"/>
            </a:ln>
            <a:effectLst/>
          </p:spPr>
          <p:style>
            <a:lnRef idx="2">
              <a:schemeClr val="accent1"/>
            </a:lnRef>
            <a:fillRef idx="0">
              <a:schemeClr val="accent1"/>
            </a:fillRef>
            <a:effectRef idx="1">
              <a:schemeClr val="accent1"/>
            </a:effectRef>
            <a:fontRef idx="minor">
              <a:schemeClr val="tx1"/>
            </a:fontRef>
          </p:style>
        </p:cxnSp>
        <p:cxnSp>
          <p:nvCxnSpPr>
            <p:cNvPr id="289" name="Straight Connector 288"/>
            <p:cNvCxnSpPr/>
            <p:nvPr/>
          </p:nvCxnSpPr>
          <p:spPr>
            <a:xfrm flipV="1">
              <a:off x="3589543" y="1441450"/>
              <a:ext cx="0" cy="337173"/>
            </a:xfrm>
            <a:prstGeom prst="line">
              <a:avLst/>
            </a:prstGeom>
            <a:ln>
              <a:solidFill>
                <a:schemeClr val="tx1">
                  <a:lumMod val="95000"/>
                  <a:lumOff val="5000"/>
                </a:schemeClr>
              </a:solidFill>
              <a:prstDash val="sysDot"/>
              <a:tailEnd type="none" w="med" len="lg"/>
            </a:ln>
            <a:effectLst/>
          </p:spPr>
          <p:style>
            <a:lnRef idx="2">
              <a:schemeClr val="accent1"/>
            </a:lnRef>
            <a:fillRef idx="0">
              <a:schemeClr val="accent1"/>
            </a:fillRef>
            <a:effectRef idx="1">
              <a:schemeClr val="accent1"/>
            </a:effectRef>
            <a:fontRef idx="minor">
              <a:schemeClr val="tx1"/>
            </a:fontRef>
          </p:style>
        </p:cxnSp>
        <p:sp>
          <p:nvSpPr>
            <p:cNvPr id="290" name="Rectangle 289"/>
            <p:cNvSpPr/>
            <p:nvPr/>
          </p:nvSpPr>
          <p:spPr>
            <a:xfrm>
              <a:off x="871233" y="3745952"/>
              <a:ext cx="340464" cy="328302"/>
            </a:xfrm>
            <a:prstGeom prst="rect">
              <a:avLst/>
            </a:prstGeom>
            <a:ln>
              <a:solidFill>
                <a:schemeClr val="tx1">
                  <a:lumMod val="95000"/>
                  <a:lumOff val="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91" name="Rectangle 290"/>
            <p:cNvSpPr/>
            <p:nvPr/>
          </p:nvSpPr>
          <p:spPr>
            <a:xfrm>
              <a:off x="1211697" y="3745952"/>
              <a:ext cx="340464" cy="328302"/>
            </a:xfrm>
            <a:prstGeom prst="rect">
              <a:avLst/>
            </a:prstGeom>
            <a:ln>
              <a:solidFill>
                <a:schemeClr val="tx1">
                  <a:lumMod val="95000"/>
                  <a:lumOff val="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92" name="Rectangle 291"/>
            <p:cNvSpPr/>
            <p:nvPr/>
          </p:nvSpPr>
          <p:spPr>
            <a:xfrm>
              <a:off x="1552161" y="3745952"/>
              <a:ext cx="340464" cy="328302"/>
            </a:xfrm>
            <a:prstGeom prst="rect">
              <a:avLst/>
            </a:prstGeom>
            <a:ln>
              <a:solidFill>
                <a:schemeClr val="tx1">
                  <a:lumMod val="95000"/>
                  <a:lumOff val="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93" name="Rectangle 292"/>
            <p:cNvSpPr/>
            <p:nvPr/>
          </p:nvSpPr>
          <p:spPr>
            <a:xfrm>
              <a:off x="1892625" y="3745952"/>
              <a:ext cx="340464" cy="328302"/>
            </a:xfrm>
            <a:prstGeom prst="rect">
              <a:avLst/>
            </a:prstGeom>
            <a:ln>
              <a:solidFill>
                <a:schemeClr val="tx1">
                  <a:lumMod val="95000"/>
                  <a:lumOff val="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94" name="Rectangle 293"/>
            <p:cNvSpPr/>
            <p:nvPr/>
          </p:nvSpPr>
          <p:spPr>
            <a:xfrm>
              <a:off x="2233088" y="3745952"/>
              <a:ext cx="340464" cy="328302"/>
            </a:xfrm>
            <a:prstGeom prst="rect">
              <a:avLst/>
            </a:prstGeom>
            <a:ln>
              <a:solidFill>
                <a:schemeClr val="tx1">
                  <a:lumMod val="95000"/>
                  <a:lumOff val="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95" name="Rectangle 294"/>
            <p:cNvSpPr/>
            <p:nvPr/>
          </p:nvSpPr>
          <p:spPr>
            <a:xfrm>
              <a:off x="2573552" y="3745952"/>
              <a:ext cx="340464" cy="328302"/>
            </a:xfrm>
            <a:prstGeom prst="rect">
              <a:avLst/>
            </a:prstGeom>
            <a:ln>
              <a:solidFill>
                <a:schemeClr val="tx1">
                  <a:lumMod val="95000"/>
                  <a:lumOff val="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96" name="Rectangle 295"/>
            <p:cNvSpPr/>
            <p:nvPr/>
          </p:nvSpPr>
          <p:spPr>
            <a:xfrm>
              <a:off x="2914016" y="3745952"/>
              <a:ext cx="340464" cy="328302"/>
            </a:xfrm>
            <a:prstGeom prst="rect">
              <a:avLst/>
            </a:prstGeom>
            <a:ln>
              <a:solidFill>
                <a:schemeClr val="tx1">
                  <a:lumMod val="95000"/>
                  <a:lumOff val="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97" name="Rectangle 296"/>
            <p:cNvSpPr/>
            <p:nvPr/>
          </p:nvSpPr>
          <p:spPr>
            <a:xfrm>
              <a:off x="871220" y="4074254"/>
              <a:ext cx="340464" cy="328302"/>
            </a:xfrm>
            <a:prstGeom prst="rect">
              <a:avLst/>
            </a:prstGeom>
            <a:ln>
              <a:solidFill>
                <a:schemeClr val="tx1">
                  <a:lumMod val="95000"/>
                  <a:lumOff val="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98" name="Rectangle 297"/>
            <p:cNvSpPr/>
            <p:nvPr/>
          </p:nvSpPr>
          <p:spPr>
            <a:xfrm>
              <a:off x="1211684" y="4074254"/>
              <a:ext cx="340464" cy="328302"/>
            </a:xfrm>
            <a:prstGeom prst="rect">
              <a:avLst/>
            </a:prstGeom>
            <a:ln>
              <a:solidFill>
                <a:schemeClr val="tx1">
                  <a:lumMod val="95000"/>
                  <a:lumOff val="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99" name="Rectangle 298"/>
            <p:cNvSpPr/>
            <p:nvPr/>
          </p:nvSpPr>
          <p:spPr>
            <a:xfrm>
              <a:off x="1552148" y="4074254"/>
              <a:ext cx="340464" cy="328302"/>
            </a:xfrm>
            <a:prstGeom prst="rect">
              <a:avLst/>
            </a:prstGeom>
            <a:ln>
              <a:solidFill>
                <a:schemeClr val="tx1">
                  <a:lumMod val="95000"/>
                  <a:lumOff val="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00" name="Rectangle 299"/>
            <p:cNvSpPr/>
            <p:nvPr/>
          </p:nvSpPr>
          <p:spPr>
            <a:xfrm>
              <a:off x="1892612" y="4074254"/>
              <a:ext cx="340464" cy="328302"/>
            </a:xfrm>
            <a:prstGeom prst="rect">
              <a:avLst/>
            </a:prstGeom>
            <a:ln>
              <a:solidFill>
                <a:schemeClr val="tx1">
                  <a:lumMod val="95000"/>
                  <a:lumOff val="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01" name="Rectangle 300"/>
            <p:cNvSpPr/>
            <p:nvPr/>
          </p:nvSpPr>
          <p:spPr>
            <a:xfrm>
              <a:off x="2233075" y="4074254"/>
              <a:ext cx="340464" cy="328302"/>
            </a:xfrm>
            <a:prstGeom prst="rect">
              <a:avLst/>
            </a:prstGeom>
            <a:ln>
              <a:solidFill>
                <a:schemeClr val="tx1">
                  <a:lumMod val="95000"/>
                  <a:lumOff val="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02" name="Rectangle 301"/>
            <p:cNvSpPr/>
            <p:nvPr/>
          </p:nvSpPr>
          <p:spPr>
            <a:xfrm>
              <a:off x="2573539" y="4074254"/>
              <a:ext cx="340464" cy="328302"/>
            </a:xfrm>
            <a:prstGeom prst="rect">
              <a:avLst/>
            </a:prstGeom>
            <a:ln>
              <a:solidFill>
                <a:schemeClr val="tx1">
                  <a:lumMod val="95000"/>
                  <a:lumOff val="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03" name="Rectangle 302"/>
            <p:cNvSpPr/>
            <p:nvPr/>
          </p:nvSpPr>
          <p:spPr>
            <a:xfrm>
              <a:off x="2914003" y="4074254"/>
              <a:ext cx="340464" cy="328302"/>
            </a:xfrm>
            <a:prstGeom prst="rect">
              <a:avLst/>
            </a:prstGeom>
            <a:ln>
              <a:solidFill>
                <a:schemeClr val="tx1">
                  <a:lumMod val="95000"/>
                  <a:lumOff val="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04" name="Rectangle 303"/>
            <p:cNvSpPr/>
            <p:nvPr/>
          </p:nvSpPr>
          <p:spPr>
            <a:xfrm>
              <a:off x="3249095" y="1778623"/>
              <a:ext cx="340464" cy="328302"/>
            </a:xfrm>
            <a:prstGeom prst="rect">
              <a:avLst/>
            </a:prstGeom>
            <a:ln>
              <a:solidFill>
                <a:schemeClr val="tx1">
                  <a:lumMod val="95000"/>
                  <a:lumOff val="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05" name="Rectangle 304"/>
            <p:cNvSpPr/>
            <p:nvPr/>
          </p:nvSpPr>
          <p:spPr>
            <a:xfrm>
              <a:off x="865851" y="2101890"/>
              <a:ext cx="340464" cy="328302"/>
            </a:xfrm>
            <a:prstGeom prst="rect">
              <a:avLst/>
            </a:prstGeom>
            <a:ln>
              <a:solidFill>
                <a:schemeClr val="tx1">
                  <a:lumMod val="95000"/>
                  <a:lumOff val="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06" name="Rectangle 305"/>
            <p:cNvSpPr/>
            <p:nvPr/>
          </p:nvSpPr>
          <p:spPr>
            <a:xfrm>
              <a:off x="1206315" y="2101890"/>
              <a:ext cx="340464" cy="328302"/>
            </a:xfrm>
            <a:prstGeom prst="rect">
              <a:avLst/>
            </a:prstGeom>
            <a:ln>
              <a:solidFill>
                <a:schemeClr val="tx1">
                  <a:lumMod val="95000"/>
                  <a:lumOff val="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07" name="Rectangle 306"/>
            <p:cNvSpPr/>
            <p:nvPr/>
          </p:nvSpPr>
          <p:spPr>
            <a:xfrm>
              <a:off x="1546779" y="2101890"/>
              <a:ext cx="340464" cy="328302"/>
            </a:xfrm>
            <a:prstGeom prst="rect">
              <a:avLst/>
            </a:prstGeom>
            <a:ln>
              <a:solidFill>
                <a:schemeClr val="tx1">
                  <a:lumMod val="95000"/>
                  <a:lumOff val="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08" name="Rectangle 307"/>
            <p:cNvSpPr/>
            <p:nvPr/>
          </p:nvSpPr>
          <p:spPr>
            <a:xfrm>
              <a:off x="1887243" y="2101890"/>
              <a:ext cx="340464" cy="328302"/>
            </a:xfrm>
            <a:prstGeom prst="rect">
              <a:avLst/>
            </a:prstGeom>
            <a:ln>
              <a:solidFill>
                <a:schemeClr val="tx1">
                  <a:lumMod val="95000"/>
                  <a:lumOff val="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09" name="Rectangle 308"/>
            <p:cNvSpPr/>
            <p:nvPr/>
          </p:nvSpPr>
          <p:spPr>
            <a:xfrm>
              <a:off x="2227706" y="2101890"/>
              <a:ext cx="340464" cy="328302"/>
            </a:xfrm>
            <a:prstGeom prst="rect">
              <a:avLst/>
            </a:prstGeom>
            <a:ln>
              <a:solidFill>
                <a:schemeClr val="tx1">
                  <a:lumMod val="95000"/>
                  <a:lumOff val="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10" name="Rectangle 309"/>
            <p:cNvSpPr/>
            <p:nvPr/>
          </p:nvSpPr>
          <p:spPr>
            <a:xfrm>
              <a:off x="2568170" y="2101890"/>
              <a:ext cx="340464" cy="328302"/>
            </a:xfrm>
            <a:prstGeom prst="rect">
              <a:avLst/>
            </a:prstGeom>
            <a:ln>
              <a:solidFill>
                <a:schemeClr val="tx1">
                  <a:lumMod val="95000"/>
                  <a:lumOff val="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11" name="Rectangle 310"/>
            <p:cNvSpPr/>
            <p:nvPr/>
          </p:nvSpPr>
          <p:spPr>
            <a:xfrm>
              <a:off x="2908634" y="2101890"/>
              <a:ext cx="340464" cy="328302"/>
            </a:xfrm>
            <a:prstGeom prst="rect">
              <a:avLst/>
            </a:prstGeom>
            <a:ln>
              <a:solidFill>
                <a:schemeClr val="tx1">
                  <a:lumMod val="95000"/>
                  <a:lumOff val="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12" name="Rectangle 311"/>
            <p:cNvSpPr/>
            <p:nvPr/>
          </p:nvSpPr>
          <p:spPr>
            <a:xfrm>
              <a:off x="865853" y="2438091"/>
              <a:ext cx="340464" cy="328302"/>
            </a:xfrm>
            <a:prstGeom prst="rect">
              <a:avLst/>
            </a:prstGeom>
            <a:ln>
              <a:solidFill>
                <a:schemeClr val="tx1">
                  <a:lumMod val="95000"/>
                  <a:lumOff val="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13" name="Rectangle 312"/>
            <p:cNvSpPr/>
            <p:nvPr/>
          </p:nvSpPr>
          <p:spPr>
            <a:xfrm>
              <a:off x="1206317" y="2438091"/>
              <a:ext cx="340464" cy="328302"/>
            </a:xfrm>
            <a:prstGeom prst="rect">
              <a:avLst/>
            </a:prstGeom>
            <a:ln>
              <a:solidFill>
                <a:schemeClr val="tx1">
                  <a:lumMod val="95000"/>
                  <a:lumOff val="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14" name="Rectangle 313"/>
            <p:cNvSpPr/>
            <p:nvPr/>
          </p:nvSpPr>
          <p:spPr>
            <a:xfrm>
              <a:off x="1546781" y="2438091"/>
              <a:ext cx="340464" cy="328302"/>
            </a:xfrm>
            <a:prstGeom prst="rect">
              <a:avLst/>
            </a:prstGeom>
            <a:ln>
              <a:solidFill>
                <a:schemeClr val="tx1">
                  <a:lumMod val="95000"/>
                  <a:lumOff val="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15" name="Rectangle 314"/>
            <p:cNvSpPr/>
            <p:nvPr/>
          </p:nvSpPr>
          <p:spPr>
            <a:xfrm>
              <a:off x="1887245" y="2438091"/>
              <a:ext cx="340464" cy="328302"/>
            </a:xfrm>
            <a:prstGeom prst="rect">
              <a:avLst/>
            </a:prstGeom>
            <a:ln>
              <a:solidFill>
                <a:schemeClr val="tx1">
                  <a:lumMod val="95000"/>
                  <a:lumOff val="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16" name="Rectangle 315"/>
            <p:cNvSpPr/>
            <p:nvPr/>
          </p:nvSpPr>
          <p:spPr>
            <a:xfrm>
              <a:off x="2227708" y="2438091"/>
              <a:ext cx="340464" cy="328302"/>
            </a:xfrm>
            <a:prstGeom prst="rect">
              <a:avLst/>
            </a:prstGeom>
            <a:ln>
              <a:solidFill>
                <a:schemeClr val="tx1">
                  <a:lumMod val="95000"/>
                  <a:lumOff val="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17" name="Rectangle 316"/>
            <p:cNvSpPr/>
            <p:nvPr/>
          </p:nvSpPr>
          <p:spPr>
            <a:xfrm>
              <a:off x="2568172" y="2438091"/>
              <a:ext cx="340464" cy="328302"/>
            </a:xfrm>
            <a:prstGeom prst="rect">
              <a:avLst/>
            </a:prstGeom>
            <a:ln>
              <a:solidFill>
                <a:schemeClr val="tx1">
                  <a:lumMod val="95000"/>
                  <a:lumOff val="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18" name="Rectangle 317"/>
            <p:cNvSpPr/>
            <p:nvPr/>
          </p:nvSpPr>
          <p:spPr>
            <a:xfrm>
              <a:off x="2908636" y="2438091"/>
              <a:ext cx="340464" cy="328302"/>
            </a:xfrm>
            <a:prstGeom prst="rect">
              <a:avLst/>
            </a:prstGeom>
            <a:ln>
              <a:solidFill>
                <a:schemeClr val="tx1">
                  <a:lumMod val="95000"/>
                  <a:lumOff val="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19" name="Rectangle 318"/>
            <p:cNvSpPr/>
            <p:nvPr/>
          </p:nvSpPr>
          <p:spPr>
            <a:xfrm>
              <a:off x="865856" y="2761358"/>
              <a:ext cx="340464" cy="328302"/>
            </a:xfrm>
            <a:prstGeom prst="rect">
              <a:avLst/>
            </a:prstGeom>
            <a:ln>
              <a:solidFill>
                <a:schemeClr val="tx1">
                  <a:lumMod val="95000"/>
                  <a:lumOff val="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20" name="Rectangle 319"/>
            <p:cNvSpPr/>
            <p:nvPr/>
          </p:nvSpPr>
          <p:spPr>
            <a:xfrm>
              <a:off x="1206320" y="2761358"/>
              <a:ext cx="340464" cy="328302"/>
            </a:xfrm>
            <a:prstGeom prst="rect">
              <a:avLst/>
            </a:prstGeom>
            <a:ln>
              <a:solidFill>
                <a:schemeClr val="tx1">
                  <a:lumMod val="95000"/>
                  <a:lumOff val="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21" name="Rectangle 320"/>
            <p:cNvSpPr/>
            <p:nvPr/>
          </p:nvSpPr>
          <p:spPr>
            <a:xfrm>
              <a:off x="1546784" y="2761358"/>
              <a:ext cx="340464" cy="328302"/>
            </a:xfrm>
            <a:prstGeom prst="rect">
              <a:avLst/>
            </a:prstGeom>
            <a:ln>
              <a:solidFill>
                <a:schemeClr val="tx1">
                  <a:lumMod val="95000"/>
                  <a:lumOff val="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22" name="Rectangle 321"/>
            <p:cNvSpPr/>
            <p:nvPr/>
          </p:nvSpPr>
          <p:spPr>
            <a:xfrm>
              <a:off x="1887248" y="2761358"/>
              <a:ext cx="340464" cy="328302"/>
            </a:xfrm>
            <a:prstGeom prst="rect">
              <a:avLst/>
            </a:prstGeom>
            <a:ln>
              <a:solidFill>
                <a:schemeClr val="tx1">
                  <a:lumMod val="95000"/>
                  <a:lumOff val="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23" name="Rectangle 322"/>
            <p:cNvSpPr/>
            <p:nvPr/>
          </p:nvSpPr>
          <p:spPr>
            <a:xfrm>
              <a:off x="2227711" y="2761358"/>
              <a:ext cx="340464" cy="328302"/>
            </a:xfrm>
            <a:prstGeom prst="rect">
              <a:avLst/>
            </a:prstGeom>
            <a:ln>
              <a:solidFill>
                <a:schemeClr val="tx1">
                  <a:lumMod val="95000"/>
                  <a:lumOff val="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24" name="Rectangle 323"/>
            <p:cNvSpPr/>
            <p:nvPr/>
          </p:nvSpPr>
          <p:spPr>
            <a:xfrm>
              <a:off x="2568175" y="2761358"/>
              <a:ext cx="340464" cy="328302"/>
            </a:xfrm>
            <a:prstGeom prst="rect">
              <a:avLst/>
            </a:prstGeom>
            <a:ln>
              <a:solidFill>
                <a:schemeClr val="tx1">
                  <a:lumMod val="95000"/>
                  <a:lumOff val="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25" name="Rectangle 324"/>
            <p:cNvSpPr/>
            <p:nvPr/>
          </p:nvSpPr>
          <p:spPr>
            <a:xfrm>
              <a:off x="2908639" y="2761358"/>
              <a:ext cx="340464" cy="328302"/>
            </a:xfrm>
            <a:prstGeom prst="rect">
              <a:avLst/>
            </a:prstGeom>
            <a:ln>
              <a:solidFill>
                <a:schemeClr val="tx1">
                  <a:lumMod val="95000"/>
                  <a:lumOff val="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26" name="Rectangle 325"/>
            <p:cNvSpPr/>
            <p:nvPr/>
          </p:nvSpPr>
          <p:spPr>
            <a:xfrm>
              <a:off x="865843" y="3089660"/>
              <a:ext cx="340464" cy="328302"/>
            </a:xfrm>
            <a:prstGeom prst="rect">
              <a:avLst/>
            </a:prstGeom>
            <a:ln>
              <a:solidFill>
                <a:schemeClr val="tx1">
                  <a:lumMod val="95000"/>
                  <a:lumOff val="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27" name="Rectangle 326"/>
            <p:cNvSpPr/>
            <p:nvPr/>
          </p:nvSpPr>
          <p:spPr>
            <a:xfrm>
              <a:off x="1206307" y="3089660"/>
              <a:ext cx="340464" cy="328302"/>
            </a:xfrm>
            <a:prstGeom prst="rect">
              <a:avLst/>
            </a:prstGeom>
            <a:ln>
              <a:solidFill>
                <a:schemeClr val="tx1">
                  <a:lumMod val="95000"/>
                  <a:lumOff val="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28" name="Rectangle 327"/>
            <p:cNvSpPr/>
            <p:nvPr/>
          </p:nvSpPr>
          <p:spPr>
            <a:xfrm>
              <a:off x="1546771" y="3089660"/>
              <a:ext cx="340464" cy="328302"/>
            </a:xfrm>
            <a:prstGeom prst="rect">
              <a:avLst/>
            </a:prstGeom>
            <a:ln>
              <a:solidFill>
                <a:schemeClr val="tx1">
                  <a:lumMod val="95000"/>
                  <a:lumOff val="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29" name="Rectangle 328"/>
            <p:cNvSpPr/>
            <p:nvPr/>
          </p:nvSpPr>
          <p:spPr>
            <a:xfrm>
              <a:off x="1887235" y="3089660"/>
              <a:ext cx="340464" cy="328302"/>
            </a:xfrm>
            <a:prstGeom prst="rect">
              <a:avLst/>
            </a:prstGeom>
            <a:ln>
              <a:solidFill>
                <a:schemeClr val="tx1">
                  <a:lumMod val="95000"/>
                  <a:lumOff val="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30" name="Rectangle 329"/>
            <p:cNvSpPr/>
            <p:nvPr/>
          </p:nvSpPr>
          <p:spPr>
            <a:xfrm>
              <a:off x="2227698" y="3089660"/>
              <a:ext cx="340464" cy="328302"/>
            </a:xfrm>
            <a:prstGeom prst="rect">
              <a:avLst/>
            </a:prstGeom>
            <a:ln>
              <a:solidFill>
                <a:schemeClr val="tx1">
                  <a:lumMod val="95000"/>
                  <a:lumOff val="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31" name="Rectangle 330"/>
            <p:cNvSpPr/>
            <p:nvPr/>
          </p:nvSpPr>
          <p:spPr>
            <a:xfrm>
              <a:off x="2568162" y="3089660"/>
              <a:ext cx="340464" cy="328302"/>
            </a:xfrm>
            <a:prstGeom prst="rect">
              <a:avLst/>
            </a:prstGeom>
            <a:ln>
              <a:solidFill>
                <a:schemeClr val="tx1">
                  <a:lumMod val="95000"/>
                  <a:lumOff val="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32" name="Rectangle 331"/>
            <p:cNvSpPr/>
            <p:nvPr/>
          </p:nvSpPr>
          <p:spPr>
            <a:xfrm>
              <a:off x="2908626" y="3089660"/>
              <a:ext cx="340464" cy="328302"/>
            </a:xfrm>
            <a:prstGeom prst="rect">
              <a:avLst/>
            </a:prstGeom>
            <a:ln>
              <a:solidFill>
                <a:schemeClr val="tx1">
                  <a:lumMod val="95000"/>
                  <a:lumOff val="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33" name="Rectangle 332"/>
            <p:cNvSpPr/>
            <p:nvPr/>
          </p:nvSpPr>
          <p:spPr>
            <a:xfrm>
              <a:off x="3249098" y="2101890"/>
              <a:ext cx="340464" cy="328302"/>
            </a:xfrm>
            <a:prstGeom prst="rect">
              <a:avLst/>
            </a:prstGeom>
            <a:ln>
              <a:solidFill>
                <a:schemeClr val="tx1">
                  <a:lumMod val="95000"/>
                  <a:lumOff val="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34" name="Rectangle 333"/>
            <p:cNvSpPr/>
            <p:nvPr/>
          </p:nvSpPr>
          <p:spPr>
            <a:xfrm>
              <a:off x="3249100" y="2438091"/>
              <a:ext cx="340464" cy="328302"/>
            </a:xfrm>
            <a:prstGeom prst="rect">
              <a:avLst/>
            </a:prstGeom>
            <a:ln>
              <a:solidFill>
                <a:schemeClr val="tx1">
                  <a:lumMod val="95000"/>
                  <a:lumOff val="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35" name="Rectangle 334"/>
            <p:cNvSpPr/>
            <p:nvPr/>
          </p:nvSpPr>
          <p:spPr>
            <a:xfrm>
              <a:off x="3249103" y="2761358"/>
              <a:ext cx="340464" cy="328302"/>
            </a:xfrm>
            <a:prstGeom prst="rect">
              <a:avLst/>
            </a:prstGeom>
            <a:ln>
              <a:solidFill>
                <a:schemeClr val="tx1">
                  <a:lumMod val="95000"/>
                  <a:lumOff val="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36" name="Rectangle 335"/>
            <p:cNvSpPr/>
            <p:nvPr/>
          </p:nvSpPr>
          <p:spPr>
            <a:xfrm>
              <a:off x="3249090" y="3089660"/>
              <a:ext cx="340464" cy="328302"/>
            </a:xfrm>
            <a:prstGeom prst="rect">
              <a:avLst/>
            </a:prstGeom>
            <a:ln>
              <a:solidFill>
                <a:schemeClr val="tx1">
                  <a:lumMod val="95000"/>
                  <a:lumOff val="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37" name="Rectangle 336"/>
            <p:cNvSpPr/>
            <p:nvPr/>
          </p:nvSpPr>
          <p:spPr>
            <a:xfrm>
              <a:off x="3249092" y="3412927"/>
              <a:ext cx="340464" cy="328302"/>
            </a:xfrm>
            <a:prstGeom prst="rect">
              <a:avLst/>
            </a:prstGeom>
            <a:ln>
              <a:solidFill>
                <a:schemeClr val="tx1">
                  <a:lumMod val="95000"/>
                  <a:lumOff val="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38" name="Rectangle 337"/>
            <p:cNvSpPr/>
            <p:nvPr/>
          </p:nvSpPr>
          <p:spPr>
            <a:xfrm>
              <a:off x="3254480" y="3745952"/>
              <a:ext cx="340464" cy="328302"/>
            </a:xfrm>
            <a:prstGeom prst="rect">
              <a:avLst/>
            </a:prstGeom>
            <a:ln>
              <a:solidFill>
                <a:schemeClr val="tx1">
                  <a:lumMod val="95000"/>
                  <a:lumOff val="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39" name="Rectangle 338"/>
            <p:cNvSpPr/>
            <p:nvPr/>
          </p:nvSpPr>
          <p:spPr>
            <a:xfrm>
              <a:off x="3254467" y="4074254"/>
              <a:ext cx="340464" cy="328302"/>
            </a:xfrm>
            <a:prstGeom prst="rect">
              <a:avLst/>
            </a:prstGeom>
            <a:ln>
              <a:solidFill>
                <a:schemeClr val="tx1">
                  <a:lumMod val="95000"/>
                  <a:lumOff val="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340" name="TextBox 339"/>
          <p:cNvSpPr txBox="1"/>
          <p:nvPr/>
        </p:nvSpPr>
        <p:spPr>
          <a:xfrm>
            <a:off x="197091" y="1836719"/>
            <a:ext cx="553998" cy="1301750"/>
          </a:xfrm>
          <a:prstGeom prst="rect">
            <a:avLst/>
          </a:prstGeom>
          <a:noFill/>
        </p:spPr>
        <p:txBody>
          <a:bodyPr vert="vert" wrap="square" rtlCol="0">
            <a:spAutoFit/>
          </a:bodyPr>
          <a:lstStyle/>
          <a:p>
            <a:pPr algn="ctr"/>
            <a:r>
              <a:rPr lang="en-AU" sz="2400" dirty="0"/>
              <a:t>Memory</a:t>
            </a:r>
            <a:endParaRPr lang="en-US" sz="2400" dirty="0"/>
          </a:p>
        </p:txBody>
      </p:sp>
      <p:sp>
        <p:nvSpPr>
          <p:cNvPr id="341" name="TextBox 340"/>
          <p:cNvSpPr txBox="1"/>
          <p:nvPr/>
        </p:nvSpPr>
        <p:spPr>
          <a:xfrm>
            <a:off x="197091" y="4964285"/>
            <a:ext cx="553998" cy="1301750"/>
          </a:xfrm>
          <a:prstGeom prst="rect">
            <a:avLst/>
          </a:prstGeom>
          <a:noFill/>
        </p:spPr>
        <p:txBody>
          <a:bodyPr vert="vert" wrap="square" rtlCol="0">
            <a:spAutoFit/>
          </a:bodyPr>
          <a:lstStyle/>
          <a:p>
            <a:pPr algn="ctr"/>
            <a:r>
              <a:rPr lang="en-AU" sz="2400" dirty="0"/>
              <a:t>Cache</a:t>
            </a:r>
            <a:endParaRPr lang="en-US" sz="2400" dirty="0"/>
          </a:p>
        </p:txBody>
      </p:sp>
      <p:grpSp>
        <p:nvGrpSpPr>
          <p:cNvPr id="342" name="Group 341"/>
          <p:cNvGrpSpPr/>
          <p:nvPr/>
        </p:nvGrpSpPr>
        <p:grpSpPr>
          <a:xfrm>
            <a:off x="879372" y="1673948"/>
            <a:ext cx="2723724" cy="1316072"/>
            <a:chOff x="865843" y="2101890"/>
            <a:chExt cx="2723724" cy="1316072"/>
          </a:xfrm>
          <a:solidFill>
            <a:schemeClr val="accent2">
              <a:lumMod val="75000"/>
            </a:schemeClr>
          </a:solidFill>
        </p:grpSpPr>
        <p:sp>
          <p:nvSpPr>
            <p:cNvPr id="343" name="Rectangle 342"/>
            <p:cNvSpPr/>
            <p:nvPr/>
          </p:nvSpPr>
          <p:spPr>
            <a:xfrm>
              <a:off x="865851" y="2101890"/>
              <a:ext cx="340464" cy="328302"/>
            </a:xfrm>
            <a:prstGeom prst="rect">
              <a:avLst/>
            </a:prstGeom>
            <a:grpFill/>
            <a:ln>
              <a:solidFill>
                <a:schemeClr val="tx1">
                  <a:lumMod val="95000"/>
                  <a:lumOff val="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44" name="Rectangle 343"/>
            <p:cNvSpPr/>
            <p:nvPr/>
          </p:nvSpPr>
          <p:spPr>
            <a:xfrm>
              <a:off x="1206315" y="2101890"/>
              <a:ext cx="340464" cy="328302"/>
            </a:xfrm>
            <a:prstGeom prst="rect">
              <a:avLst/>
            </a:prstGeom>
            <a:grpFill/>
            <a:ln>
              <a:solidFill>
                <a:schemeClr val="tx1">
                  <a:lumMod val="95000"/>
                  <a:lumOff val="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45" name="Rectangle 344"/>
            <p:cNvSpPr/>
            <p:nvPr/>
          </p:nvSpPr>
          <p:spPr>
            <a:xfrm>
              <a:off x="1546779" y="2101890"/>
              <a:ext cx="340464" cy="328302"/>
            </a:xfrm>
            <a:prstGeom prst="rect">
              <a:avLst/>
            </a:prstGeom>
            <a:grpFill/>
            <a:ln>
              <a:solidFill>
                <a:schemeClr val="tx1">
                  <a:lumMod val="95000"/>
                  <a:lumOff val="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46" name="Rectangle 345"/>
            <p:cNvSpPr/>
            <p:nvPr/>
          </p:nvSpPr>
          <p:spPr>
            <a:xfrm>
              <a:off x="1887243" y="2101890"/>
              <a:ext cx="340464" cy="328302"/>
            </a:xfrm>
            <a:prstGeom prst="rect">
              <a:avLst/>
            </a:prstGeom>
            <a:grpFill/>
            <a:ln>
              <a:solidFill>
                <a:schemeClr val="tx1">
                  <a:lumMod val="95000"/>
                  <a:lumOff val="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47" name="Rectangle 346"/>
            <p:cNvSpPr/>
            <p:nvPr/>
          </p:nvSpPr>
          <p:spPr>
            <a:xfrm>
              <a:off x="2227706" y="2101890"/>
              <a:ext cx="340464" cy="328302"/>
            </a:xfrm>
            <a:prstGeom prst="rect">
              <a:avLst/>
            </a:prstGeom>
            <a:grpFill/>
            <a:ln>
              <a:solidFill>
                <a:schemeClr val="tx1">
                  <a:lumMod val="95000"/>
                  <a:lumOff val="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48" name="Rectangle 347"/>
            <p:cNvSpPr/>
            <p:nvPr/>
          </p:nvSpPr>
          <p:spPr>
            <a:xfrm>
              <a:off x="2568170" y="2101890"/>
              <a:ext cx="340464" cy="328302"/>
            </a:xfrm>
            <a:prstGeom prst="rect">
              <a:avLst/>
            </a:prstGeom>
            <a:grpFill/>
            <a:ln>
              <a:solidFill>
                <a:schemeClr val="tx1">
                  <a:lumMod val="95000"/>
                  <a:lumOff val="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49" name="Rectangle 348"/>
            <p:cNvSpPr/>
            <p:nvPr/>
          </p:nvSpPr>
          <p:spPr>
            <a:xfrm>
              <a:off x="2908634" y="2101890"/>
              <a:ext cx="340464" cy="328302"/>
            </a:xfrm>
            <a:prstGeom prst="rect">
              <a:avLst/>
            </a:prstGeom>
            <a:grpFill/>
            <a:ln>
              <a:solidFill>
                <a:schemeClr val="tx1">
                  <a:lumMod val="95000"/>
                  <a:lumOff val="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50" name="Rectangle 349"/>
            <p:cNvSpPr/>
            <p:nvPr/>
          </p:nvSpPr>
          <p:spPr>
            <a:xfrm>
              <a:off x="865853" y="2438091"/>
              <a:ext cx="340464" cy="328302"/>
            </a:xfrm>
            <a:prstGeom prst="rect">
              <a:avLst/>
            </a:prstGeom>
            <a:grpFill/>
            <a:ln>
              <a:solidFill>
                <a:schemeClr val="tx1">
                  <a:lumMod val="95000"/>
                  <a:lumOff val="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51" name="Rectangle 350"/>
            <p:cNvSpPr/>
            <p:nvPr/>
          </p:nvSpPr>
          <p:spPr>
            <a:xfrm>
              <a:off x="1206317" y="2438091"/>
              <a:ext cx="340464" cy="328302"/>
            </a:xfrm>
            <a:prstGeom prst="rect">
              <a:avLst/>
            </a:prstGeom>
            <a:grpFill/>
            <a:ln>
              <a:solidFill>
                <a:schemeClr val="tx1">
                  <a:lumMod val="95000"/>
                  <a:lumOff val="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52" name="Rectangle 351"/>
            <p:cNvSpPr/>
            <p:nvPr/>
          </p:nvSpPr>
          <p:spPr>
            <a:xfrm>
              <a:off x="1546781" y="2438091"/>
              <a:ext cx="340464" cy="328302"/>
            </a:xfrm>
            <a:prstGeom prst="rect">
              <a:avLst/>
            </a:prstGeom>
            <a:grpFill/>
            <a:ln>
              <a:solidFill>
                <a:schemeClr val="tx1">
                  <a:lumMod val="95000"/>
                  <a:lumOff val="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53" name="Rectangle 352"/>
            <p:cNvSpPr/>
            <p:nvPr/>
          </p:nvSpPr>
          <p:spPr>
            <a:xfrm>
              <a:off x="1887245" y="2438091"/>
              <a:ext cx="340464" cy="328302"/>
            </a:xfrm>
            <a:prstGeom prst="rect">
              <a:avLst/>
            </a:prstGeom>
            <a:grpFill/>
            <a:ln>
              <a:solidFill>
                <a:schemeClr val="tx1">
                  <a:lumMod val="95000"/>
                  <a:lumOff val="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54" name="Rectangle 353"/>
            <p:cNvSpPr/>
            <p:nvPr/>
          </p:nvSpPr>
          <p:spPr>
            <a:xfrm>
              <a:off x="2227708" y="2438091"/>
              <a:ext cx="340464" cy="328302"/>
            </a:xfrm>
            <a:prstGeom prst="rect">
              <a:avLst/>
            </a:prstGeom>
            <a:grpFill/>
            <a:ln>
              <a:solidFill>
                <a:schemeClr val="tx1">
                  <a:lumMod val="95000"/>
                  <a:lumOff val="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55" name="Rectangle 354"/>
            <p:cNvSpPr/>
            <p:nvPr/>
          </p:nvSpPr>
          <p:spPr>
            <a:xfrm>
              <a:off x="2568172" y="2438091"/>
              <a:ext cx="340464" cy="328302"/>
            </a:xfrm>
            <a:prstGeom prst="rect">
              <a:avLst/>
            </a:prstGeom>
            <a:grpFill/>
            <a:ln>
              <a:solidFill>
                <a:schemeClr val="tx1">
                  <a:lumMod val="95000"/>
                  <a:lumOff val="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56" name="Rectangle 355"/>
            <p:cNvSpPr/>
            <p:nvPr/>
          </p:nvSpPr>
          <p:spPr>
            <a:xfrm>
              <a:off x="2908636" y="2438091"/>
              <a:ext cx="340464" cy="328302"/>
            </a:xfrm>
            <a:prstGeom prst="rect">
              <a:avLst/>
            </a:prstGeom>
            <a:grpFill/>
            <a:ln>
              <a:solidFill>
                <a:schemeClr val="tx1">
                  <a:lumMod val="95000"/>
                  <a:lumOff val="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57" name="Rectangle 356"/>
            <p:cNvSpPr/>
            <p:nvPr/>
          </p:nvSpPr>
          <p:spPr>
            <a:xfrm>
              <a:off x="865856" y="2761358"/>
              <a:ext cx="340464" cy="328302"/>
            </a:xfrm>
            <a:prstGeom prst="rect">
              <a:avLst/>
            </a:prstGeom>
            <a:grpFill/>
            <a:ln>
              <a:solidFill>
                <a:schemeClr val="tx1">
                  <a:lumMod val="95000"/>
                  <a:lumOff val="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58" name="Rectangle 357"/>
            <p:cNvSpPr/>
            <p:nvPr/>
          </p:nvSpPr>
          <p:spPr>
            <a:xfrm>
              <a:off x="1206320" y="2761358"/>
              <a:ext cx="340464" cy="328302"/>
            </a:xfrm>
            <a:prstGeom prst="rect">
              <a:avLst/>
            </a:prstGeom>
            <a:grpFill/>
            <a:ln>
              <a:solidFill>
                <a:schemeClr val="tx1">
                  <a:lumMod val="95000"/>
                  <a:lumOff val="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59" name="Rectangle 358"/>
            <p:cNvSpPr/>
            <p:nvPr/>
          </p:nvSpPr>
          <p:spPr>
            <a:xfrm>
              <a:off x="1546784" y="2761358"/>
              <a:ext cx="340464" cy="328302"/>
            </a:xfrm>
            <a:prstGeom prst="rect">
              <a:avLst/>
            </a:prstGeom>
            <a:grpFill/>
            <a:ln>
              <a:solidFill>
                <a:schemeClr val="tx1">
                  <a:lumMod val="95000"/>
                  <a:lumOff val="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60" name="Rectangle 359"/>
            <p:cNvSpPr/>
            <p:nvPr/>
          </p:nvSpPr>
          <p:spPr>
            <a:xfrm>
              <a:off x="1887248" y="2761358"/>
              <a:ext cx="340464" cy="328302"/>
            </a:xfrm>
            <a:prstGeom prst="rect">
              <a:avLst/>
            </a:prstGeom>
            <a:grpFill/>
            <a:ln>
              <a:solidFill>
                <a:schemeClr val="tx1">
                  <a:lumMod val="95000"/>
                  <a:lumOff val="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61" name="Rectangle 360"/>
            <p:cNvSpPr/>
            <p:nvPr/>
          </p:nvSpPr>
          <p:spPr>
            <a:xfrm>
              <a:off x="2227711" y="2761358"/>
              <a:ext cx="340464" cy="328302"/>
            </a:xfrm>
            <a:prstGeom prst="rect">
              <a:avLst/>
            </a:prstGeom>
            <a:grpFill/>
            <a:ln>
              <a:solidFill>
                <a:schemeClr val="tx1">
                  <a:lumMod val="95000"/>
                  <a:lumOff val="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62" name="Rectangle 361"/>
            <p:cNvSpPr/>
            <p:nvPr/>
          </p:nvSpPr>
          <p:spPr>
            <a:xfrm>
              <a:off x="2568175" y="2761358"/>
              <a:ext cx="340464" cy="328302"/>
            </a:xfrm>
            <a:prstGeom prst="rect">
              <a:avLst/>
            </a:prstGeom>
            <a:grpFill/>
            <a:ln>
              <a:solidFill>
                <a:schemeClr val="tx1">
                  <a:lumMod val="95000"/>
                  <a:lumOff val="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63" name="Rectangle 362"/>
            <p:cNvSpPr/>
            <p:nvPr/>
          </p:nvSpPr>
          <p:spPr>
            <a:xfrm>
              <a:off x="2908639" y="2761358"/>
              <a:ext cx="340464" cy="328302"/>
            </a:xfrm>
            <a:prstGeom prst="rect">
              <a:avLst/>
            </a:prstGeom>
            <a:grpFill/>
            <a:ln>
              <a:solidFill>
                <a:schemeClr val="tx1">
                  <a:lumMod val="95000"/>
                  <a:lumOff val="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64" name="Rectangle 363"/>
            <p:cNvSpPr/>
            <p:nvPr/>
          </p:nvSpPr>
          <p:spPr>
            <a:xfrm>
              <a:off x="865843" y="3089660"/>
              <a:ext cx="340464" cy="328302"/>
            </a:xfrm>
            <a:prstGeom prst="rect">
              <a:avLst/>
            </a:prstGeom>
            <a:grpFill/>
            <a:ln>
              <a:solidFill>
                <a:schemeClr val="tx1">
                  <a:lumMod val="95000"/>
                  <a:lumOff val="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65" name="Rectangle 364"/>
            <p:cNvSpPr/>
            <p:nvPr/>
          </p:nvSpPr>
          <p:spPr>
            <a:xfrm>
              <a:off x="1206307" y="3089660"/>
              <a:ext cx="340464" cy="328302"/>
            </a:xfrm>
            <a:prstGeom prst="rect">
              <a:avLst/>
            </a:prstGeom>
            <a:grpFill/>
            <a:ln>
              <a:solidFill>
                <a:schemeClr val="tx1">
                  <a:lumMod val="95000"/>
                  <a:lumOff val="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66" name="Rectangle 365"/>
            <p:cNvSpPr/>
            <p:nvPr/>
          </p:nvSpPr>
          <p:spPr>
            <a:xfrm>
              <a:off x="1546771" y="3089660"/>
              <a:ext cx="340464" cy="328302"/>
            </a:xfrm>
            <a:prstGeom prst="rect">
              <a:avLst/>
            </a:prstGeom>
            <a:grpFill/>
            <a:ln>
              <a:solidFill>
                <a:schemeClr val="tx1">
                  <a:lumMod val="95000"/>
                  <a:lumOff val="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67" name="Rectangle 366"/>
            <p:cNvSpPr/>
            <p:nvPr/>
          </p:nvSpPr>
          <p:spPr>
            <a:xfrm>
              <a:off x="1887235" y="3089660"/>
              <a:ext cx="340464" cy="328302"/>
            </a:xfrm>
            <a:prstGeom prst="rect">
              <a:avLst/>
            </a:prstGeom>
            <a:grpFill/>
            <a:ln>
              <a:solidFill>
                <a:schemeClr val="tx1">
                  <a:lumMod val="95000"/>
                  <a:lumOff val="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68" name="Rectangle 367"/>
            <p:cNvSpPr/>
            <p:nvPr/>
          </p:nvSpPr>
          <p:spPr>
            <a:xfrm>
              <a:off x="2227698" y="3089660"/>
              <a:ext cx="340464" cy="328302"/>
            </a:xfrm>
            <a:prstGeom prst="rect">
              <a:avLst/>
            </a:prstGeom>
            <a:grpFill/>
            <a:ln>
              <a:solidFill>
                <a:schemeClr val="tx1">
                  <a:lumMod val="95000"/>
                  <a:lumOff val="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69" name="Rectangle 368"/>
            <p:cNvSpPr/>
            <p:nvPr/>
          </p:nvSpPr>
          <p:spPr>
            <a:xfrm>
              <a:off x="2568162" y="3089660"/>
              <a:ext cx="340464" cy="328302"/>
            </a:xfrm>
            <a:prstGeom prst="rect">
              <a:avLst/>
            </a:prstGeom>
            <a:grpFill/>
            <a:ln>
              <a:solidFill>
                <a:schemeClr val="tx1">
                  <a:lumMod val="95000"/>
                  <a:lumOff val="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70" name="Rectangle 369"/>
            <p:cNvSpPr/>
            <p:nvPr/>
          </p:nvSpPr>
          <p:spPr>
            <a:xfrm>
              <a:off x="2908626" y="3089660"/>
              <a:ext cx="340464" cy="328302"/>
            </a:xfrm>
            <a:prstGeom prst="rect">
              <a:avLst/>
            </a:prstGeom>
            <a:grpFill/>
            <a:ln>
              <a:solidFill>
                <a:schemeClr val="tx1">
                  <a:lumMod val="95000"/>
                  <a:lumOff val="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71" name="Rectangle 370"/>
            <p:cNvSpPr/>
            <p:nvPr/>
          </p:nvSpPr>
          <p:spPr>
            <a:xfrm>
              <a:off x="3249098" y="2101890"/>
              <a:ext cx="340464" cy="328302"/>
            </a:xfrm>
            <a:prstGeom prst="rect">
              <a:avLst/>
            </a:prstGeom>
            <a:grpFill/>
            <a:ln>
              <a:solidFill>
                <a:schemeClr val="tx1">
                  <a:lumMod val="95000"/>
                  <a:lumOff val="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72" name="Rectangle 371"/>
            <p:cNvSpPr/>
            <p:nvPr/>
          </p:nvSpPr>
          <p:spPr>
            <a:xfrm>
              <a:off x="3249100" y="2438091"/>
              <a:ext cx="340464" cy="328302"/>
            </a:xfrm>
            <a:prstGeom prst="rect">
              <a:avLst/>
            </a:prstGeom>
            <a:grpFill/>
            <a:ln>
              <a:solidFill>
                <a:schemeClr val="tx1">
                  <a:lumMod val="95000"/>
                  <a:lumOff val="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73" name="Rectangle 372"/>
            <p:cNvSpPr/>
            <p:nvPr/>
          </p:nvSpPr>
          <p:spPr>
            <a:xfrm>
              <a:off x="3249103" y="2761358"/>
              <a:ext cx="340464" cy="328302"/>
            </a:xfrm>
            <a:prstGeom prst="rect">
              <a:avLst/>
            </a:prstGeom>
            <a:grpFill/>
            <a:ln>
              <a:solidFill>
                <a:schemeClr val="tx1">
                  <a:lumMod val="95000"/>
                  <a:lumOff val="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74" name="Rectangle 373"/>
            <p:cNvSpPr/>
            <p:nvPr/>
          </p:nvSpPr>
          <p:spPr>
            <a:xfrm>
              <a:off x="3249090" y="3089660"/>
              <a:ext cx="340464" cy="328302"/>
            </a:xfrm>
            <a:prstGeom prst="rect">
              <a:avLst/>
            </a:prstGeom>
            <a:grpFill/>
            <a:ln>
              <a:solidFill>
                <a:schemeClr val="tx1">
                  <a:lumMod val="95000"/>
                  <a:lumOff val="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375" name="Group 374"/>
          <p:cNvGrpSpPr/>
          <p:nvPr/>
        </p:nvGrpSpPr>
        <p:grpSpPr>
          <a:xfrm>
            <a:off x="873958" y="4964285"/>
            <a:ext cx="2723724" cy="1316072"/>
            <a:chOff x="865843" y="2101890"/>
            <a:chExt cx="2723724" cy="1316072"/>
          </a:xfrm>
          <a:solidFill>
            <a:schemeClr val="accent2">
              <a:lumMod val="75000"/>
            </a:schemeClr>
          </a:solidFill>
        </p:grpSpPr>
        <p:sp>
          <p:nvSpPr>
            <p:cNvPr id="376" name="Rectangle 375"/>
            <p:cNvSpPr/>
            <p:nvPr/>
          </p:nvSpPr>
          <p:spPr>
            <a:xfrm>
              <a:off x="865851" y="2101890"/>
              <a:ext cx="340464" cy="328302"/>
            </a:xfrm>
            <a:prstGeom prst="rect">
              <a:avLst/>
            </a:prstGeom>
            <a:grpFill/>
            <a:ln>
              <a:solidFill>
                <a:schemeClr val="tx1">
                  <a:lumMod val="95000"/>
                  <a:lumOff val="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77" name="Rectangle 376"/>
            <p:cNvSpPr/>
            <p:nvPr/>
          </p:nvSpPr>
          <p:spPr>
            <a:xfrm>
              <a:off x="1206315" y="2101890"/>
              <a:ext cx="340464" cy="328302"/>
            </a:xfrm>
            <a:prstGeom prst="rect">
              <a:avLst/>
            </a:prstGeom>
            <a:grpFill/>
            <a:ln>
              <a:solidFill>
                <a:schemeClr val="tx1">
                  <a:lumMod val="95000"/>
                  <a:lumOff val="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78" name="Rectangle 377"/>
            <p:cNvSpPr/>
            <p:nvPr/>
          </p:nvSpPr>
          <p:spPr>
            <a:xfrm>
              <a:off x="1546779" y="2101890"/>
              <a:ext cx="340464" cy="328302"/>
            </a:xfrm>
            <a:prstGeom prst="rect">
              <a:avLst/>
            </a:prstGeom>
            <a:grpFill/>
            <a:ln>
              <a:solidFill>
                <a:schemeClr val="tx1">
                  <a:lumMod val="95000"/>
                  <a:lumOff val="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79" name="Rectangle 378"/>
            <p:cNvSpPr/>
            <p:nvPr/>
          </p:nvSpPr>
          <p:spPr>
            <a:xfrm>
              <a:off x="1887243" y="2101890"/>
              <a:ext cx="340464" cy="328302"/>
            </a:xfrm>
            <a:prstGeom prst="rect">
              <a:avLst/>
            </a:prstGeom>
            <a:grpFill/>
            <a:ln>
              <a:solidFill>
                <a:schemeClr val="tx1">
                  <a:lumMod val="95000"/>
                  <a:lumOff val="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80" name="Rectangle 379"/>
            <p:cNvSpPr/>
            <p:nvPr/>
          </p:nvSpPr>
          <p:spPr>
            <a:xfrm>
              <a:off x="2227706" y="2101890"/>
              <a:ext cx="340464" cy="328302"/>
            </a:xfrm>
            <a:prstGeom prst="rect">
              <a:avLst/>
            </a:prstGeom>
            <a:grpFill/>
            <a:ln>
              <a:solidFill>
                <a:schemeClr val="tx1">
                  <a:lumMod val="95000"/>
                  <a:lumOff val="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81" name="Rectangle 380"/>
            <p:cNvSpPr/>
            <p:nvPr/>
          </p:nvSpPr>
          <p:spPr>
            <a:xfrm>
              <a:off x="2568170" y="2101890"/>
              <a:ext cx="340464" cy="328302"/>
            </a:xfrm>
            <a:prstGeom prst="rect">
              <a:avLst/>
            </a:prstGeom>
            <a:grpFill/>
            <a:ln>
              <a:solidFill>
                <a:schemeClr val="tx1">
                  <a:lumMod val="95000"/>
                  <a:lumOff val="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82" name="Rectangle 381"/>
            <p:cNvSpPr/>
            <p:nvPr/>
          </p:nvSpPr>
          <p:spPr>
            <a:xfrm>
              <a:off x="2908634" y="2101890"/>
              <a:ext cx="340464" cy="328302"/>
            </a:xfrm>
            <a:prstGeom prst="rect">
              <a:avLst/>
            </a:prstGeom>
            <a:grpFill/>
            <a:ln>
              <a:solidFill>
                <a:schemeClr val="tx1">
                  <a:lumMod val="95000"/>
                  <a:lumOff val="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83" name="Rectangle 382"/>
            <p:cNvSpPr/>
            <p:nvPr/>
          </p:nvSpPr>
          <p:spPr>
            <a:xfrm>
              <a:off x="865853" y="2438091"/>
              <a:ext cx="340464" cy="328302"/>
            </a:xfrm>
            <a:prstGeom prst="rect">
              <a:avLst/>
            </a:prstGeom>
            <a:grpFill/>
            <a:ln>
              <a:solidFill>
                <a:schemeClr val="tx1">
                  <a:lumMod val="95000"/>
                  <a:lumOff val="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84" name="Rectangle 383"/>
            <p:cNvSpPr/>
            <p:nvPr/>
          </p:nvSpPr>
          <p:spPr>
            <a:xfrm>
              <a:off x="1206317" y="2438091"/>
              <a:ext cx="340464" cy="328302"/>
            </a:xfrm>
            <a:prstGeom prst="rect">
              <a:avLst/>
            </a:prstGeom>
            <a:grpFill/>
            <a:ln>
              <a:solidFill>
                <a:schemeClr val="tx1">
                  <a:lumMod val="95000"/>
                  <a:lumOff val="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85" name="Rectangle 384"/>
            <p:cNvSpPr/>
            <p:nvPr/>
          </p:nvSpPr>
          <p:spPr>
            <a:xfrm>
              <a:off x="1546781" y="2438091"/>
              <a:ext cx="340464" cy="328302"/>
            </a:xfrm>
            <a:prstGeom prst="rect">
              <a:avLst/>
            </a:prstGeom>
            <a:grpFill/>
            <a:ln>
              <a:solidFill>
                <a:schemeClr val="tx1">
                  <a:lumMod val="95000"/>
                  <a:lumOff val="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86" name="Rectangle 385"/>
            <p:cNvSpPr/>
            <p:nvPr/>
          </p:nvSpPr>
          <p:spPr>
            <a:xfrm>
              <a:off x="1887245" y="2438091"/>
              <a:ext cx="340464" cy="328302"/>
            </a:xfrm>
            <a:prstGeom prst="rect">
              <a:avLst/>
            </a:prstGeom>
            <a:grpFill/>
            <a:ln>
              <a:solidFill>
                <a:schemeClr val="tx1">
                  <a:lumMod val="95000"/>
                  <a:lumOff val="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87" name="Rectangle 386"/>
            <p:cNvSpPr/>
            <p:nvPr/>
          </p:nvSpPr>
          <p:spPr>
            <a:xfrm>
              <a:off x="2227708" y="2438091"/>
              <a:ext cx="340464" cy="328302"/>
            </a:xfrm>
            <a:prstGeom prst="rect">
              <a:avLst/>
            </a:prstGeom>
            <a:grpFill/>
            <a:ln>
              <a:solidFill>
                <a:schemeClr val="tx1">
                  <a:lumMod val="95000"/>
                  <a:lumOff val="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88" name="Rectangle 387"/>
            <p:cNvSpPr/>
            <p:nvPr/>
          </p:nvSpPr>
          <p:spPr>
            <a:xfrm>
              <a:off x="2568172" y="2438091"/>
              <a:ext cx="340464" cy="328302"/>
            </a:xfrm>
            <a:prstGeom prst="rect">
              <a:avLst/>
            </a:prstGeom>
            <a:grpFill/>
            <a:ln>
              <a:solidFill>
                <a:schemeClr val="tx1">
                  <a:lumMod val="95000"/>
                  <a:lumOff val="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89" name="Rectangle 388"/>
            <p:cNvSpPr/>
            <p:nvPr/>
          </p:nvSpPr>
          <p:spPr>
            <a:xfrm>
              <a:off x="2908636" y="2438091"/>
              <a:ext cx="340464" cy="328302"/>
            </a:xfrm>
            <a:prstGeom prst="rect">
              <a:avLst/>
            </a:prstGeom>
            <a:grpFill/>
            <a:ln>
              <a:solidFill>
                <a:schemeClr val="tx1">
                  <a:lumMod val="95000"/>
                  <a:lumOff val="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0" name="Rectangle 389"/>
            <p:cNvSpPr/>
            <p:nvPr/>
          </p:nvSpPr>
          <p:spPr>
            <a:xfrm>
              <a:off x="865856" y="2761358"/>
              <a:ext cx="340464" cy="328302"/>
            </a:xfrm>
            <a:prstGeom prst="rect">
              <a:avLst/>
            </a:prstGeom>
            <a:grpFill/>
            <a:ln>
              <a:solidFill>
                <a:schemeClr val="tx1">
                  <a:lumMod val="95000"/>
                  <a:lumOff val="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1" name="Rectangle 390"/>
            <p:cNvSpPr/>
            <p:nvPr/>
          </p:nvSpPr>
          <p:spPr>
            <a:xfrm>
              <a:off x="1206320" y="2761358"/>
              <a:ext cx="340464" cy="328302"/>
            </a:xfrm>
            <a:prstGeom prst="rect">
              <a:avLst/>
            </a:prstGeom>
            <a:grpFill/>
            <a:ln>
              <a:solidFill>
                <a:schemeClr val="tx1">
                  <a:lumMod val="95000"/>
                  <a:lumOff val="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2" name="Rectangle 391"/>
            <p:cNvSpPr/>
            <p:nvPr/>
          </p:nvSpPr>
          <p:spPr>
            <a:xfrm>
              <a:off x="1546784" y="2761358"/>
              <a:ext cx="340464" cy="328302"/>
            </a:xfrm>
            <a:prstGeom prst="rect">
              <a:avLst/>
            </a:prstGeom>
            <a:grpFill/>
            <a:ln>
              <a:solidFill>
                <a:schemeClr val="tx1">
                  <a:lumMod val="95000"/>
                  <a:lumOff val="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3" name="Rectangle 392"/>
            <p:cNvSpPr/>
            <p:nvPr/>
          </p:nvSpPr>
          <p:spPr>
            <a:xfrm>
              <a:off x="1887248" y="2761358"/>
              <a:ext cx="340464" cy="328302"/>
            </a:xfrm>
            <a:prstGeom prst="rect">
              <a:avLst/>
            </a:prstGeom>
            <a:grpFill/>
            <a:ln>
              <a:solidFill>
                <a:schemeClr val="tx1">
                  <a:lumMod val="95000"/>
                  <a:lumOff val="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4" name="Rectangle 393"/>
            <p:cNvSpPr/>
            <p:nvPr/>
          </p:nvSpPr>
          <p:spPr>
            <a:xfrm>
              <a:off x="2227711" y="2761358"/>
              <a:ext cx="340464" cy="328302"/>
            </a:xfrm>
            <a:prstGeom prst="rect">
              <a:avLst/>
            </a:prstGeom>
            <a:grpFill/>
            <a:ln>
              <a:solidFill>
                <a:schemeClr val="tx1">
                  <a:lumMod val="95000"/>
                  <a:lumOff val="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5" name="Rectangle 394"/>
            <p:cNvSpPr/>
            <p:nvPr/>
          </p:nvSpPr>
          <p:spPr>
            <a:xfrm>
              <a:off x="2568175" y="2761358"/>
              <a:ext cx="340464" cy="328302"/>
            </a:xfrm>
            <a:prstGeom prst="rect">
              <a:avLst/>
            </a:prstGeom>
            <a:grpFill/>
            <a:ln>
              <a:solidFill>
                <a:schemeClr val="tx1">
                  <a:lumMod val="95000"/>
                  <a:lumOff val="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6" name="Rectangle 395"/>
            <p:cNvSpPr/>
            <p:nvPr/>
          </p:nvSpPr>
          <p:spPr>
            <a:xfrm>
              <a:off x="2908639" y="2761358"/>
              <a:ext cx="340464" cy="328302"/>
            </a:xfrm>
            <a:prstGeom prst="rect">
              <a:avLst/>
            </a:prstGeom>
            <a:grpFill/>
            <a:ln>
              <a:solidFill>
                <a:schemeClr val="tx1">
                  <a:lumMod val="95000"/>
                  <a:lumOff val="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7" name="Rectangle 396"/>
            <p:cNvSpPr/>
            <p:nvPr/>
          </p:nvSpPr>
          <p:spPr>
            <a:xfrm>
              <a:off x="865843" y="3089660"/>
              <a:ext cx="340464" cy="328302"/>
            </a:xfrm>
            <a:prstGeom prst="rect">
              <a:avLst/>
            </a:prstGeom>
            <a:grpFill/>
            <a:ln>
              <a:solidFill>
                <a:schemeClr val="tx1">
                  <a:lumMod val="95000"/>
                  <a:lumOff val="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8" name="Rectangle 397"/>
            <p:cNvSpPr/>
            <p:nvPr/>
          </p:nvSpPr>
          <p:spPr>
            <a:xfrm>
              <a:off x="1206307" y="3089660"/>
              <a:ext cx="340464" cy="328302"/>
            </a:xfrm>
            <a:prstGeom prst="rect">
              <a:avLst/>
            </a:prstGeom>
            <a:grpFill/>
            <a:ln>
              <a:solidFill>
                <a:schemeClr val="tx1">
                  <a:lumMod val="95000"/>
                  <a:lumOff val="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9" name="Rectangle 398"/>
            <p:cNvSpPr/>
            <p:nvPr/>
          </p:nvSpPr>
          <p:spPr>
            <a:xfrm>
              <a:off x="1546771" y="3089660"/>
              <a:ext cx="340464" cy="328302"/>
            </a:xfrm>
            <a:prstGeom prst="rect">
              <a:avLst/>
            </a:prstGeom>
            <a:grpFill/>
            <a:ln>
              <a:solidFill>
                <a:schemeClr val="tx1">
                  <a:lumMod val="95000"/>
                  <a:lumOff val="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0" name="Rectangle 399"/>
            <p:cNvSpPr/>
            <p:nvPr/>
          </p:nvSpPr>
          <p:spPr>
            <a:xfrm>
              <a:off x="1887235" y="3089660"/>
              <a:ext cx="340464" cy="328302"/>
            </a:xfrm>
            <a:prstGeom prst="rect">
              <a:avLst/>
            </a:prstGeom>
            <a:grpFill/>
            <a:ln>
              <a:solidFill>
                <a:schemeClr val="tx1">
                  <a:lumMod val="95000"/>
                  <a:lumOff val="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1" name="Rectangle 400"/>
            <p:cNvSpPr/>
            <p:nvPr/>
          </p:nvSpPr>
          <p:spPr>
            <a:xfrm>
              <a:off x="2227698" y="3089660"/>
              <a:ext cx="340464" cy="328302"/>
            </a:xfrm>
            <a:prstGeom prst="rect">
              <a:avLst/>
            </a:prstGeom>
            <a:grpFill/>
            <a:ln>
              <a:solidFill>
                <a:schemeClr val="tx1">
                  <a:lumMod val="95000"/>
                  <a:lumOff val="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2" name="Rectangle 401"/>
            <p:cNvSpPr/>
            <p:nvPr/>
          </p:nvSpPr>
          <p:spPr>
            <a:xfrm>
              <a:off x="2568162" y="3089660"/>
              <a:ext cx="340464" cy="328302"/>
            </a:xfrm>
            <a:prstGeom prst="rect">
              <a:avLst/>
            </a:prstGeom>
            <a:grpFill/>
            <a:ln>
              <a:solidFill>
                <a:schemeClr val="tx1">
                  <a:lumMod val="95000"/>
                  <a:lumOff val="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3" name="Rectangle 402"/>
            <p:cNvSpPr/>
            <p:nvPr/>
          </p:nvSpPr>
          <p:spPr>
            <a:xfrm>
              <a:off x="2908626" y="3089660"/>
              <a:ext cx="340464" cy="328302"/>
            </a:xfrm>
            <a:prstGeom prst="rect">
              <a:avLst/>
            </a:prstGeom>
            <a:grpFill/>
            <a:ln>
              <a:solidFill>
                <a:schemeClr val="tx1">
                  <a:lumMod val="95000"/>
                  <a:lumOff val="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4" name="Rectangle 403"/>
            <p:cNvSpPr/>
            <p:nvPr/>
          </p:nvSpPr>
          <p:spPr>
            <a:xfrm>
              <a:off x="3249098" y="2101890"/>
              <a:ext cx="340464" cy="328302"/>
            </a:xfrm>
            <a:prstGeom prst="rect">
              <a:avLst/>
            </a:prstGeom>
            <a:grpFill/>
            <a:ln>
              <a:solidFill>
                <a:schemeClr val="tx1">
                  <a:lumMod val="95000"/>
                  <a:lumOff val="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5" name="Rectangle 404"/>
            <p:cNvSpPr/>
            <p:nvPr/>
          </p:nvSpPr>
          <p:spPr>
            <a:xfrm>
              <a:off x="3249100" y="2438091"/>
              <a:ext cx="340464" cy="328302"/>
            </a:xfrm>
            <a:prstGeom prst="rect">
              <a:avLst/>
            </a:prstGeom>
            <a:grpFill/>
            <a:ln>
              <a:solidFill>
                <a:schemeClr val="tx1">
                  <a:lumMod val="95000"/>
                  <a:lumOff val="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6" name="Rectangle 405"/>
            <p:cNvSpPr/>
            <p:nvPr/>
          </p:nvSpPr>
          <p:spPr>
            <a:xfrm>
              <a:off x="3249103" y="2761358"/>
              <a:ext cx="340464" cy="328302"/>
            </a:xfrm>
            <a:prstGeom prst="rect">
              <a:avLst/>
            </a:prstGeom>
            <a:grpFill/>
            <a:ln>
              <a:solidFill>
                <a:schemeClr val="tx1">
                  <a:lumMod val="95000"/>
                  <a:lumOff val="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7" name="Rectangle 406"/>
            <p:cNvSpPr/>
            <p:nvPr/>
          </p:nvSpPr>
          <p:spPr>
            <a:xfrm>
              <a:off x="3249090" y="3089660"/>
              <a:ext cx="340464" cy="328302"/>
            </a:xfrm>
            <a:prstGeom prst="rect">
              <a:avLst/>
            </a:prstGeom>
            <a:grpFill/>
            <a:ln>
              <a:solidFill>
                <a:schemeClr val="tx1">
                  <a:lumMod val="95000"/>
                  <a:lumOff val="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408" name="Group 407"/>
          <p:cNvGrpSpPr/>
          <p:nvPr/>
        </p:nvGrpSpPr>
        <p:grpSpPr>
          <a:xfrm>
            <a:off x="1560287" y="1339179"/>
            <a:ext cx="1713200" cy="4941178"/>
            <a:chOff x="1552148" y="1773588"/>
            <a:chExt cx="1713200" cy="4941178"/>
          </a:xfrm>
        </p:grpSpPr>
        <p:grpSp>
          <p:nvGrpSpPr>
            <p:cNvPr id="409" name="Group 408"/>
            <p:cNvGrpSpPr/>
            <p:nvPr/>
          </p:nvGrpSpPr>
          <p:grpSpPr>
            <a:xfrm>
              <a:off x="2233102" y="3745952"/>
              <a:ext cx="345891" cy="328302"/>
              <a:chOff x="2397906" y="4892167"/>
              <a:chExt cx="345891" cy="328302"/>
            </a:xfrm>
          </p:grpSpPr>
          <p:sp>
            <p:nvSpPr>
              <p:cNvPr id="452" name="Rectangle 451"/>
              <p:cNvSpPr/>
              <p:nvPr/>
            </p:nvSpPr>
            <p:spPr>
              <a:xfrm>
                <a:off x="2403333" y="4892167"/>
                <a:ext cx="340464" cy="328302"/>
              </a:xfrm>
              <a:prstGeom prst="rect">
                <a:avLst/>
              </a:prstGeom>
              <a:solidFill>
                <a:schemeClr val="bg1"/>
              </a:solidFill>
              <a:ln>
                <a:solidFill>
                  <a:schemeClr val="tx1">
                    <a:lumMod val="95000"/>
                    <a:lumOff val="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453" name="Group 452"/>
              <p:cNvGrpSpPr/>
              <p:nvPr/>
            </p:nvGrpSpPr>
            <p:grpSpPr>
              <a:xfrm>
                <a:off x="2397906" y="4892167"/>
                <a:ext cx="340464" cy="328302"/>
                <a:chOff x="3424712" y="4610869"/>
                <a:chExt cx="340464" cy="328302"/>
              </a:xfrm>
            </p:grpSpPr>
            <p:cxnSp>
              <p:nvCxnSpPr>
                <p:cNvPr id="454" name="Straight Connector 453"/>
                <p:cNvCxnSpPr/>
                <p:nvPr/>
              </p:nvCxnSpPr>
              <p:spPr>
                <a:xfrm>
                  <a:off x="3424712" y="4610869"/>
                  <a:ext cx="340464" cy="328302"/>
                </a:xfrm>
                <a:prstGeom prst="line">
                  <a:avLst/>
                </a:prstGeom>
                <a:ln w="38100" cap="flat" cmpd="sng">
                  <a:solidFill>
                    <a:srgbClr val="008000"/>
                  </a:solidFill>
                  <a:tailEnd type="none" w="med" len="lg"/>
                </a:ln>
                <a:effectLst/>
              </p:spPr>
              <p:style>
                <a:lnRef idx="2">
                  <a:schemeClr val="accent1"/>
                </a:lnRef>
                <a:fillRef idx="0">
                  <a:schemeClr val="accent1"/>
                </a:fillRef>
                <a:effectRef idx="1">
                  <a:schemeClr val="accent1"/>
                </a:effectRef>
                <a:fontRef idx="minor">
                  <a:schemeClr val="tx1"/>
                </a:fontRef>
              </p:style>
            </p:cxnSp>
            <p:cxnSp>
              <p:nvCxnSpPr>
                <p:cNvPr id="455" name="Straight Connector 454"/>
                <p:cNvCxnSpPr/>
                <p:nvPr/>
              </p:nvCxnSpPr>
              <p:spPr>
                <a:xfrm flipV="1">
                  <a:off x="3424712" y="4610869"/>
                  <a:ext cx="340464" cy="328302"/>
                </a:xfrm>
                <a:prstGeom prst="line">
                  <a:avLst/>
                </a:prstGeom>
                <a:ln w="38100" cap="flat" cmpd="sng">
                  <a:solidFill>
                    <a:srgbClr val="008000"/>
                  </a:solidFill>
                  <a:tailEnd type="none" w="med" len="lg"/>
                </a:ln>
                <a:effectLst/>
              </p:spPr>
              <p:style>
                <a:lnRef idx="2">
                  <a:schemeClr val="accent1"/>
                </a:lnRef>
                <a:fillRef idx="0">
                  <a:schemeClr val="accent1"/>
                </a:fillRef>
                <a:effectRef idx="1">
                  <a:schemeClr val="accent1"/>
                </a:effectRef>
                <a:fontRef idx="minor">
                  <a:schemeClr val="tx1"/>
                </a:fontRef>
              </p:style>
            </p:cxnSp>
            <p:sp>
              <p:nvSpPr>
                <p:cNvPr id="456" name="Rectangle 455"/>
                <p:cNvSpPr/>
                <p:nvPr/>
              </p:nvSpPr>
              <p:spPr>
                <a:xfrm>
                  <a:off x="3424712" y="4610869"/>
                  <a:ext cx="340464" cy="328302"/>
                </a:xfrm>
                <a:prstGeom prst="rect">
                  <a:avLst/>
                </a:prstGeom>
                <a:ln>
                  <a:solidFill>
                    <a:schemeClr val="tx1">
                      <a:lumMod val="95000"/>
                      <a:lumOff val="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grpSp>
          <p:nvGrpSpPr>
            <p:cNvPr id="410" name="Group 409"/>
            <p:cNvGrpSpPr/>
            <p:nvPr/>
          </p:nvGrpSpPr>
          <p:grpSpPr>
            <a:xfrm>
              <a:off x="2562750" y="3745952"/>
              <a:ext cx="345891" cy="328302"/>
              <a:chOff x="2397906" y="4892167"/>
              <a:chExt cx="345891" cy="328302"/>
            </a:xfrm>
          </p:grpSpPr>
          <p:sp>
            <p:nvSpPr>
              <p:cNvPr id="447" name="Rectangle 446"/>
              <p:cNvSpPr/>
              <p:nvPr/>
            </p:nvSpPr>
            <p:spPr>
              <a:xfrm>
                <a:off x="2403333" y="4892167"/>
                <a:ext cx="340464" cy="328302"/>
              </a:xfrm>
              <a:prstGeom prst="rect">
                <a:avLst/>
              </a:prstGeom>
              <a:solidFill>
                <a:schemeClr val="bg1"/>
              </a:solidFill>
              <a:ln>
                <a:solidFill>
                  <a:schemeClr val="tx1">
                    <a:lumMod val="95000"/>
                    <a:lumOff val="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448" name="Group 447"/>
              <p:cNvGrpSpPr/>
              <p:nvPr/>
            </p:nvGrpSpPr>
            <p:grpSpPr>
              <a:xfrm>
                <a:off x="2397906" y="4892167"/>
                <a:ext cx="340464" cy="328302"/>
                <a:chOff x="3424712" y="4610869"/>
                <a:chExt cx="340464" cy="328302"/>
              </a:xfrm>
            </p:grpSpPr>
            <p:cxnSp>
              <p:nvCxnSpPr>
                <p:cNvPr id="449" name="Straight Connector 448"/>
                <p:cNvCxnSpPr/>
                <p:nvPr/>
              </p:nvCxnSpPr>
              <p:spPr>
                <a:xfrm>
                  <a:off x="3424712" y="4610869"/>
                  <a:ext cx="340464" cy="328302"/>
                </a:xfrm>
                <a:prstGeom prst="line">
                  <a:avLst/>
                </a:prstGeom>
                <a:ln w="38100" cap="flat" cmpd="sng">
                  <a:solidFill>
                    <a:srgbClr val="008000"/>
                  </a:solidFill>
                  <a:tailEnd type="none" w="med" len="lg"/>
                </a:ln>
                <a:effectLst/>
              </p:spPr>
              <p:style>
                <a:lnRef idx="2">
                  <a:schemeClr val="accent1"/>
                </a:lnRef>
                <a:fillRef idx="0">
                  <a:schemeClr val="accent1"/>
                </a:fillRef>
                <a:effectRef idx="1">
                  <a:schemeClr val="accent1"/>
                </a:effectRef>
                <a:fontRef idx="minor">
                  <a:schemeClr val="tx1"/>
                </a:fontRef>
              </p:style>
            </p:cxnSp>
            <p:cxnSp>
              <p:nvCxnSpPr>
                <p:cNvPr id="450" name="Straight Connector 449"/>
                <p:cNvCxnSpPr/>
                <p:nvPr/>
              </p:nvCxnSpPr>
              <p:spPr>
                <a:xfrm flipV="1">
                  <a:off x="3424712" y="4610869"/>
                  <a:ext cx="340464" cy="328302"/>
                </a:xfrm>
                <a:prstGeom prst="line">
                  <a:avLst/>
                </a:prstGeom>
                <a:ln w="38100" cap="flat" cmpd="sng">
                  <a:solidFill>
                    <a:srgbClr val="008000"/>
                  </a:solidFill>
                  <a:tailEnd type="none" w="med" len="lg"/>
                </a:ln>
                <a:effectLst/>
              </p:spPr>
              <p:style>
                <a:lnRef idx="2">
                  <a:schemeClr val="accent1"/>
                </a:lnRef>
                <a:fillRef idx="0">
                  <a:schemeClr val="accent1"/>
                </a:fillRef>
                <a:effectRef idx="1">
                  <a:schemeClr val="accent1"/>
                </a:effectRef>
                <a:fontRef idx="minor">
                  <a:schemeClr val="tx1"/>
                </a:fontRef>
              </p:style>
            </p:cxnSp>
            <p:sp>
              <p:nvSpPr>
                <p:cNvPr id="451" name="Rectangle 450"/>
                <p:cNvSpPr/>
                <p:nvPr/>
              </p:nvSpPr>
              <p:spPr>
                <a:xfrm>
                  <a:off x="3424712" y="4610869"/>
                  <a:ext cx="340464" cy="328302"/>
                </a:xfrm>
                <a:prstGeom prst="rect">
                  <a:avLst/>
                </a:prstGeom>
                <a:ln>
                  <a:solidFill>
                    <a:schemeClr val="tx1">
                      <a:lumMod val="95000"/>
                      <a:lumOff val="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grpSp>
          <p:nvGrpSpPr>
            <p:cNvPr id="411" name="Group 410"/>
            <p:cNvGrpSpPr/>
            <p:nvPr/>
          </p:nvGrpSpPr>
          <p:grpSpPr>
            <a:xfrm>
              <a:off x="2903175" y="3756596"/>
              <a:ext cx="345891" cy="328302"/>
              <a:chOff x="2397906" y="4892167"/>
              <a:chExt cx="345891" cy="328302"/>
            </a:xfrm>
          </p:grpSpPr>
          <p:sp>
            <p:nvSpPr>
              <p:cNvPr id="442" name="Rectangle 441"/>
              <p:cNvSpPr/>
              <p:nvPr/>
            </p:nvSpPr>
            <p:spPr>
              <a:xfrm>
                <a:off x="2403333" y="4892167"/>
                <a:ext cx="340464" cy="328302"/>
              </a:xfrm>
              <a:prstGeom prst="rect">
                <a:avLst/>
              </a:prstGeom>
              <a:solidFill>
                <a:schemeClr val="bg1"/>
              </a:solidFill>
              <a:ln>
                <a:solidFill>
                  <a:schemeClr val="tx1">
                    <a:lumMod val="95000"/>
                    <a:lumOff val="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443" name="Group 442"/>
              <p:cNvGrpSpPr/>
              <p:nvPr/>
            </p:nvGrpSpPr>
            <p:grpSpPr>
              <a:xfrm>
                <a:off x="2397906" y="4892167"/>
                <a:ext cx="340464" cy="328302"/>
                <a:chOff x="3424712" y="4610869"/>
                <a:chExt cx="340464" cy="328302"/>
              </a:xfrm>
            </p:grpSpPr>
            <p:cxnSp>
              <p:nvCxnSpPr>
                <p:cNvPr id="444" name="Straight Connector 443"/>
                <p:cNvCxnSpPr/>
                <p:nvPr/>
              </p:nvCxnSpPr>
              <p:spPr>
                <a:xfrm>
                  <a:off x="3424712" y="4610869"/>
                  <a:ext cx="340464" cy="328302"/>
                </a:xfrm>
                <a:prstGeom prst="line">
                  <a:avLst/>
                </a:prstGeom>
                <a:ln w="38100" cap="flat" cmpd="sng">
                  <a:solidFill>
                    <a:srgbClr val="008000"/>
                  </a:solidFill>
                  <a:tailEnd type="none" w="med" len="lg"/>
                </a:ln>
                <a:effectLst/>
              </p:spPr>
              <p:style>
                <a:lnRef idx="2">
                  <a:schemeClr val="accent1"/>
                </a:lnRef>
                <a:fillRef idx="0">
                  <a:schemeClr val="accent1"/>
                </a:fillRef>
                <a:effectRef idx="1">
                  <a:schemeClr val="accent1"/>
                </a:effectRef>
                <a:fontRef idx="minor">
                  <a:schemeClr val="tx1"/>
                </a:fontRef>
              </p:style>
            </p:cxnSp>
            <p:cxnSp>
              <p:nvCxnSpPr>
                <p:cNvPr id="445" name="Straight Connector 444"/>
                <p:cNvCxnSpPr/>
                <p:nvPr/>
              </p:nvCxnSpPr>
              <p:spPr>
                <a:xfrm flipV="1">
                  <a:off x="3424712" y="4610869"/>
                  <a:ext cx="340464" cy="328302"/>
                </a:xfrm>
                <a:prstGeom prst="line">
                  <a:avLst/>
                </a:prstGeom>
                <a:ln w="38100" cap="flat" cmpd="sng">
                  <a:solidFill>
                    <a:srgbClr val="008000"/>
                  </a:solidFill>
                  <a:tailEnd type="none" w="med" len="lg"/>
                </a:ln>
                <a:effectLst/>
              </p:spPr>
              <p:style>
                <a:lnRef idx="2">
                  <a:schemeClr val="accent1"/>
                </a:lnRef>
                <a:fillRef idx="0">
                  <a:schemeClr val="accent1"/>
                </a:fillRef>
                <a:effectRef idx="1">
                  <a:schemeClr val="accent1"/>
                </a:effectRef>
                <a:fontRef idx="minor">
                  <a:schemeClr val="tx1"/>
                </a:fontRef>
              </p:style>
            </p:cxnSp>
            <p:sp>
              <p:nvSpPr>
                <p:cNvPr id="446" name="Rectangle 445"/>
                <p:cNvSpPr/>
                <p:nvPr/>
              </p:nvSpPr>
              <p:spPr>
                <a:xfrm>
                  <a:off x="3424712" y="4610869"/>
                  <a:ext cx="340464" cy="328302"/>
                </a:xfrm>
                <a:prstGeom prst="rect">
                  <a:avLst/>
                </a:prstGeom>
                <a:ln>
                  <a:solidFill>
                    <a:schemeClr val="tx1">
                      <a:lumMod val="95000"/>
                      <a:lumOff val="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grpSp>
          <p:nvGrpSpPr>
            <p:cNvPr id="412" name="Group 411"/>
            <p:cNvGrpSpPr/>
            <p:nvPr/>
          </p:nvGrpSpPr>
          <p:grpSpPr>
            <a:xfrm>
              <a:off x="1552174" y="1773588"/>
              <a:ext cx="345891" cy="328302"/>
              <a:chOff x="2397906" y="4892167"/>
              <a:chExt cx="345891" cy="328302"/>
            </a:xfrm>
          </p:grpSpPr>
          <p:sp>
            <p:nvSpPr>
              <p:cNvPr id="437" name="Rectangle 436"/>
              <p:cNvSpPr/>
              <p:nvPr/>
            </p:nvSpPr>
            <p:spPr>
              <a:xfrm>
                <a:off x="2403333" y="4892167"/>
                <a:ext cx="340464" cy="328302"/>
              </a:xfrm>
              <a:prstGeom prst="rect">
                <a:avLst/>
              </a:prstGeom>
              <a:solidFill>
                <a:schemeClr val="bg1"/>
              </a:solidFill>
              <a:ln>
                <a:solidFill>
                  <a:schemeClr val="tx1">
                    <a:lumMod val="95000"/>
                    <a:lumOff val="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438" name="Group 437"/>
              <p:cNvGrpSpPr/>
              <p:nvPr/>
            </p:nvGrpSpPr>
            <p:grpSpPr>
              <a:xfrm>
                <a:off x="2397906" y="4892167"/>
                <a:ext cx="340464" cy="328302"/>
                <a:chOff x="3424712" y="4610869"/>
                <a:chExt cx="340464" cy="328302"/>
              </a:xfrm>
            </p:grpSpPr>
            <p:cxnSp>
              <p:nvCxnSpPr>
                <p:cNvPr id="439" name="Straight Connector 438"/>
                <p:cNvCxnSpPr/>
                <p:nvPr/>
              </p:nvCxnSpPr>
              <p:spPr>
                <a:xfrm>
                  <a:off x="3424712" y="4610869"/>
                  <a:ext cx="340464" cy="328302"/>
                </a:xfrm>
                <a:prstGeom prst="line">
                  <a:avLst/>
                </a:prstGeom>
                <a:ln w="38100" cap="flat" cmpd="sng">
                  <a:solidFill>
                    <a:srgbClr val="008000"/>
                  </a:solidFill>
                  <a:tailEnd type="none" w="med" len="lg"/>
                </a:ln>
                <a:effectLst/>
              </p:spPr>
              <p:style>
                <a:lnRef idx="2">
                  <a:schemeClr val="accent1"/>
                </a:lnRef>
                <a:fillRef idx="0">
                  <a:schemeClr val="accent1"/>
                </a:fillRef>
                <a:effectRef idx="1">
                  <a:schemeClr val="accent1"/>
                </a:effectRef>
                <a:fontRef idx="minor">
                  <a:schemeClr val="tx1"/>
                </a:fontRef>
              </p:style>
            </p:cxnSp>
            <p:cxnSp>
              <p:nvCxnSpPr>
                <p:cNvPr id="440" name="Straight Connector 439"/>
                <p:cNvCxnSpPr/>
                <p:nvPr/>
              </p:nvCxnSpPr>
              <p:spPr>
                <a:xfrm flipV="1">
                  <a:off x="3424712" y="4610869"/>
                  <a:ext cx="340464" cy="328302"/>
                </a:xfrm>
                <a:prstGeom prst="line">
                  <a:avLst/>
                </a:prstGeom>
                <a:ln w="38100" cap="flat" cmpd="sng">
                  <a:solidFill>
                    <a:srgbClr val="008000"/>
                  </a:solidFill>
                  <a:tailEnd type="none" w="med" len="lg"/>
                </a:ln>
                <a:effectLst/>
              </p:spPr>
              <p:style>
                <a:lnRef idx="2">
                  <a:schemeClr val="accent1"/>
                </a:lnRef>
                <a:fillRef idx="0">
                  <a:schemeClr val="accent1"/>
                </a:fillRef>
                <a:effectRef idx="1">
                  <a:schemeClr val="accent1"/>
                </a:effectRef>
                <a:fontRef idx="minor">
                  <a:schemeClr val="tx1"/>
                </a:fontRef>
              </p:style>
            </p:cxnSp>
            <p:sp>
              <p:nvSpPr>
                <p:cNvPr id="441" name="Rectangle 440"/>
                <p:cNvSpPr/>
                <p:nvPr/>
              </p:nvSpPr>
              <p:spPr>
                <a:xfrm>
                  <a:off x="3424712" y="4610869"/>
                  <a:ext cx="340464" cy="328302"/>
                </a:xfrm>
                <a:prstGeom prst="rect">
                  <a:avLst/>
                </a:prstGeom>
                <a:ln>
                  <a:solidFill>
                    <a:schemeClr val="tx1">
                      <a:lumMod val="95000"/>
                      <a:lumOff val="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grpSp>
          <p:nvGrpSpPr>
            <p:cNvPr id="413" name="Group 412"/>
            <p:cNvGrpSpPr/>
            <p:nvPr/>
          </p:nvGrpSpPr>
          <p:grpSpPr>
            <a:xfrm>
              <a:off x="1552148" y="6065940"/>
              <a:ext cx="345891" cy="328302"/>
              <a:chOff x="2397906" y="4892167"/>
              <a:chExt cx="345891" cy="328302"/>
            </a:xfrm>
          </p:grpSpPr>
          <p:sp>
            <p:nvSpPr>
              <p:cNvPr id="432" name="Rectangle 431"/>
              <p:cNvSpPr/>
              <p:nvPr/>
            </p:nvSpPr>
            <p:spPr>
              <a:xfrm>
                <a:off x="2403333" y="4892167"/>
                <a:ext cx="340464" cy="328302"/>
              </a:xfrm>
              <a:prstGeom prst="rect">
                <a:avLst/>
              </a:prstGeom>
              <a:solidFill>
                <a:schemeClr val="bg1"/>
              </a:solidFill>
              <a:ln>
                <a:solidFill>
                  <a:schemeClr val="tx1">
                    <a:lumMod val="95000"/>
                    <a:lumOff val="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433" name="Group 432"/>
              <p:cNvGrpSpPr/>
              <p:nvPr/>
            </p:nvGrpSpPr>
            <p:grpSpPr>
              <a:xfrm>
                <a:off x="2397906" y="4892167"/>
                <a:ext cx="340464" cy="328302"/>
                <a:chOff x="3424712" y="4610869"/>
                <a:chExt cx="340464" cy="328302"/>
              </a:xfrm>
            </p:grpSpPr>
            <p:cxnSp>
              <p:nvCxnSpPr>
                <p:cNvPr id="434" name="Straight Connector 433"/>
                <p:cNvCxnSpPr/>
                <p:nvPr/>
              </p:nvCxnSpPr>
              <p:spPr>
                <a:xfrm>
                  <a:off x="3424712" y="4610869"/>
                  <a:ext cx="340464" cy="328302"/>
                </a:xfrm>
                <a:prstGeom prst="line">
                  <a:avLst/>
                </a:prstGeom>
                <a:ln w="38100" cap="flat" cmpd="sng">
                  <a:solidFill>
                    <a:srgbClr val="008000"/>
                  </a:solidFill>
                  <a:tailEnd type="none" w="med" len="lg"/>
                </a:ln>
                <a:effectLst/>
              </p:spPr>
              <p:style>
                <a:lnRef idx="2">
                  <a:schemeClr val="accent1"/>
                </a:lnRef>
                <a:fillRef idx="0">
                  <a:schemeClr val="accent1"/>
                </a:fillRef>
                <a:effectRef idx="1">
                  <a:schemeClr val="accent1"/>
                </a:effectRef>
                <a:fontRef idx="minor">
                  <a:schemeClr val="tx1"/>
                </a:fontRef>
              </p:style>
            </p:cxnSp>
            <p:cxnSp>
              <p:nvCxnSpPr>
                <p:cNvPr id="435" name="Straight Connector 434"/>
                <p:cNvCxnSpPr/>
                <p:nvPr/>
              </p:nvCxnSpPr>
              <p:spPr>
                <a:xfrm flipV="1">
                  <a:off x="3424712" y="4610869"/>
                  <a:ext cx="340464" cy="328302"/>
                </a:xfrm>
                <a:prstGeom prst="line">
                  <a:avLst/>
                </a:prstGeom>
                <a:ln w="38100" cap="flat" cmpd="sng">
                  <a:solidFill>
                    <a:srgbClr val="008000"/>
                  </a:solidFill>
                  <a:tailEnd type="none" w="med" len="lg"/>
                </a:ln>
                <a:effectLst/>
              </p:spPr>
              <p:style>
                <a:lnRef idx="2">
                  <a:schemeClr val="accent1"/>
                </a:lnRef>
                <a:fillRef idx="0">
                  <a:schemeClr val="accent1"/>
                </a:fillRef>
                <a:effectRef idx="1">
                  <a:schemeClr val="accent1"/>
                </a:effectRef>
                <a:fontRef idx="minor">
                  <a:schemeClr val="tx1"/>
                </a:fontRef>
              </p:style>
            </p:cxnSp>
            <p:sp>
              <p:nvSpPr>
                <p:cNvPr id="436" name="Rectangle 435"/>
                <p:cNvSpPr/>
                <p:nvPr/>
              </p:nvSpPr>
              <p:spPr>
                <a:xfrm>
                  <a:off x="3424712" y="4610869"/>
                  <a:ext cx="340464" cy="328302"/>
                </a:xfrm>
                <a:prstGeom prst="rect">
                  <a:avLst/>
                </a:prstGeom>
                <a:ln>
                  <a:solidFill>
                    <a:schemeClr val="tx1">
                      <a:lumMod val="95000"/>
                      <a:lumOff val="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grpSp>
          <p:nvGrpSpPr>
            <p:cNvPr id="414" name="Group 413"/>
            <p:cNvGrpSpPr/>
            <p:nvPr/>
          </p:nvGrpSpPr>
          <p:grpSpPr>
            <a:xfrm>
              <a:off x="2233075" y="5406593"/>
              <a:ext cx="345891" cy="328302"/>
              <a:chOff x="2397906" y="4892167"/>
              <a:chExt cx="345891" cy="328302"/>
            </a:xfrm>
          </p:grpSpPr>
          <p:sp>
            <p:nvSpPr>
              <p:cNvPr id="427" name="Rectangle 426"/>
              <p:cNvSpPr/>
              <p:nvPr/>
            </p:nvSpPr>
            <p:spPr>
              <a:xfrm>
                <a:off x="2403333" y="4892167"/>
                <a:ext cx="340464" cy="328302"/>
              </a:xfrm>
              <a:prstGeom prst="rect">
                <a:avLst/>
              </a:prstGeom>
              <a:solidFill>
                <a:schemeClr val="bg1"/>
              </a:solidFill>
              <a:ln>
                <a:solidFill>
                  <a:schemeClr val="tx1">
                    <a:lumMod val="95000"/>
                    <a:lumOff val="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428" name="Group 427"/>
              <p:cNvGrpSpPr/>
              <p:nvPr/>
            </p:nvGrpSpPr>
            <p:grpSpPr>
              <a:xfrm>
                <a:off x="2397906" y="4892167"/>
                <a:ext cx="340464" cy="328302"/>
                <a:chOff x="3424712" y="4610869"/>
                <a:chExt cx="340464" cy="328302"/>
              </a:xfrm>
            </p:grpSpPr>
            <p:cxnSp>
              <p:nvCxnSpPr>
                <p:cNvPr id="429" name="Straight Connector 428"/>
                <p:cNvCxnSpPr/>
                <p:nvPr/>
              </p:nvCxnSpPr>
              <p:spPr>
                <a:xfrm>
                  <a:off x="3424712" y="4610869"/>
                  <a:ext cx="340464" cy="328302"/>
                </a:xfrm>
                <a:prstGeom prst="line">
                  <a:avLst/>
                </a:prstGeom>
                <a:ln w="38100" cap="flat" cmpd="sng">
                  <a:solidFill>
                    <a:srgbClr val="008000"/>
                  </a:solidFill>
                  <a:tailEnd type="none" w="med" len="lg"/>
                </a:ln>
                <a:effectLst/>
              </p:spPr>
              <p:style>
                <a:lnRef idx="2">
                  <a:schemeClr val="accent1"/>
                </a:lnRef>
                <a:fillRef idx="0">
                  <a:schemeClr val="accent1"/>
                </a:fillRef>
                <a:effectRef idx="1">
                  <a:schemeClr val="accent1"/>
                </a:effectRef>
                <a:fontRef idx="minor">
                  <a:schemeClr val="tx1"/>
                </a:fontRef>
              </p:style>
            </p:cxnSp>
            <p:cxnSp>
              <p:nvCxnSpPr>
                <p:cNvPr id="430" name="Straight Connector 429"/>
                <p:cNvCxnSpPr/>
                <p:nvPr/>
              </p:nvCxnSpPr>
              <p:spPr>
                <a:xfrm flipV="1">
                  <a:off x="3424712" y="4610869"/>
                  <a:ext cx="340464" cy="328302"/>
                </a:xfrm>
                <a:prstGeom prst="line">
                  <a:avLst/>
                </a:prstGeom>
                <a:ln w="38100" cap="flat" cmpd="sng">
                  <a:solidFill>
                    <a:srgbClr val="008000"/>
                  </a:solidFill>
                  <a:tailEnd type="none" w="med" len="lg"/>
                </a:ln>
                <a:effectLst/>
              </p:spPr>
              <p:style>
                <a:lnRef idx="2">
                  <a:schemeClr val="accent1"/>
                </a:lnRef>
                <a:fillRef idx="0">
                  <a:schemeClr val="accent1"/>
                </a:fillRef>
                <a:effectRef idx="1">
                  <a:schemeClr val="accent1"/>
                </a:effectRef>
                <a:fontRef idx="minor">
                  <a:schemeClr val="tx1"/>
                </a:fontRef>
              </p:style>
            </p:cxnSp>
            <p:sp>
              <p:nvSpPr>
                <p:cNvPr id="431" name="Rectangle 430"/>
                <p:cNvSpPr/>
                <p:nvPr/>
              </p:nvSpPr>
              <p:spPr>
                <a:xfrm>
                  <a:off x="3424712" y="4610869"/>
                  <a:ext cx="340464" cy="328302"/>
                </a:xfrm>
                <a:prstGeom prst="rect">
                  <a:avLst/>
                </a:prstGeom>
                <a:ln>
                  <a:solidFill>
                    <a:schemeClr val="tx1">
                      <a:lumMod val="95000"/>
                      <a:lumOff val="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grpSp>
          <p:nvGrpSpPr>
            <p:cNvPr id="415" name="Group 414"/>
            <p:cNvGrpSpPr/>
            <p:nvPr/>
          </p:nvGrpSpPr>
          <p:grpSpPr>
            <a:xfrm>
              <a:off x="2573566" y="6386464"/>
              <a:ext cx="345891" cy="328302"/>
              <a:chOff x="2397906" y="4892167"/>
              <a:chExt cx="345891" cy="328302"/>
            </a:xfrm>
          </p:grpSpPr>
          <p:sp>
            <p:nvSpPr>
              <p:cNvPr id="422" name="Rectangle 421"/>
              <p:cNvSpPr/>
              <p:nvPr/>
            </p:nvSpPr>
            <p:spPr>
              <a:xfrm>
                <a:off x="2403333" y="4892167"/>
                <a:ext cx="340464" cy="328302"/>
              </a:xfrm>
              <a:prstGeom prst="rect">
                <a:avLst/>
              </a:prstGeom>
              <a:solidFill>
                <a:schemeClr val="bg1"/>
              </a:solidFill>
              <a:ln>
                <a:solidFill>
                  <a:schemeClr val="tx1">
                    <a:lumMod val="95000"/>
                    <a:lumOff val="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423" name="Group 422"/>
              <p:cNvGrpSpPr/>
              <p:nvPr/>
            </p:nvGrpSpPr>
            <p:grpSpPr>
              <a:xfrm>
                <a:off x="2397906" y="4892167"/>
                <a:ext cx="340464" cy="328302"/>
                <a:chOff x="3424712" y="4610869"/>
                <a:chExt cx="340464" cy="328302"/>
              </a:xfrm>
            </p:grpSpPr>
            <p:cxnSp>
              <p:nvCxnSpPr>
                <p:cNvPr id="424" name="Straight Connector 423"/>
                <p:cNvCxnSpPr/>
                <p:nvPr/>
              </p:nvCxnSpPr>
              <p:spPr>
                <a:xfrm>
                  <a:off x="3424712" y="4610869"/>
                  <a:ext cx="340464" cy="328302"/>
                </a:xfrm>
                <a:prstGeom prst="line">
                  <a:avLst/>
                </a:prstGeom>
                <a:ln w="38100" cap="flat" cmpd="sng">
                  <a:solidFill>
                    <a:srgbClr val="008000"/>
                  </a:solidFill>
                  <a:tailEnd type="none" w="med" len="lg"/>
                </a:ln>
                <a:effectLst/>
              </p:spPr>
              <p:style>
                <a:lnRef idx="2">
                  <a:schemeClr val="accent1"/>
                </a:lnRef>
                <a:fillRef idx="0">
                  <a:schemeClr val="accent1"/>
                </a:fillRef>
                <a:effectRef idx="1">
                  <a:schemeClr val="accent1"/>
                </a:effectRef>
                <a:fontRef idx="minor">
                  <a:schemeClr val="tx1"/>
                </a:fontRef>
              </p:style>
            </p:cxnSp>
            <p:cxnSp>
              <p:nvCxnSpPr>
                <p:cNvPr id="425" name="Straight Connector 424"/>
                <p:cNvCxnSpPr/>
                <p:nvPr/>
              </p:nvCxnSpPr>
              <p:spPr>
                <a:xfrm flipV="1">
                  <a:off x="3424712" y="4610869"/>
                  <a:ext cx="340464" cy="328302"/>
                </a:xfrm>
                <a:prstGeom prst="line">
                  <a:avLst/>
                </a:prstGeom>
                <a:ln w="38100" cap="flat" cmpd="sng">
                  <a:solidFill>
                    <a:srgbClr val="008000"/>
                  </a:solidFill>
                  <a:tailEnd type="none" w="med" len="lg"/>
                </a:ln>
                <a:effectLst/>
              </p:spPr>
              <p:style>
                <a:lnRef idx="2">
                  <a:schemeClr val="accent1"/>
                </a:lnRef>
                <a:fillRef idx="0">
                  <a:schemeClr val="accent1"/>
                </a:fillRef>
                <a:effectRef idx="1">
                  <a:schemeClr val="accent1"/>
                </a:effectRef>
                <a:fontRef idx="minor">
                  <a:schemeClr val="tx1"/>
                </a:fontRef>
              </p:style>
            </p:cxnSp>
            <p:sp>
              <p:nvSpPr>
                <p:cNvPr id="426" name="Rectangle 425"/>
                <p:cNvSpPr/>
                <p:nvPr/>
              </p:nvSpPr>
              <p:spPr>
                <a:xfrm>
                  <a:off x="3424712" y="4610869"/>
                  <a:ext cx="340464" cy="328302"/>
                </a:xfrm>
                <a:prstGeom prst="rect">
                  <a:avLst/>
                </a:prstGeom>
                <a:ln>
                  <a:solidFill>
                    <a:schemeClr val="tx1">
                      <a:lumMod val="95000"/>
                      <a:lumOff val="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grpSp>
          <p:nvGrpSpPr>
            <p:cNvPr id="416" name="Group 415"/>
            <p:cNvGrpSpPr/>
            <p:nvPr/>
          </p:nvGrpSpPr>
          <p:grpSpPr>
            <a:xfrm>
              <a:off x="2919457" y="6065864"/>
              <a:ext cx="345891" cy="328302"/>
              <a:chOff x="2397906" y="4892167"/>
              <a:chExt cx="345891" cy="328302"/>
            </a:xfrm>
          </p:grpSpPr>
          <p:sp>
            <p:nvSpPr>
              <p:cNvPr id="417" name="Rectangle 416"/>
              <p:cNvSpPr/>
              <p:nvPr/>
            </p:nvSpPr>
            <p:spPr>
              <a:xfrm>
                <a:off x="2403333" y="4892167"/>
                <a:ext cx="340464" cy="328302"/>
              </a:xfrm>
              <a:prstGeom prst="rect">
                <a:avLst/>
              </a:prstGeom>
              <a:solidFill>
                <a:schemeClr val="bg1"/>
              </a:solidFill>
              <a:ln>
                <a:solidFill>
                  <a:schemeClr val="tx1">
                    <a:lumMod val="95000"/>
                    <a:lumOff val="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418" name="Group 417"/>
              <p:cNvGrpSpPr/>
              <p:nvPr/>
            </p:nvGrpSpPr>
            <p:grpSpPr>
              <a:xfrm>
                <a:off x="2397906" y="4892167"/>
                <a:ext cx="340464" cy="328302"/>
                <a:chOff x="3424712" y="4610869"/>
                <a:chExt cx="340464" cy="328302"/>
              </a:xfrm>
            </p:grpSpPr>
            <p:cxnSp>
              <p:nvCxnSpPr>
                <p:cNvPr id="419" name="Straight Connector 418"/>
                <p:cNvCxnSpPr/>
                <p:nvPr/>
              </p:nvCxnSpPr>
              <p:spPr>
                <a:xfrm>
                  <a:off x="3424712" y="4610869"/>
                  <a:ext cx="340464" cy="328302"/>
                </a:xfrm>
                <a:prstGeom prst="line">
                  <a:avLst/>
                </a:prstGeom>
                <a:ln w="38100" cap="flat" cmpd="sng">
                  <a:solidFill>
                    <a:srgbClr val="008000"/>
                  </a:solidFill>
                  <a:tailEnd type="none" w="med" len="lg"/>
                </a:ln>
                <a:effectLst/>
              </p:spPr>
              <p:style>
                <a:lnRef idx="2">
                  <a:schemeClr val="accent1"/>
                </a:lnRef>
                <a:fillRef idx="0">
                  <a:schemeClr val="accent1"/>
                </a:fillRef>
                <a:effectRef idx="1">
                  <a:schemeClr val="accent1"/>
                </a:effectRef>
                <a:fontRef idx="minor">
                  <a:schemeClr val="tx1"/>
                </a:fontRef>
              </p:style>
            </p:cxnSp>
            <p:cxnSp>
              <p:nvCxnSpPr>
                <p:cNvPr id="420" name="Straight Connector 419"/>
                <p:cNvCxnSpPr/>
                <p:nvPr/>
              </p:nvCxnSpPr>
              <p:spPr>
                <a:xfrm flipV="1">
                  <a:off x="3424712" y="4610869"/>
                  <a:ext cx="340464" cy="328302"/>
                </a:xfrm>
                <a:prstGeom prst="line">
                  <a:avLst/>
                </a:prstGeom>
                <a:ln w="38100" cap="flat" cmpd="sng">
                  <a:solidFill>
                    <a:srgbClr val="008000"/>
                  </a:solidFill>
                  <a:tailEnd type="none" w="med" len="lg"/>
                </a:ln>
                <a:effectLst/>
              </p:spPr>
              <p:style>
                <a:lnRef idx="2">
                  <a:schemeClr val="accent1"/>
                </a:lnRef>
                <a:fillRef idx="0">
                  <a:schemeClr val="accent1"/>
                </a:fillRef>
                <a:effectRef idx="1">
                  <a:schemeClr val="accent1"/>
                </a:effectRef>
                <a:fontRef idx="minor">
                  <a:schemeClr val="tx1"/>
                </a:fontRef>
              </p:style>
            </p:cxnSp>
            <p:sp>
              <p:nvSpPr>
                <p:cNvPr id="421" name="Rectangle 420"/>
                <p:cNvSpPr/>
                <p:nvPr/>
              </p:nvSpPr>
              <p:spPr>
                <a:xfrm>
                  <a:off x="3424712" y="4610869"/>
                  <a:ext cx="340464" cy="328302"/>
                </a:xfrm>
                <a:prstGeom prst="rect">
                  <a:avLst/>
                </a:prstGeom>
                <a:ln>
                  <a:solidFill>
                    <a:schemeClr val="tx1">
                      <a:lumMod val="95000"/>
                      <a:lumOff val="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grpSp>
      <p:sp>
        <p:nvSpPr>
          <p:cNvPr id="458" name="TextBox 457"/>
          <p:cNvSpPr txBox="1"/>
          <p:nvPr/>
        </p:nvSpPr>
        <p:spPr>
          <a:xfrm>
            <a:off x="52247" y="6334780"/>
            <a:ext cx="6827831" cy="461665"/>
          </a:xfrm>
          <a:prstGeom prst="rect">
            <a:avLst/>
          </a:prstGeom>
          <a:noFill/>
        </p:spPr>
        <p:txBody>
          <a:bodyPr wrap="none" rtlCol="0">
            <a:spAutoFit/>
          </a:bodyPr>
          <a:lstStyle/>
          <a:p>
            <a:r>
              <a:rPr lang="en-US" sz="1200" dirty="0"/>
              <a:t>C. Percival, "Cache Missing for Fun and Profit", </a:t>
            </a:r>
            <a:r>
              <a:rPr lang="en-US" sz="1200" dirty="0" err="1"/>
              <a:t>BSDCan</a:t>
            </a:r>
            <a:r>
              <a:rPr lang="en-US" sz="1200" dirty="0"/>
              <a:t>, 2005</a:t>
            </a:r>
          </a:p>
          <a:p>
            <a:r>
              <a:rPr lang="en-US" sz="1200" dirty="0"/>
              <a:t>D. A. </a:t>
            </a:r>
            <a:r>
              <a:rPr lang="en-US" sz="1200" dirty="0" err="1"/>
              <a:t>Osvik</a:t>
            </a:r>
            <a:r>
              <a:rPr lang="en-US" sz="1200" dirty="0"/>
              <a:t>, A. Shamir and E. </a:t>
            </a:r>
            <a:r>
              <a:rPr lang="en-US" sz="1200" dirty="0" err="1"/>
              <a:t>Tromer</a:t>
            </a:r>
            <a:r>
              <a:rPr lang="en-US" sz="1200" dirty="0"/>
              <a:t>, "Cache Attacks and Countermeasures: The Case of AES", CT-RSA 2006</a:t>
            </a:r>
          </a:p>
        </p:txBody>
      </p:sp>
      <p:sp>
        <p:nvSpPr>
          <p:cNvPr id="3" name="Slide Number Placeholder 2"/>
          <p:cNvSpPr>
            <a:spLocks noGrp="1"/>
          </p:cNvSpPr>
          <p:nvPr>
            <p:ph type="sldNum" sz="quarter" idx="12"/>
          </p:nvPr>
        </p:nvSpPr>
        <p:spPr/>
        <p:txBody>
          <a:bodyPr/>
          <a:lstStyle/>
          <a:p>
            <a:fld id="{47B4C697-F0A0-9443-9354-6C912ECA3582}" type="slidenum">
              <a:rPr lang="en-US" smtClean="0"/>
              <a:t>89</a:t>
            </a:fld>
            <a:endParaRPr lang="en-US"/>
          </a:p>
        </p:txBody>
      </p:sp>
    </p:spTree>
    <p:extLst>
      <p:ext uri="{BB962C8B-B14F-4D97-AF65-F5344CB8AC3E}">
        <p14:creationId xmlns:p14="http://schemas.microsoft.com/office/powerpoint/2010/main" val="374553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4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32">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7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32">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0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32">
                                            <p:txEl>
                                              <p:pRg st="3" end="3"/>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3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2"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Shape 80"/>
          <p:cNvSpPr txBox="1">
            <a:spLocks noGrp="1"/>
          </p:cNvSpPr>
          <p:nvPr>
            <p:ph type="title"/>
          </p:nvPr>
        </p:nvSpPr>
        <p:spPr>
          <a:xfrm>
            <a:off x="525516" y="1054081"/>
            <a:ext cx="8306784" cy="572700"/>
          </a:xfrm>
          <a:prstGeom prst="rect">
            <a:avLst/>
          </a:prstGeom>
        </p:spPr>
        <p:txBody>
          <a:bodyPr vert="horz" wrap="square" lIns="91425" tIns="91425" rIns="91425" bIns="91425" rtlCol="0" anchor="t" anchorCtr="0">
            <a:noAutofit/>
          </a:bodyPr>
          <a:lstStyle/>
          <a:p>
            <a:r>
              <a:rPr lang="zh-CN" altLang="en-US" dirty="0"/>
              <a:t>一种特殊类型的竞态条件</a:t>
            </a:r>
            <a:endParaRPr lang="en-GB" dirty="0"/>
          </a:p>
        </p:txBody>
      </p:sp>
      <p:sp>
        <p:nvSpPr>
          <p:cNvPr id="81" name="Shape 81"/>
          <p:cNvSpPr txBox="1">
            <a:spLocks noGrp="1"/>
          </p:cNvSpPr>
          <p:nvPr>
            <p:ph type="body" idx="1"/>
          </p:nvPr>
        </p:nvSpPr>
        <p:spPr>
          <a:xfrm>
            <a:off x="525516" y="2075039"/>
            <a:ext cx="8306783" cy="3416400"/>
          </a:xfrm>
          <a:prstGeom prst="rect">
            <a:avLst/>
          </a:prstGeom>
        </p:spPr>
        <p:txBody>
          <a:bodyPr vert="horz" wrap="square" lIns="91425" tIns="91425" rIns="91425" bIns="91425" rtlCol="0" anchor="t" anchorCtr="0">
            <a:noAutofit/>
          </a:bodyPr>
          <a:lstStyle/>
          <a:p>
            <a:pPr marL="285750" indent="-285750">
              <a:lnSpc>
                <a:spcPct val="125000"/>
              </a:lnSpc>
            </a:pPr>
            <a:r>
              <a:rPr lang="zh-CN" altLang="en-US" dirty="0"/>
              <a:t>在</a:t>
            </a:r>
            <a:r>
              <a:rPr lang="zh-CN" altLang="en-US" dirty="0">
                <a:solidFill>
                  <a:srgbClr val="FF0000"/>
                </a:solidFill>
              </a:rPr>
              <a:t>使用</a:t>
            </a:r>
            <a:r>
              <a:rPr lang="zh-CN" altLang="en-US" dirty="0"/>
              <a:t>资源之前</a:t>
            </a:r>
            <a:r>
              <a:rPr lang="zh-CN" altLang="en-US" dirty="0">
                <a:solidFill>
                  <a:srgbClr val="FF0000"/>
                </a:solidFill>
              </a:rPr>
              <a:t>检查</a:t>
            </a:r>
            <a:r>
              <a:rPr lang="zh-CN" altLang="en-US" dirty="0"/>
              <a:t>条件时发生</a:t>
            </a:r>
          </a:p>
          <a:p>
            <a:pPr marL="285750" indent="-285750">
              <a:lnSpc>
                <a:spcPct val="125000"/>
              </a:lnSpc>
            </a:pPr>
            <a:r>
              <a:rPr lang="en-GB" dirty="0">
                <a:solidFill>
                  <a:srgbClr val="000000"/>
                </a:solidFill>
              </a:rPr>
              <a:t>Time-Of-Check To Time-Of-Use (TOCTTOU) </a:t>
            </a:r>
          </a:p>
          <a:p>
            <a:pPr marL="742950" lvl="1" indent="-285750">
              <a:lnSpc>
                <a:spcPct val="125000"/>
              </a:lnSpc>
            </a:pPr>
            <a:r>
              <a:rPr lang="en-GB" dirty="0">
                <a:solidFill>
                  <a:srgbClr val="000000"/>
                </a:solidFill>
              </a:rPr>
              <a:t>File System TOCTTOU : Name-Object </a:t>
            </a:r>
            <a:r>
              <a:rPr lang="zh-CN" altLang="en-US" dirty="0">
                <a:solidFill>
                  <a:srgbClr val="000000"/>
                </a:solidFill>
              </a:rPr>
              <a:t>绑定缺陷</a:t>
            </a:r>
            <a:endParaRPr lang="en-US" altLang="zh-CN" dirty="0">
              <a:solidFill>
                <a:srgbClr val="000000"/>
              </a:solidFill>
            </a:endParaRPr>
          </a:p>
          <a:p>
            <a:pPr marL="742950" lvl="1" indent="-285750">
              <a:lnSpc>
                <a:spcPct val="125000"/>
              </a:lnSpc>
            </a:pPr>
            <a:r>
              <a:rPr lang="en-GB" dirty="0">
                <a:solidFill>
                  <a:srgbClr val="000000"/>
                </a:solidFill>
              </a:rPr>
              <a:t>Non-FS TOCTTOU : </a:t>
            </a:r>
            <a:r>
              <a:rPr lang="en-GB" dirty="0" err="1">
                <a:solidFill>
                  <a:srgbClr val="000000"/>
                </a:solidFill>
              </a:rPr>
              <a:t>ptrace</a:t>
            </a:r>
            <a:r>
              <a:rPr lang="en-GB" dirty="0">
                <a:solidFill>
                  <a:srgbClr val="000000"/>
                </a:solidFill>
              </a:rPr>
              <a:t>()/</a:t>
            </a:r>
            <a:r>
              <a:rPr lang="en-GB" dirty="0" err="1">
                <a:solidFill>
                  <a:srgbClr val="000000"/>
                </a:solidFill>
              </a:rPr>
              <a:t>execve</a:t>
            </a:r>
            <a:r>
              <a:rPr lang="en-GB" dirty="0">
                <a:solidFill>
                  <a:srgbClr val="000000"/>
                </a:solidFill>
              </a:rPr>
              <a:t>() </a:t>
            </a:r>
          </a:p>
        </p:txBody>
      </p:sp>
      <p:sp>
        <p:nvSpPr>
          <p:cNvPr id="3" name="矩形 2">
            <a:extLst>
              <a:ext uri="{FF2B5EF4-FFF2-40B4-BE49-F238E27FC236}">
                <a16:creationId xmlns:a16="http://schemas.microsoft.com/office/drawing/2014/main" id="{28684411-DB48-4A13-A89F-A28353F1C1B3}"/>
              </a:ext>
            </a:extLst>
          </p:cNvPr>
          <p:cNvSpPr/>
          <p:nvPr/>
        </p:nvSpPr>
        <p:spPr>
          <a:xfrm>
            <a:off x="1804987" y="5113267"/>
            <a:ext cx="5534025" cy="369332"/>
          </a:xfrm>
          <a:prstGeom prst="rect">
            <a:avLst/>
          </a:prstGeom>
        </p:spPr>
        <p:txBody>
          <a:bodyPr wrap="square">
            <a:spAutoFit/>
          </a:bodyPr>
          <a:lstStyle/>
          <a:p>
            <a:r>
              <a:rPr lang="en-US" altLang="zh-CN" dirty="0"/>
              <a:t>https://cwe.mitre.org/data/definitions/367.html</a:t>
            </a:r>
            <a:endParaRPr lang="zh-CN" altLang="en-US" dirty="0"/>
          </a:p>
        </p:txBody>
      </p:sp>
      <p:sp>
        <p:nvSpPr>
          <p:cNvPr id="4" name="灯片编号占位符 3">
            <a:extLst>
              <a:ext uri="{FF2B5EF4-FFF2-40B4-BE49-F238E27FC236}">
                <a16:creationId xmlns:a16="http://schemas.microsoft.com/office/drawing/2014/main" id="{5460E546-AEDA-4E21-88F2-B70D2EE858DC}"/>
              </a:ext>
            </a:extLst>
          </p:cNvPr>
          <p:cNvSpPr>
            <a:spLocks noGrp="1"/>
          </p:cNvSpPr>
          <p:nvPr>
            <p:ph type="sldNum" idx="12"/>
          </p:nvPr>
        </p:nvSpPr>
        <p:spPr/>
        <p:txBody>
          <a:bodyPr/>
          <a:lstStyle/>
          <a:p>
            <a:fld id="{00000000-1234-1234-1234-123412341234}" type="slidenum">
              <a:rPr lang="en-GB" smtClean="0"/>
              <a:pPr/>
              <a:t>9</a:t>
            </a:fld>
            <a:endParaRPr lang="en-GB"/>
          </a:p>
        </p:txBody>
      </p:sp>
    </p:spTree>
    <p:extLst>
      <p:ext uri="{BB962C8B-B14F-4D97-AF65-F5344CB8AC3E}">
        <p14:creationId xmlns:p14="http://schemas.microsoft.com/office/powerpoint/2010/main" val="200849152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56777"/>
            <a:ext cx="7886700" cy="1360489"/>
          </a:xfrm>
        </p:spPr>
        <p:txBody>
          <a:bodyPr>
            <a:normAutofit/>
          </a:bodyPr>
          <a:lstStyle/>
          <a:p>
            <a:r>
              <a:rPr lang="en-AU" dirty="0" err="1"/>
              <a:t>Prime+Probe</a:t>
            </a:r>
            <a:endParaRPr lang="en-US" dirty="0"/>
          </a:p>
        </p:txBody>
      </p:sp>
      <p:pic>
        <p:nvPicPr>
          <p:cNvPr id="6" name="Picture 5"/>
          <p:cNvPicPr>
            <a:picLocks noChangeAspect="1"/>
          </p:cNvPicPr>
          <p:nvPr/>
        </p:nvPicPr>
        <p:blipFill>
          <a:blip r:embed="rId3"/>
          <a:stretch>
            <a:fillRect/>
          </a:stretch>
        </p:blipFill>
        <p:spPr>
          <a:xfrm>
            <a:off x="5349250" y="353983"/>
            <a:ext cx="2403271" cy="3041106"/>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7641" y="4610114"/>
            <a:ext cx="2388240" cy="455847"/>
          </a:xfrm>
          <a:prstGeom prst="rect">
            <a:avLst/>
          </a:prstGeom>
        </p:spPr>
      </p:pic>
      <p:sp>
        <p:nvSpPr>
          <p:cNvPr id="8" name="TextBox 7"/>
          <p:cNvSpPr txBox="1"/>
          <p:nvPr/>
        </p:nvSpPr>
        <p:spPr>
          <a:xfrm>
            <a:off x="656549" y="1908376"/>
            <a:ext cx="3670940" cy="1865126"/>
          </a:xfrm>
          <a:prstGeom prst="rect">
            <a:avLst/>
          </a:prstGeom>
          <a:noFill/>
        </p:spPr>
        <p:txBody>
          <a:bodyPr wrap="square" rtlCol="0">
            <a:spAutoFit/>
          </a:bodyPr>
          <a:lstStyle/>
          <a:p>
            <a:pPr>
              <a:lnSpc>
                <a:spcPct val="120000"/>
              </a:lnSpc>
            </a:pPr>
            <a:r>
              <a:rPr lang="en-US" altLang="zh-CN" sz="2400" dirty="0"/>
              <a:t>Attacker</a:t>
            </a:r>
            <a:r>
              <a:rPr lang="zh-CN" altLang="en-US" sz="2400" dirty="0"/>
              <a:t>通过</a:t>
            </a:r>
            <a:r>
              <a:rPr lang="en-US" altLang="zh-CN" sz="2400" dirty="0" err="1"/>
              <a:t>Prime+Probe</a:t>
            </a:r>
            <a:r>
              <a:rPr lang="zh-CN" altLang="en-US" sz="2400" dirty="0"/>
              <a:t>获得用于进行加密计算的</a:t>
            </a:r>
            <a:r>
              <a:rPr lang="en-US" altLang="zh-CN" sz="2400" dirty="0"/>
              <a:t>T-table</a:t>
            </a:r>
            <a:r>
              <a:rPr lang="zh-CN" altLang="en-US" sz="2400" dirty="0"/>
              <a:t> </a:t>
            </a:r>
            <a:r>
              <a:rPr lang="en-US" altLang="zh-CN" sz="2400" dirty="0"/>
              <a:t>position</a:t>
            </a:r>
            <a:r>
              <a:rPr lang="zh-CN" altLang="en-US" sz="2400" dirty="0"/>
              <a:t>。</a:t>
            </a:r>
          </a:p>
          <a:p>
            <a:pPr>
              <a:lnSpc>
                <a:spcPct val="120000"/>
              </a:lnSpc>
            </a:pPr>
            <a:r>
              <a:rPr lang="zh-CN" altLang="en-US" sz="2400" dirty="0"/>
              <a:t>进一步，计算出</a:t>
            </a:r>
            <a:r>
              <a:rPr lang="en-US" altLang="zh-CN" sz="2400" dirty="0"/>
              <a:t>K</a:t>
            </a:r>
            <a:r>
              <a:rPr lang="zh-CN" altLang="en-US" sz="2400" dirty="0"/>
              <a:t>的内容。</a:t>
            </a:r>
            <a:endParaRPr lang="en-US" sz="2400" dirty="0"/>
          </a:p>
        </p:txBody>
      </p:sp>
      <p:sp>
        <p:nvSpPr>
          <p:cNvPr id="9" name="TextBox 8"/>
          <p:cNvSpPr txBox="1"/>
          <p:nvPr/>
        </p:nvSpPr>
        <p:spPr>
          <a:xfrm>
            <a:off x="628650" y="6057781"/>
            <a:ext cx="8070850" cy="553998"/>
          </a:xfrm>
          <a:prstGeom prst="rect">
            <a:avLst/>
          </a:prstGeom>
          <a:noFill/>
        </p:spPr>
        <p:txBody>
          <a:bodyPr wrap="square" rtlCol="0">
            <a:spAutoFit/>
          </a:bodyPr>
          <a:lstStyle/>
          <a:p>
            <a:r>
              <a:rPr lang="en-US" sz="1200" dirty="0"/>
              <a:t>S$A: A Shared Cache Attack that Works Across Cores and Defies VM Sandboxing—and its Application to AES (IEEE S&amp;P’15)</a:t>
            </a:r>
          </a:p>
          <a:p>
            <a:endParaRPr lang="en-US" dirty="0"/>
          </a:p>
        </p:txBody>
      </p:sp>
      <p:sp>
        <p:nvSpPr>
          <p:cNvPr id="3" name="Slide Number Placeholder 2"/>
          <p:cNvSpPr>
            <a:spLocks noGrp="1"/>
          </p:cNvSpPr>
          <p:nvPr>
            <p:ph type="sldNum" sz="quarter" idx="12"/>
          </p:nvPr>
        </p:nvSpPr>
        <p:spPr/>
        <p:txBody>
          <a:bodyPr/>
          <a:lstStyle/>
          <a:p>
            <a:fld id="{47B4C697-F0A0-9443-9354-6C912ECA3582}" type="slidenum">
              <a:rPr lang="en-US" smtClean="0"/>
              <a:t>90</a:t>
            </a:fld>
            <a:endParaRPr lang="en-US"/>
          </a:p>
        </p:txBody>
      </p:sp>
      <p:pic>
        <p:nvPicPr>
          <p:cNvPr id="1026" name="Picture 2" descr="S-Box">
            <a:extLst>
              <a:ext uri="{FF2B5EF4-FFF2-40B4-BE49-F238E27FC236}">
                <a16:creationId xmlns:a16="http://schemas.microsoft.com/office/drawing/2014/main" id="{0B403B9A-BDD5-4CB2-A09C-8761E6C0896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03751" y="3556116"/>
            <a:ext cx="3795749" cy="24672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704748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altLang="zh-CN" dirty="0" err="1"/>
              <a:t>Prime+Probe</a:t>
            </a:r>
            <a:endParaRPr lang="en-US" dirty="0"/>
          </a:p>
        </p:txBody>
      </p:sp>
      <p:sp>
        <p:nvSpPr>
          <p:cNvPr id="84" name="Rectangle 83"/>
          <p:cNvSpPr/>
          <p:nvPr/>
        </p:nvSpPr>
        <p:spPr>
          <a:xfrm>
            <a:off x="5222933" y="1908532"/>
            <a:ext cx="1285875" cy="1015663"/>
          </a:xfrm>
          <a:prstGeom prst="rect">
            <a:avLst/>
          </a:prstGeom>
        </p:spPr>
        <p:txBody>
          <a:bodyPr wrap="square">
            <a:spAutoFit/>
          </a:bodyPr>
          <a:lstStyle/>
          <a:p>
            <a:r>
              <a:rPr lang="is-IS" sz="1500" dirty="0">
                <a:solidFill>
                  <a:schemeClr val="bg1">
                    <a:lumMod val="50000"/>
                  </a:schemeClr>
                </a:solidFill>
                <a:latin typeface="Ubuntu Mono" charset="0"/>
                <a:ea typeface="Ubuntu Mono" charset="0"/>
                <a:cs typeface="Ubuntu Mono" charset="0"/>
              </a:rPr>
              <a:t>f2 85 5c 06</a:t>
            </a:r>
          </a:p>
          <a:p>
            <a:r>
              <a:rPr lang="is-IS" sz="1500" dirty="0">
                <a:solidFill>
                  <a:schemeClr val="bg1">
                    <a:lumMod val="50000"/>
                  </a:schemeClr>
                </a:solidFill>
                <a:latin typeface="Ubuntu Mono" charset="0"/>
                <a:ea typeface="Ubuntu Mono" charset="0"/>
                <a:cs typeface="Ubuntu Mono" charset="0"/>
              </a:rPr>
              <a:t>6a 91 4e 0c</a:t>
            </a:r>
          </a:p>
          <a:p>
            <a:r>
              <a:rPr lang="en-US" sz="1500" dirty="0">
                <a:solidFill>
                  <a:schemeClr val="bg1">
                    <a:lumMod val="50000"/>
                  </a:schemeClr>
                </a:solidFill>
                <a:latin typeface="Ubuntu Mono" charset="0"/>
                <a:ea typeface="Ubuntu Mono" charset="0"/>
                <a:cs typeface="Ubuntu Mono" charset="0"/>
              </a:rPr>
              <a:t>c</a:t>
            </a:r>
            <a:r>
              <a:rPr lang="is-IS" sz="1500" dirty="0">
                <a:solidFill>
                  <a:schemeClr val="bg1">
                    <a:lumMod val="50000"/>
                  </a:schemeClr>
                </a:solidFill>
                <a:latin typeface="Ubuntu Mono" charset="0"/>
                <a:ea typeface="Ubuntu Mono" charset="0"/>
                <a:cs typeface="Ubuntu Mono" charset="0"/>
              </a:rPr>
              <a:t>4 fc </a:t>
            </a:r>
            <a:r>
              <a:rPr lang="is-IS" sz="1500" b="1" dirty="0">
                <a:latin typeface="Ubuntu Mono" charset="0"/>
                <a:ea typeface="Ubuntu Mono" charset="0"/>
                <a:cs typeface="Ubuntu Mono" charset="0"/>
              </a:rPr>
              <a:t>da</a:t>
            </a:r>
            <a:r>
              <a:rPr lang="is-IS" sz="1500" dirty="0">
                <a:latin typeface="Ubuntu Mono" charset="0"/>
                <a:ea typeface="Ubuntu Mono" charset="0"/>
                <a:cs typeface="Ubuntu Mono" charset="0"/>
              </a:rPr>
              <a:t> </a:t>
            </a:r>
            <a:r>
              <a:rPr lang="is-IS" sz="1500" dirty="0">
                <a:solidFill>
                  <a:schemeClr val="bg1">
                    <a:lumMod val="50000"/>
                  </a:schemeClr>
                </a:solidFill>
                <a:latin typeface="Ubuntu Mono" charset="0"/>
                <a:ea typeface="Ubuntu Mono" charset="0"/>
                <a:cs typeface="Ubuntu Mono" charset="0"/>
              </a:rPr>
              <a:t>a8</a:t>
            </a:r>
          </a:p>
          <a:p>
            <a:r>
              <a:rPr lang="en-US" sz="1500" dirty="0">
                <a:solidFill>
                  <a:schemeClr val="bg1">
                    <a:lumMod val="50000"/>
                  </a:schemeClr>
                </a:solidFill>
                <a:latin typeface="Ubuntu Mono" charset="0"/>
                <a:ea typeface="Ubuntu Mono" charset="0"/>
                <a:cs typeface="Ubuntu Mono" charset="0"/>
              </a:rPr>
              <a:t>d</a:t>
            </a:r>
            <a:r>
              <a:rPr lang="is-IS" sz="1500" dirty="0">
                <a:solidFill>
                  <a:schemeClr val="bg1">
                    <a:lumMod val="50000"/>
                  </a:schemeClr>
                </a:solidFill>
                <a:latin typeface="Ubuntu Mono" charset="0"/>
                <a:ea typeface="Ubuntu Mono" charset="0"/>
                <a:cs typeface="Ubuntu Mono" charset="0"/>
              </a:rPr>
              <a:t>5 37 e9 9c</a:t>
            </a:r>
          </a:p>
        </p:txBody>
      </p:sp>
      <p:sp>
        <p:nvSpPr>
          <p:cNvPr id="85" name="Rectangle 84"/>
          <p:cNvSpPr/>
          <p:nvPr/>
        </p:nvSpPr>
        <p:spPr>
          <a:xfrm>
            <a:off x="2384791" y="1908532"/>
            <a:ext cx="1091966" cy="1015663"/>
          </a:xfrm>
          <a:prstGeom prst="rect">
            <a:avLst/>
          </a:prstGeom>
        </p:spPr>
        <p:txBody>
          <a:bodyPr wrap="square">
            <a:spAutoFit/>
          </a:bodyPr>
          <a:lstStyle/>
          <a:p>
            <a:r>
              <a:rPr lang="en-US" sz="1500" dirty="0">
                <a:solidFill>
                  <a:schemeClr val="bg1">
                    <a:lumMod val="50000"/>
                  </a:schemeClr>
                </a:solidFill>
                <a:latin typeface="Ubuntu Mono" charset="0"/>
                <a:ea typeface="Ubuntu Mono" charset="0"/>
                <a:cs typeface="Ubuntu Mono" charset="0"/>
              </a:rPr>
              <a:t>28 1e 4c 24</a:t>
            </a:r>
          </a:p>
          <a:p>
            <a:r>
              <a:rPr lang="en-US" sz="1500" dirty="0">
                <a:solidFill>
                  <a:schemeClr val="bg1">
                    <a:lumMod val="50000"/>
                  </a:schemeClr>
                </a:solidFill>
                <a:latin typeface="Ubuntu Mono" charset="0"/>
                <a:ea typeface="Ubuntu Mono" charset="0"/>
                <a:cs typeface="Ubuntu Mono" charset="0"/>
              </a:rPr>
              <a:t>09 bf 15 82</a:t>
            </a:r>
          </a:p>
          <a:p>
            <a:r>
              <a:rPr lang="en-US" sz="1500" dirty="0">
                <a:solidFill>
                  <a:schemeClr val="bg1">
                    <a:lumMod val="50000"/>
                  </a:schemeClr>
                </a:solidFill>
                <a:latin typeface="Ubuntu Mono" charset="0"/>
                <a:ea typeface="Ubuntu Mono" charset="0"/>
                <a:cs typeface="Ubuntu Mono" charset="0"/>
              </a:rPr>
              <a:t>30 6f </a:t>
            </a:r>
            <a:r>
              <a:rPr lang="en-US" sz="1500" b="1" dirty="0">
                <a:latin typeface="Ubuntu Mono" charset="0"/>
                <a:ea typeface="Ubuntu Mono" charset="0"/>
                <a:cs typeface="Ubuntu Mono" charset="0"/>
              </a:rPr>
              <a:t>53</a:t>
            </a:r>
            <a:r>
              <a:rPr lang="en-US" sz="1500" dirty="0">
                <a:latin typeface="Ubuntu Mono" charset="0"/>
                <a:ea typeface="Ubuntu Mono" charset="0"/>
                <a:cs typeface="Ubuntu Mono" charset="0"/>
              </a:rPr>
              <a:t> </a:t>
            </a:r>
            <a:r>
              <a:rPr lang="en-US" sz="1500" dirty="0">
                <a:solidFill>
                  <a:schemeClr val="bg1">
                    <a:lumMod val="50000"/>
                  </a:schemeClr>
                </a:solidFill>
                <a:latin typeface="Ubuntu Mono" charset="0"/>
                <a:ea typeface="Ubuntu Mono" charset="0"/>
                <a:cs typeface="Ubuntu Mono" charset="0"/>
              </a:rPr>
              <a:t>d9</a:t>
            </a:r>
          </a:p>
          <a:p>
            <a:r>
              <a:rPr lang="en-US" sz="1500" dirty="0">
                <a:solidFill>
                  <a:schemeClr val="bg1">
                    <a:lumMod val="50000"/>
                  </a:schemeClr>
                </a:solidFill>
                <a:latin typeface="Ubuntu Mono" charset="0"/>
                <a:ea typeface="Ubuntu Mono" charset="0"/>
                <a:cs typeface="Ubuntu Mono" charset="0"/>
              </a:rPr>
              <a:t>a4 49 2d 0e</a:t>
            </a:r>
          </a:p>
        </p:txBody>
      </p:sp>
      <p:sp>
        <p:nvSpPr>
          <p:cNvPr id="88" name="Rectangle 87"/>
          <p:cNvSpPr>
            <a:spLocks noChangeAspect="1"/>
          </p:cNvSpPr>
          <p:nvPr/>
        </p:nvSpPr>
        <p:spPr>
          <a:xfrm>
            <a:off x="2878704" y="2386569"/>
            <a:ext cx="287702" cy="274320"/>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0" name="Rectangle 89"/>
          <p:cNvSpPr>
            <a:spLocks noChangeAspect="1"/>
          </p:cNvSpPr>
          <p:nvPr/>
        </p:nvSpPr>
        <p:spPr>
          <a:xfrm>
            <a:off x="5668314" y="2385689"/>
            <a:ext cx="287702" cy="274320"/>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1" name="Rectangle 90"/>
          <p:cNvSpPr/>
          <p:nvPr/>
        </p:nvSpPr>
        <p:spPr>
          <a:xfrm>
            <a:off x="4209909" y="2815361"/>
            <a:ext cx="655949" cy="300082"/>
          </a:xfrm>
          <a:prstGeom prst="rect">
            <a:avLst/>
          </a:prstGeom>
        </p:spPr>
        <p:txBody>
          <a:bodyPr wrap="none">
            <a:spAutoFit/>
          </a:bodyPr>
          <a:lstStyle/>
          <a:p>
            <a:r>
              <a:rPr lang="en-US" sz="1350" dirty="0">
                <a:solidFill>
                  <a:sysClr val="windowText" lastClr="000000"/>
                </a:solidFill>
                <a:latin typeface="Helvetica Neue" charset="0"/>
                <a:ea typeface="Helvetica Neue" charset="0"/>
                <a:cs typeface="Helvetica Neue" charset="0"/>
              </a:rPr>
              <a:t>S-Box</a:t>
            </a:r>
            <a:endParaRPr lang="en-US" sz="1350" dirty="0">
              <a:latin typeface="Helvetica Neue" charset="0"/>
              <a:ea typeface="Helvetica Neue" charset="0"/>
              <a:cs typeface="Helvetica Neue" charset="0"/>
            </a:endParaRPr>
          </a:p>
        </p:txBody>
      </p:sp>
      <p:cxnSp>
        <p:nvCxnSpPr>
          <p:cNvPr id="93" name="Straight Arrow Connector 92"/>
          <p:cNvCxnSpPr/>
          <p:nvPr/>
        </p:nvCxnSpPr>
        <p:spPr>
          <a:xfrm>
            <a:off x="3992177" y="2417437"/>
            <a:ext cx="904095" cy="0"/>
          </a:xfrm>
          <a:prstGeom prst="straightConnector1">
            <a:avLst/>
          </a:prstGeom>
          <a:ln w="285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94" name="Arc 93"/>
          <p:cNvSpPr/>
          <p:nvPr/>
        </p:nvSpPr>
        <p:spPr>
          <a:xfrm rot="16200000" flipH="1">
            <a:off x="3297689" y="824080"/>
            <a:ext cx="2476004" cy="2807494"/>
          </a:xfrm>
          <a:prstGeom prst="arc">
            <a:avLst>
              <a:gd name="adj1" fmla="val 17331876"/>
              <a:gd name="adj2" fmla="val 4290810"/>
            </a:avLst>
          </a:prstGeom>
          <a:ln w="28575">
            <a:solidFill>
              <a:schemeClr val="tx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89" name="Rectangle 88"/>
          <p:cNvSpPr/>
          <p:nvPr/>
        </p:nvSpPr>
        <p:spPr>
          <a:xfrm>
            <a:off x="4235960" y="3067188"/>
            <a:ext cx="571443" cy="709159"/>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solidFill>
                <a:sysClr val="windowText" lastClr="000000"/>
              </a:solidFill>
            </a:endParaRPr>
          </a:p>
        </p:txBody>
      </p:sp>
      <p:sp>
        <p:nvSpPr>
          <p:cNvPr id="95" name="Rectangle 94"/>
          <p:cNvSpPr/>
          <p:nvPr/>
        </p:nvSpPr>
        <p:spPr>
          <a:xfrm>
            <a:off x="3939333" y="2140438"/>
            <a:ext cx="925253" cy="300082"/>
          </a:xfrm>
          <a:prstGeom prst="rect">
            <a:avLst/>
          </a:prstGeom>
        </p:spPr>
        <p:txBody>
          <a:bodyPr wrap="none">
            <a:spAutoFit/>
          </a:bodyPr>
          <a:lstStyle/>
          <a:p>
            <a:r>
              <a:rPr lang="en-US" sz="1350" dirty="0" err="1">
                <a:solidFill>
                  <a:sysClr val="windowText" lastClr="000000"/>
                </a:solidFill>
                <a:latin typeface="Helvetica Neue" charset="0"/>
                <a:ea typeface="Helvetica Neue" charset="0"/>
                <a:cs typeface="Helvetica Neue" charset="0"/>
              </a:rPr>
              <a:t>SubBytes</a:t>
            </a:r>
            <a:endParaRPr lang="en-US" sz="1350" dirty="0">
              <a:latin typeface="Helvetica Neue" charset="0"/>
              <a:ea typeface="Helvetica Neue" charset="0"/>
              <a:cs typeface="Helvetica Neue" charset="0"/>
            </a:endParaRPr>
          </a:p>
        </p:txBody>
      </p:sp>
      <p:sp>
        <p:nvSpPr>
          <p:cNvPr id="97" name="Rectangle 96"/>
          <p:cNvSpPr/>
          <p:nvPr/>
        </p:nvSpPr>
        <p:spPr>
          <a:xfrm>
            <a:off x="4389831" y="3417689"/>
            <a:ext cx="197568" cy="97970"/>
          </a:xfrm>
          <a:prstGeom prst="rect">
            <a:avLst/>
          </a:prstGeom>
          <a:solidFill>
            <a:schemeClr val="accent1">
              <a:lumMod val="20000"/>
              <a:lumOff val="80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3" name="Rectangle 172"/>
          <p:cNvSpPr>
            <a:spLocks noChangeAspect="1"/>
          </p:cNvSpPr>
          <p:nvPr/>
        </p:nvSpPr>
        <p:spPr>
          <a:xfrm>
            <a:off x="2661851" y="1935687"/>
            <a:ext cx="287702" cy="274320"/>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4" name="Rectangle 173"/>
          <p:cNvSpPr>
            <a:spLocks noChangeAspect="1"/>
          </p:cNvSpPr>
          <p:nvPr/>
        </p:nvSpPr>
        <p:spPr>
          <a:xfrm>
            <a:off x="2398213" y="2386116"/>
            <a:ext cx="287702" cy="274320"/>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6" name="Rectangle 175"/>
          <p:cNvSpPr/>
          <p:nvPr/>
        </p:nvSpPr>
        <p:spPr>
          <a:xfrm>
            <a:off x="4566565" y="3584722"/>
            <a:ext cx="197568" cy="97970"/>
          </a:xfrm>
          <a:prstGeom prst="rect">
            <a:avLst/>
          </a:prstGeom>
          <a:solidFill>
            <a:schemeClr val="accent2">
              <a:lumMod val="20000"/>
              <a:lumOff val="80000"/>
            </a:schemeClr>
          </a:soli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7" name="Rectangle 176"/>
          <p:cNvSpPr/>
          <p:nvPr/>
        </p:nvSpPr>
        <p:spPr>
          <a:xfrm>
            <a:off x="4488615" y="3136113"/>
            <a:ext cx="197568" cy="97970"/>
          </a:xfrm>
          <a:prstGeom prst="rect">
            <a:avLst/>
          </a:prstGeom>
          <a:solidFill>
            <a:schemeClr val="accent6">
              <a:lumMod val="20000"/>
              <a:lumOff val="80000"/>
            </a:schemeClr>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0" name="Rectangle 179"/>
          <p:cNvSpPr>
            <a:spLocks noChangeAspect="1"/>
          </p:cNvSpPr>
          <p:nvPr/>
        </p:nvSpPr>
        <p:spPr>
          <a:xfrm>
            <a:off x="3125075" y="1935687"/>
            <a:ext cx="287702" cy="274320"/>
          </a:xfrm>
          <a:prstGeom prst="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1" name="Rectangle 180"/>
          <p:cNvSpPr/>
          <p:nvPr/>
        </p:nvSpPr>
        <p:spPr>
          <a:xfrm>
            <a:off x="4270391" y="3272974"/>
            <a:ext cx="197568" cy="97970"/>
          </a:xfrm>
          <a:prstGeom prst="rect">
            <a:avLst/>
          </a:prstGeom>
          <a:solidFill>
            <a:srgbClr val="E9D4EA"/>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163" name="Group 162"/>
          <p:cNvGrpSpPr/>
          <p:nvPr/>
        </p:nvGrpSpPr>
        <p:grpSpPr>
          <a:xfrm>
            <a:off x="3923687" y="4274863"/>
            <a:ext cx="1302689" cy="1291957"/>
            <a:chOff x="2253617" y="4632905"/>
            <a:chExt cx="1053696" cy="1045016"/>
          </a:xfrm>
        </p:grpSpPr>
        <p:sp>
          <p:nvSpPr>
            <p:cNvPr id="98" name="Rectangle 97"/>
            <p:cNvSpPr/>
            <p:nvPr/>
          </p:nvSpPr>
          <p:spPr>
            <a:xfrm>
              <a:off x="2253617" y="4632905"/>
              <a:ext cx="263424" cy="13062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9" name="Rectangle 98"/>
            <p:cNvSpPr/>
            <p:nvPr/>
          </p:nvSpPr>
          <p:spPr>
            <a:xfrm>
              <a:off x="2517041" y="4632905"/>
              <a:ext cx="263424" cy="13062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0" name="Rectangle 99"/>
            <p:cNvSpPr/>
            <p:nvPr/>
          </p:nvSpPr>
          <p:spPr>
            <a:xfrm>
              <a:off x="2780465" y="4632905"/>
              <a:ext cx="263424" cy="13062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1" name="Rectangle 100"/>
            <p:cNvSpPr/>
            <p:nvPr/>
          </p:nvSpPr>
          <p:spPr>
            <a:xfrm>
              <a:off x="3043889" y="4632905"/>
              <a:ext cx="263424" cy="13062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7" name="Rectangle 106"/>
            <p:cNvSpPr/>
            <p:nvPr/>
          </p:nvSpPr>
          <p:spPr>
            <a:xfrm>
              <a:off x="2253617" y="4763532"/>
              <a:ext cx="263424" cy="13062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8" name="Rectangle 107"/>
            <p:cNvSpPr/>
            <p:nvPr/>
          </p:nvSpPr>
          <p:spPr>
            <a:xfrm>
              <a:off x="2517041" y="4763532"/>
              <a:ext cx="263424" cy="13062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9" name="Rectangle 108"/>
            <p:cNvSpPr/>
            <p:nvPr/>
          </p:nvSpPr>
          <p:spPr>
            <a:xfrm>
              <a:off x="2780465" y="4763532"/>
              <a:ext cx="263424" cy="13062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0" name="Rectangle 109"/>
            <p:cNvSpPr/>
            <p:nvPr/>
          </p:nvSpPr>
          <p:spPr>
            <a:xfrm>
              <a:off x="3043889" y="4763532"/>
              <a:ext cx="263424" cy="13062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5" name="Rectangle 114"/>
            <p:cNvSpPr/>
            <p:nvPr/>
          </p:nvSpPr>
          <p:spPr>
            <a:xfrm>
              <a:off x="2253617" y="4894159"/>
              <a:ext cx="263424" cy="13062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6" name="Rectangle 115"/>
            <p:cNvSpPr/>
            <p:nvPr/>
          </p:nvSpPr>
          <p:spPr>
            <a:xfrm>
              <a:off x="2517041" y="4894159"/>
              <a:ext cx="263424" cy="13062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7" name="Rectangle 116"/>
            <p:cNvSpPr/>
            <p:nvPr/>
          </p:nvSpPr>
          <p:spPr>
            <a:xfrm>
              <a:off x="2780465" y="4894159"/>
              <a:ext cx="263424" cy="13062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8" name="Rectangle 117"/>
            <p:cNvSpPr/>
            <p:nvPr/>
          </p:nvSpPr>
          <p:spPr>
            <a:xfrm>
              <a:off x="3043889" y="4894159"/>
              <a:ext cx="263424" cy="13062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3" name="Rectangle 122"/>
            <p:cNvSpPr/>
            <p:nvPr/>
          </p:nvSpPr>
          <p:spPr>
            <a:xfrm>
              <a:off x="2253617" y="5024786"/>
              <a:ext cx="263424" cy="13062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4" name="Rectangle 123"/>
            <p:cNvSpPr/>
            <p:nvPr/>
          </p:nvSpPr>
          <p:spPr>
            <a:xfrm>
              <a:off x="2517041" y="5024786"/>
              <a:ext cx="263424" cy="13062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5" name="Rectangle 124"/>
            <p:cNvSpPr/>
            <p:nvPr/>
          </p:nvSpPr>
          <p:spPr>
            <a:xfrm>
              <a:off x="2780465" y="5024786"/>
              <a:ext cx="263424" cy="13062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6" name="Rectangle 125"/>
            <p:cNvSpPr/>
            <p:nvPr/>
          </p:nvSpPr>
          <p:spPr>
            <a:xfrm>
              <a:off x="3043889" y="5024786"/>
              <a:ext cx="263424" cy="13062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1" name="Rectangle 130"/>
            <p:cNvSpPr/>
            <p:nvPr/>
          </p:nvSpPr>
          <p:spPr>
            <a:xfrm>
              <a:off x="2253617" y="5155413"/>
              <a:ext cx="263424" cy="13062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2" name="Rectangle 131"/>
            <p:cNvSpPr/>
            <p:nvPr/>
          </p:nvSpPr>
          <p:spPr>
            <a:xfrm>
              <a:off x="2517041" y="5155413"/>
              <a:ext cx="263424" cy="13062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3" name="Rectangle 132"/>
            <p:cNvSpPr/>
            <p:nvPr/>
          </p:nvSpPr>
          <p:spPr>
            <a:xfrm>
              <a:off x="2780465" y="5155413"/>
              <a:ext cx="263424" cy="13062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4" name="Rectangle 133"/>
            <p:cNvSpPr/>
            <p:nvPr/>
          </p:nvSpPr>
          <p:spPr>
            <a:xfrm>
              <a:off x="3043889" y="5155413"/>
              <a:ext cx="263424" cy="13062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9" name="Rectangle 138"/>
            <p:cNvSpPr/>
            <p:nvPr/>
          </p:nvSpPr>
          <p:spPr>
            <a:xfrm>
              <a:off x="2253617" y="5286040"/>
              <a:ext cx="263424" cy="13062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0" name="Rectangle 139"/>
            <p:cNvSpPr/>
            <p:nvPr/>
          </p:nvSpPr>
          <p:spPr>
            <a:xfrm>
              <a:off x="2517041" y="5286040"/>
              <a:ext cx="263424" cy="13062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2" name="Rectangle 141"/>
            <p:cNvSpPr/>
            <p:nvPr/>
          </p:nvSpPr>
          <p:spPr>
            <a:xfrm>
              <a:off x="3043889" y="5286040"/>
              <a:ext cx="263424" cy="13062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7" name="Rectangle 146"/>
            <p:cNvSpPr/>
            <p:nvPr/>
          </p:nvSpPr>
          <p:spPr>
            <a:xfrm>
              <a:off x="2253617" y="5416667"/>
              <a:ext cx="263424" cy="13062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8" name="Rectangle 147"/>
            <p:cNvSpPr/>
            <p:nvPr/>
          </p:nvSpPr>
          <p:spPr>
            <a:xfrm>
              <a:off x="2517041" y="5416667"/>
              <a:ext cx="263424" cy="13062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9" name="Rectangle 148"/>
            <p:cNvSpPr/>
            <p:nvPr/>
          </p:nvSpPr>
          <p:spPr>
            <a:xfrm>
              <a:off x="2780465" y="5416667"/>
              <a:ext cx="263424" cy="13062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0" name="Rectangle 149"/>
            <p:cNvSpPr/>
            <p:nvPr/>
          </p:nvSpPr>
          <p:spPr>
            <a:xfrm>
              <a:off x="3043889" y="5416667"/>
              <a:ext cx="263424" cy="13062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5" name="Rectangle 154"/>
            <p:cNvSpPr/>
            <p:nvPr/>
          </p:nvSpPr>
          <p:spPr>
            <a:xfrm>
              <a:off x="2253617" y="5547294"/>
              <a:ext cx="263424" cy="13062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6" name="Rectangle 155"/>
            <p:cNvSpPr/>
            <p:nvPr/>
          </p:nvSpPr>
          <p:spPr>
            <a:xfrm>
              <a:off x="2517041" y="5547294"/>
              <a:ext cx="263424" cy="13062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7" name="Rectangle 156"/>
            <p:cNvSpPr/>
            <p:nvPr/>
          </p:nvSpPr>
          <p:spPr>
            <a:xfrm>
              <a:off x="2780465" y="5547294"/>
              <a:ext cx="263424" cy="13062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8" name="Rectangle 157"/>
            <p:cNvSpPr/>
            <p:nvPr/>
          </p:nvSpPr>
          <p:spPr>
            <a:xfrm>
              <a:off x="3043889" y="5547294"/>
              <a:ext cx="263424" cy="13062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1" name="Rectangle 140"/>
            <p:cNvSpPr/>
            <p:nvPr/>
          </p:nvSpPr>
          <p:spPr>
            <a:xfrm>
              <a:off x="2780465" y="5286040"/>
              <a:ext cx="263424" cy="13062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165" name="Rectangle 164"/>
          <p:cNvSpPr/>
          <p:nvPr/>
        </p:nvSpPr>
        <p:spPr>
          <a:xfrm>
            <a:off x="3958065" y="4001356"/>
            <a:ext cx="1217000" cy="219291"/>
          </a:xfrm>
          <a:prstGeom prst="rect">
            <a:avLst/>
          </a:prstGeom>
        </p:spPr>
        <p:txBody>
          <a:bodyPr wrap="none">
            <a:spAutoFit/>
          </a:bodyPr>
          <a:lstStyle/>
          <a:p>
            <a:pPr algn="ctr"/>
            <a:r>
              <a:rPr lang="en-US" sz="825" dirty="0">
                <a:solidFill>
                  <a:sysClr val="windowText" lastClr="000000"/>
                </a:solidFill>
                <a:latin typeface="Helvetica Neue" charset="0"/>
                <a:ea typeface="Helvetica Neue" charset="0"/>
                <a:cs typeface="Helvetica Neue" charset="0"/>
              </a:rPr>
              <a:t>Set-associative cache</a:t>
            </a:r>
            <a:endParaRPr lang="en-US" sz="825" dirty="0">
              <a:latin typeface="Helvetica Neue" charset="0"/>
              <a:ea typeface="Helvetica Neue" charset="0"/>
              <a:cs typeface="Helvetica Neue" charset="0"/>
            </a:endParaRPr>
          </a:p>
        </p:txBody>
      </p:sp>
      <p:cxnSp>
        <p:nvCxnSpPr>
          <p:cNvPr id="167" name="Straight Arrow Connector 166"/>
          <p:cNvCxnSpPr/>
          <p:nvPr/>
        </p:nvCxnSpPr>
        <p:spPr>
          <a:xfrm>
            <a:off x="3906294" y="5727717"/>
            <a:ext cx="1322500" cy="0"/>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68" name="Rectangle 167"/>
          <p:cNvSpPr/>
          <p:nvPr/>
        </p:nvSpPr>
        <p:spPr>
          <a:xfrm>
            <a:off x="4420059" y="5616430"/>
            <a:ext cx="426720" cy="219291"/>
          </a:xfrm>
          <a:prstGeom prst="rect">
            <a:avLst/>
          </a:prstGeom>
          <a:solidFill>
            <a:schemeClr val="bg1"/>
          </a:solidFill>
        </p:spPr>
        <p:txBody>
          <a:bodyPr wrap="none">
            <a:spAutoFit/>
          </a:bodyPr>
          <a:lstStyle/>
          <a:p>
            <a:r>
              <a:rPr lang="en-US" sz="825" dirty="0">
                <a:solidFill>
                  <a:sysClr val="windowText" lastClr="000000"/>
                </a:solidFill>
                <a:latin typeface="Helvetica Neue" charset="0"/>
                <a:ea typeface="Helvetica Neue" charset="0"/>
                <a:cs typeface="Helvetica Neue" charset="0"/>
              </a:rPr>
              <a:t>ways</a:t>
            </a:r>
            <a:endParaRPr lang="en-US" sz="825" dirty="0">
              <a:latin typeface="Helvetica Neue" charset="0"/>
              <a:ea typeface="Helvetica Neue" charset="0"/>
              <a:cs typeface="Helvetica Neue" charset="0"/>
            </a:endParaRPr>
          </a:p>
        </p:txBody>
      </p:sp>
      <p:cxnSp>
        <p:nvCxnSpPr>
          <p:cNvPr id="170" name="Straight Arrow Connector 169"/>
          <p:cNvCxnSpPr/>
          <p:nvPr/>
        </p:nvCxnSpPr>
        <p:spPr>
          <a:xfrm>
            <a:off x="3691868" y="4269074"/>
            <a:ext cx="0" cy="1291957"/>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71" name="Rectangle 170"/>
          <p:cNvSpPr/>
          <p:nvPr/>
        </p:nvSpPr>
        <p:spPr>
          <a:xfrm>
            <a:off x="3538578" y="4751353"/>
            <a:ext cx="380778" cy="219291"/>
          </a:xfrm>
          <a:prstGeom prst="rect">
            <a:avLst/>
          </a:prstGeom>
          <a:solidFill>
            <a:schemeClr val="bg1"/>
          </a:solidFill>
        </p:spPr>
        <p:txBody>
          <a:bodyPr wrap="square">
            <a:spAutoFit/>
          </a:bodyPr>
          <a:lstStyle/>
          <a:p>
            <a:r>
              <a:rPr lang="en-US" sz="825" dirty="0">
                <a:solidFill>
                  <a:sysClr val="windowText" lastClr="000000"/>
                </a:solidFill>
                <a:latin typeface="Helvetica Neue" charset="0"/>
                <a:ea typeface="Helvetica Neue" charset="0"/>
                <a:cs typeface="Helvetica Neue" charset="0"/>
              </a:rPr>
              <a:t>sets</a:t>
            </a:r>
            <a:endParaRPr lang="en-US" sz="825" dirty="0">
              <a:latin typeface="Helvetica Neue" charset="0"/>
              <a:ea typeface="Helvetica Neue" charset="0"/>
              <a:cs typeface="Helvetica Neue" charset="0"/>
            </a:endParaRPr>
          </a:p>
        </p:txBody>
      </p:sp>
      <p:sp>
        <p:nvSpPr>
          <p:cNvPr id="172" name="Rectangle 171"/>
          <p:cNvSpPr/>
          <p:nvPr/>
        </p:nvSpPr>
        <p:spPr>
          <a:xfrm>
            <a:off x="4245681" y="5083828"/>
            <a:ext cx="325672" cy="161495"/>
          </a:xfrm>
          <a:prstGeom prst="rect">
            <a:avLst/>
          </a:prstGeom>
          <a:solidFill>
            <a:schemeClr val="accent1">
              <a:lumMod val="20000"/>
              <a:lumOff val="80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8" name="Rectangle 177"/>
          <p:cNvSpPr/>
          <p:nvPr/>
        </p:nvSpPr>
        <p:spPr>
          <a:xfrm>
            <a:off x="4900705" y="4436356"/>
            <a:ext cx="325672" cy="161495"/>
          </a:xfrm>
          <a:prstGeom prst="rect">
            <a:avLst/>
          </a:prstGeom>
          <a:solidFill>
            <a:schemeClr val="accent2">
              <a:lumMod val="20000"/>
              <a:lumOff val="80000"/>
            </a:schemeClr>
          </a:soli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9" name="Rectangle 178"/>
          <p:cNvSpPr/>
          <p:nvPr/>
        </p:nvSpPr>
        <p:spPr>
          <a:xfrm>
            <a:off x="4575033" y="4759345"/>
            <a:ext cx="325672" cy="161495"/>
          </a:xfrm>
          <a:prstGeom prst="rect">
            <a:avLst/>
          </a:prstGeom>
          <a:solidFill>
            <a:schemeClr val="accent6">
              <a:lumMod val="20000"/>
              <a:lumOff val="80000"/>
            </a:schemeClr>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2" name="Rectangle 181"/>
          <p:cNvSpPr/>
          <p:nvPr/>
        </p:nvSpPr>
        <p:spPr>
          <a:xfrm>
            <a:off x="3928020" y="4599343"/>
            <a:ext cx="325672" cy="161495"/>
          </a:xfrm>
          <a:prstGeom prst="rect">
            <a:avLst/>
          </a:prstGeom>
          <a:solidFill>
            <a:srgbClr val="E9D4EA"/>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 name="Slide Number Placeholder 7"/>
          <p:cNvSpPr>
            <a:spLocks noGrp="1"/>
          </p:cNvSpPr>
          <p:nvPr>
            <p:ph type="sldNum" sz="quarter" idx="12"/>
          </p:nvPr>
        </p:nvSpPr>
        <p:spPr/>
        <p:txBody>
          <a:bodyPr/>
          <a:lstStyle/>
          <a:p>
            <a:fld id="{17086DB3-4205-0A45-880A-9A5742C40DF9}" type="slidenum">
              <a:rPr lang="en-US" smtClean="0"/>
              <a:t>91</a:t>
            </a:fld>
            <a:endParaRPr lang="en-US"/>
          </a:p>
        </p:txBody>
      </p:sp>
    </p:spTree>
    <p:extLst>
      <p:ext uri="{BB962C8B-B14F-4D97-AF65-F5344CB8AC3E}">
        <p14:creationId xmlns:p14="http://schemas.microsoft.com/office/powerpoint/2010/main" val="508757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7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7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6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6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6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7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9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7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7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7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7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80"/>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81"/>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82"/>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79"/>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 grpId="0" animBg="1"/>
      <p:bldP spid="90" grpId="0" animBg="1"/>
      <p:bldP spid="91" grpId="0"/>
      <p:bldP spid="94" grpId="0" animBg="1"/>
      <p:bldP spid="89" grpId="0" animBg="1"/>
      <p:bldP spid="97" grpId="0" animBg="1"/>
      <p:bldP spid="173" grpId="0" animBg="1"/>
      <p:bldP spid="174" grpId="0" animBg="1"/>
      <p:bldP spid="176" grpId="0" animBg="1"/>
      <p:bldP spid="177" grpId="0" animBg="1"/>
      <p:bldP spid="180" grpId="0" animBg="1"/>
      <p:bldP spid="181" grpId="0" animBg="1"/>
      <p:bldP spid="165" grpId="0"/>
      <p:bldP spid="168" grpId="0" animBg="1"/>
      <p:bldP spid="171" grpId="0" animBg="1"/>
      <p:bldP spid="172" grpId="0" animBg="1"/>
      <p:bldP spid="178" grpId="0" animBg="1"/>
      <p:bldP spid="179" grpId="0" animBg="1"/>
      <p:bldP spid="182" grpId="0"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Prime+Probe: L1 Attack</a:t>
            </a:r>
            <a:endParaRPr lang="en-US" dirty="0"/>
          </a:p>
        </p:txBody>
      </p:sp>
      <p:grpSp>
        <p:nvGrpSpPr>
          <p:cNvPr id="163" name="Group 162"/>
          <p:cNvGrpSpPr/>
          <p:nvPr/>
        </p:nvGrpSpPr>
        <p:grpSpPr>
          <a:xfrm>
            <a:off x="3910126" y="4269073"/>
            <a:ext cx="1302689" cy="1291967"/>
            <a:chOff x="2253619" y="4632900"/>
            <a:chExt cx="1053697" cy="1045023"/>
          </a:xfrm>
          <a:noFill/>
        </p:grpSpPr>
        <p:sp>
          <p:nvSpPr>
            <p:cNvPr id="98" name="Rectangle 97"/>
            <p:cNvSpPr/>
            <p:nvPr/>
          </p:nvSpPr>
          <p:spPr>
            <a:xfrm>
              <a:off x="2253619" y="4632900"/>
              <a:ext cx="263424" cy="130627"/>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9" name="Rectangle 98"/>
            <p:cNvSpPr/>
            <p:nvPr/>
          </p:nvSpPr>
          <p:spPr>
            <a:xfrm>
              <a:off x="2517043" y="4632901"/>
              <a:ext cx="263424" cy="130627"/>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0" name="Rectangle 99"/>
            <p:cNvSpPr/>
            <p:nvPr/>
          </p:nvSpPr>
          <p:spPr>
            <a:xfrm>
              <a:off x="2780468" y="4632902"/>
              <a:ext cx="263424" cy="130627"/>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1" name="Rectangle 100"/>
            <p:cNvSpPr/>
            <p:nvPr/>
          </p:nvSpPr>
          <p:spPr>
            <a:xfrm>
              <a:off x="3043892" y="4632903"/>
              <a:ext cx="263424" cy="130627"/>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7" name="Rectangle 106"/>
            <p:cNvSpPr/>
            <p:nvPr/>
          </p:nvSpPr>
          <p:spPr>
            <a:xfrm>
              <a:off x="2253619" y="4763534"/>
              <a:ext cx="263424" cy="130627"/>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8" name="Rectangle 107"/>
            <p:cNvSpPr/>
            <p:nvPr/>
          </p:nvSpPr>
          <p:spPr>
            <a:xfrm>
              <a:off x="2517043" y="4763534"/>
              <a:ext cx="263424" cy="130627"/>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9" name="Rectangle 108"/>
            <p:cNvSpPr/>
            <p:nvPr/>
          </p:nvSpPr>
          <p:spPr>
            <a:xfrm>
              <a:off x="2780468" y="4763534"/>
              <a:ext cx="263424" cy="130627"/>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0" name="Rectangle 109"/>
            <p:cNvSpPr/>
            <p:nvPr/>
          </p:nvSpPr>
          <p:spPr>
            <a:xfrm>
              <a:off x="3043892" y="4763534"/>
              <a:ext cx="263424" cy="130627"/>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5" name="Rectangle 114"/>
            <p:cNvSpPr/>
            <p:nvPr/>
          </p:nvSpPr>
          <p:spPr>
            <a:xfrm>
              <a:off x="2253619" y="4894159"/>
              <a:ext cx="263424" cy="130627"/>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6" name="Rectangle 115"/>
            <p:cNvSpPr/>
            <p:nvPr/>
          </p:nvSpPr>
          <p:spPr>
            <a:xfrm>
              <a:off x="2517043" y="4894159"/>
              <a:ext cx="263424" cy="130627"/>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7" name="Rectangle 116"/>
            <p:cNvSpPr/>
            <p:nvPr/>
          </p:nvSpPr>
          <p:spPr>
            <a:xfrm>
              <a:off x="2780468" y="4894159"/>
              <a:ext cx="263424" cy="130627"/>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8" name="Rectangle 117"/>
            <p:cNvSpPr/>
            <p:nvPr/>
          </p:nvSpPr>
          <p:spPr>
            <a:xfrm>
              <a:off x="3043892" y="4894159"/>
              <a:ext cx="263424" cy="130627"/>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3" name="Rectangle 122"/>
            <p:cNvSpPr/>
            <p:nvPr/>
          </p:nvSpPr>
          <p:spPr>
            <a:xfrm>
              <a:off x="2253619" y="5024788"/>
              <a:ext cx="263424" cy="130627"/>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4" name="Rectangle 123"/>
            <p:cNvSpPr/>
            <p:nvPr/>
          </p:nvSpPr>
          <p:spPr>
            <a:xfrm>
              <a:off x="2517043" y="5024788"/>
              <a:ext cx="263424" cy="130627"/>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5" name="Rectangle 124"/>
            <p:cNvSpPr/>
            <p:nvPr/>
          </p:nvSpPr>
          <p:spPr>
            <a:xfrm>
              <a:off x="2780468" y="5024788"/>
              <a:ext cx="263424" cy="130627"/>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6" name="Rectangle 125"/>
            <p:cNvSpPr/>
            <p:nvPr/>
          </p:nvSpPr>
          <p:spPr>
            <a:xfrm>
              <a:off x="3043892" y="5024788"/>
              <a:ext cx="263424" cy="130627"/>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1" name="Rectangle 130"/>
            <p:cNvSpPr/>
            <p:nvPr/>
          </p:nvSpPr>
          <p:spPr>
            <a:xfrm>
              <a:off x="2253619" y="5155413"/>
              <a:ext cx="263424" cy="130627"/>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2" name="Rectangle 131"/>
            <p:cNvSpPr/>
            <p:nvPr/>
          </p:nvSpPr>
          <p:spPr>
            <a:xfrm>
              <a:off x="2517043" y="5155413"/>
              <a:ext cx="263424" cy="130627"/>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3" name="Rectangle 132"/>
            <p:cNvSpPr/>
            <p:nvPr/>
          </p:nvSpPr>
          <p:spPr>
            <a:xfrm>
              <a:off x="2780468" y="5155413"/>
              <a:ext cx="263424" cy="130627"/>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4" name="Rectangle 133"/>
            <p:cNvSpPr/>
            <p:nvPr/>
          </p:nvSpPr>
          <p:spPr>
            <a:xfrm>
              <a:off x="3043892" y="5155413"/>
              <a:ext cx="263424" cy="130627"/>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9" name="Rectangle 138"/>
            <p:cNvSpPr/>
            <p:nvPr/>
          </p:nvSpPr>
          <p:spPr>
            <a:xfrm>
              <a:off x="2253619" y="5286042"/>
              <a:ext cx="263424" cy="130627"/>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0" name="Rectangle 139"/>
            <p:cNvSpPr/>
            <p:nvPr/>
          </p:nvSpPr>
          <p:spPr>
            <a:xfrm>
              <a:off x="2517043" y="5286042"/>
              <a:ext cx="263424" cy="130627"/>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2" name="Rectangle 141"/>
            <p:cNvSpPr/>
            <p:nvPr/>
          </p:nvSpPr>
          <p:spPr>
            <a:xfrm>
              <a:off x="3043892" y="5286042"/>
              <a:ext cx="263424" cy="130627"/>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7" name="Rectangle 146"/>
            <p:cNvSpPr/>
            <p:nvPr/>
          </p:nvSpPr>
          <p:spPr>
            <a:xfrm>
              <a:off x="2253619" y="5416669"/>
              <a:ext cx="263424" cy="130627"/>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8" name="Rectangle 147"/>
            <p:cNvSpPr/>
            <p:nvPr/>
          </p:nvSpPr>
          <p:spPr>
            <a:xfrm>
              <a:off x="2517043" y="5416669"/>
              <a:ext cx="263424" cy="130627"/>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9" name="Rectangle 148"/>
            <p:cNvSpPr/>
            <p:nvPr/>
          </p:nvSpPr>
          <p:spPr>
            <a:xfrm>
              <a:off x="2780468" y="5416669"/>
              <a:ext cx="263424" cy="130627"/>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0" name="Rectangle 149"/>
            <p:cNvSpPr/>
            <p:nvPr/>
          </p:nvSpPr>
          <p:spPr>
            <a:xfrm>
              <a:off x="3043892" y="5416669"/>
              <a:ext cx="263424" cy="130627"/>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5" name="Rectangle 154"/>
            <p:cNvSpPr/>
            <p:nvPr/>
          </p:nvSpPr>
          <p:spPr>
            <a:xfrm>
              <a:off x="2253619" y="5547296"/>
              <a:ext cx="263424" cy="130627"/>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6" name="Rectangle 155"/>
            <p:cNvSpPr/>
            <p:nvPr/>
          </p:nvSpPr>
          <p:spPr>
            <a:xfrm>
              <a:off x="2517042" y="5547296"/>
              <a:ext cx="263424" cy="130627"/>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7" name="Rectangle 156"/>
            <p:cNvSpPr/>
            <p:nvPr/>
          </p:nvSpPr>
          <p:spPr>
            <a:xfrm>
              <a:off x="2780467" y="5547296"/>
              <a:ext cx="263424" cy="130627"/>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8" name="Rectangle 157"/>
            <p:cNvSpPr/>
            <p:nvPr/>
          </p:nvSpPr>
          <p:spPr>
            <a:xfrm>
              <a:off x="3043891" y="5547296"/>
              <a:ext cx="263424" cy="130627"/>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1" name="Rectangle 140"/>
            <p:cNvSpPr/>
            <p:nvPr/>
          </p:nvSpPr>
          <p:spPr>
            <a:xfrm>
              <a:off x="2780465" y="5286040"/>
              <a:ext cx="263424" cy="130627"/>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165" name="Rectangle 164"/>
          <p:cNvSpPr/>
          <p:nvPr/>
        </p:nvSpPr>
        <p:spPr>
          <a:xfrm>
            <a:off x="4243168" y="4002676"/>
            <a:ext cx="639919" cy="219291"/>
          </a:xfrm>
          <a:prstGeom prst="rect">
            <a:avLst/>
          </a:prstGeom>
        </p:spPr>
        <p:txBody>
          <a:bodyPr wrap="none">
            <a:spAutoFit/>
          </a:bodyPr>
          <a:lstStyle/>
          <a:p>
            <a:pPr algn="ctr"/>
            <a:r>
              <a:rPr lang="en-US" sz="825" dirty="0">
                <a:solidFill>
                  <a:sysClr val="windowText" lastClr="000000"/>
                </a:solidFill>
                <a:latin typeface="Helvetica Neue" charset="0"/>
                <a:ea typeface="Helvetica Neue" charset="0"/>
                <a:cs typeface="Helvetica Neue" charset="0"/>
              </a:rPr>
              <a:t>L1 Cache</a:t>
            </a:r>
            <a:endParaRPr lang="en-US" sz="825" dirty="0">
              <a:latin typeface="Helvetica Neue" charset="0"/>
              <a:ea typeface="Helvetica Neue" charset="0"/>
              <a:cs typeface="Helvetica Neue" charset="0"/>
            </a:endParaRPr>
          </a:p>
        </p:txBody>
      </p:sp>
      <p:cxnSp>
        <p:nvCxnSpPr>
          <p:cNvPr id="167" name="Straight Arrow Connector 166"/>
          <p:cNvCxnSpPr/>
          <p:nvPr/>
        </p:nvCxnSpPr>
        <p:spPr>
          <a:xfrm>
            <a:off x="3875787" y="5744651"/>
            <a:ext cx="1302637" cy="0"/>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68" name="Rectangle 167"/>
          <p:cNvSpPr/>
          <p:nvPr/>
        </p:nvSpPr>
        <p:spPr>
          <a:xfrm>
            <a:off x="4382108" y="5626089"/>
            <a:ext cx="426720" cy="219291"/>
          </a:xfrm>
          <a:prstGeom prst="rect">
            <a:avLst/>
          </a:prstGeom>
          <a:solidFill>
            <a:schemeClr val="bg1"/>
          </a:solidFill>
        </p:spPr>
        <p:txBody>
          <a:bodyPr wrap="none">
            <a:spAutoFit/>
          </a:bodyPr>
          <a:lstStyle/>
          <a:p>
            <a:r>
              <a:rPr lang="en-US" sz="825" dirty="0">
                <a:solidFill>
                  <a:sysClr val="windowText" lastClr="000000"/>
                </a:solidFill>
                <a:latin typeface="Helvetica Neue" charset="0"/>
                <a:ea typeface="Helvetica Neue" charset="0"/>
                <a:cs typeface="Helvetica Neue" charset="0"/>
              </a:rPr>
              <a:t>ways</a:t>
            </a:r>
            <a:endParaRPr lang="en-US" sz="825" dirty="0">
              <a:latin typeface="Helvetica Neue" charset="0"/>
              <a:ea typeface="Helvetica Neue" charset="0"/>
              <a:cs typeface="Helvetica Neue" charset="0"/>
            </a:endParaRPr>
          </a:p>
        </p:txBody>
      </p:sp>
      <p:cxnSp>
        <p:nvCxnSpPr>
          <p:cNvPr id="170" name="Straight Arrow Connector 169"/>
          <p:cNvCxnSpPr/>
          <p:nvPr/>
        </p:nvCxnSpPr>
        <p:spPr>
          <a:xfrm>
            <a:off x="3667610" y="4269074"/>
            <a:ext cx="0" cy="1291957"/>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71" name="Rectangle 170"/>
          <p:cNvSpPr/>
          <p:nvPr/>
        </p:nvSpPr>
        <p:spPr>
          <a:xfrm>
            <a:off x="3445258" y="4752216"/>
            <a:ext cx="448227" cy="219291"/>
          </a:xfrm>
          <a:prstGeom prst="rect">
            <a:avLst/>
          </a:prstGeom>
          <a:solidFill>
            <a:schemeClr val="bg1"/>
          </a:solidFill>
        </p:spPr>
        <p:txBody>
          <a:bodyPr wrap="square">
            <a:spAutoFit/>
          </a:bodyPr>
          <a:lstStyle/>
          <a:p>
            <a:r>
              <a:rPr lang="en-US" sz="825" dirty="0">
                <a:solidFill>
                  <a:sysClr val="windowText" lastClr="000000"/>
                </a:solidFill>
                <a:latin typeface="Helvetica Neue" charset="0"/>
                <a:ea typeface="Helvetica Neue" charset="0"/>
                <a:cs typeface="Helvetica Neue" charset="0"/>
              </a:rPr>
              <a:t>sets</a:t>
            </a:r>
            <a:endParaRPr lang="en-US" sz="825" dirty="0">
              <a:latin typeface="Helvetica Neue" charset="0"/>
              <a:ea typeface="Helvetica Neue" charset="0"/>
              <a:cs typeface="Helvetica Neue" charset="0"/>
            </a:endParaRPr>
          </a:p>
        </p:txBody>
      </p:sp>
      <p:sp>
        <p:nvSpPr>
          <p:cNvPr id="166" name="Rectangle 165"/>
          <p:cNvSpPr/>
          <p:nvPr/>
        </p:nvSpPr>
        <p:spPr>
          <a:xfrm>
            <a:off x="3833950" y="3084919"/>
            <a:ext cx="1400425" cy="34426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solidFill>
                  <a:schemeClr val="tx1"/>
                </a:solidFill>
                <a:latin typeface="Helvetica Neue" charset="0"/>
                <a:ea typeface="Helvetica Neue" charset="0"/>
                <a:cs typeface="Helvetica Neue" charset="0"/>
              </a:rPr>
              <a:t>L2</a:t>
            </a:r>
          </a:p>
        </p:txBody>
      </p:sp>
      <p:sp>
        <p:nvSpPr>
          <p:cNvPr id="106" name="Rectangle 105"/>
          <p:cNvSpPr/>
          <p:nvPr/>
        </p:nvSpPr>
        <p:spPr>
          <a:xfrm>
            <a:off x="3833950" y="2771937"/>
            <a:ext cx="700213" cy="26017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Helvetica Neue" charset="0"/>
                <a:ea typeface="Helvetica Neue" charset="0"/>
                <a:cs typeface="Helvetica Neue" charset="0"/>
              </a:rPr>
              <a:t>L1-I</a:t>
            </a:r>
          </a:p>
        </p:txBody>
      </p:sp>
      <p:sp>
        <p:nvSpPr>
          <p:cNvPr id="164" name="Rectangle 163"/>
          <p:cNvSpPr/>
          <p:nvPr/>
        </p:nvSpPr>
        <p:spPr>
          <a:xfrm>
            <a:off x="4534163" y="2771937"/>
            <a:ext cx="700213" cy="26017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Helvetica Neue" charset="0"/>
                <a:ea typeface="Helvetica Neue" charset="0"/>
                <a:cs typeface="Helvetica Neue" charset="0"/>
              </a:rPr>
              <a:t>L1-D</a:t>
            </a:r>
          </a:p>
        </p:txBody>
      </p:sp>
      <p:sp>
        <p:nvSpPr>
          <p:cNvPr id="169" name="Rectangle 168"/>
          <p:cNvSpPr/>
          <p:nvPr/>
        </p:nvSpPr>
        <p:spPr>
          <a:xfrm>
            <a:off x="3833950" y="2084747"/>
            <a:ext cx="1400425" cy="64202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solidFill>
                <a:schemeClr val="tx1"/>
              </a:solidFill>
            </a:endParaRPr>
          </a:p>
        </p:txBody>
      </p:sp>
      <p:sp>
        <p:nvSpPr>
          <p:cNvPr id="175" name="Rectangle 174"/>
          <p:cNvSpPr/>
          <p:nvPr/>
        </p:nvSpPr>
        <p:spPr>
          <a:xfrm>
            <a:off x="4541163" y="2281709"/>
            <a:ext cx="788937" cy="25518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latin typeface="Helvetica Neue" charset="0"/>
                <a:ea typeface="Helvetica Neue" charset="0"/>
                <a:cs typeface="Helvetica Neue" charset="0"/>
              </a:rPr>
              <a:t>Attacker</a:t>
            </a:r>
          </a:p>
        </p:txBody>
      </p:sp>
      <p:sp>
        <p:nvSpPr>
          <p:cNvPr id="183" name="Rectangle 182"/>
          <p:cNvSpPr/>
          <p:nvPr/>
        </p:nvSpPr>
        <p:spPr>
          <a:xfrm>
            <a:off x="3789587" y="2281709"/>
            <a:ext cx="788937" cy="25518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latin typeface="Helvetica Neue" charset="0"/>
                <a:ea typeface="Helvetica Neue" charset="0"/>
                <a:cs typeface="Helvetica Neue" charset="0"/>
              </a:rPr>
              <a:t>Victim</a:t>
            </a:r>
          </a:p>
        </p:txBody>
      </p:sp>
      <p:sp>
        <p:nvSpPr>
          <p:cNvPr id="30" name="Freeform 29"/>
          <p:cNvSpPr/>
          <p:nvPr/>
        </p:nvSpPr>
        <p:spPr>
          <a:xfrm>
            <a:off x="4457860" y="2097613"/>
            <a:ext cx="132911" cy="613694"/>
          </a:xfrm>
          <a:custGeom>
            <a:avLst/>
            <a:gdLst>
              <a:gd name="connsiteX0" fmla="*/ 187378 w 415978"/>
              <a:gd name="connsiteY0" fmla="*/ 0 h 1355272"/>
              <a:gd name="connsiteX1" fmla="*/ 7764 w 415978"/>
              <a:gd name="connsiteY1" fmla="*/ 261257 h 1355272"/>
              <a:gd name="connsiteX2" fmla="*/ 415978 w 415978"/>
              <a:gd name="connsiteY2" fmla="*/ 522515 h 1355272"/>
              <a:gd name="connsiteX3" fmla="*/ 7764 w 415978"/>
              <a:gd name="connsiteY3" fmla="*/ 751115 h 1355272"/>
              <a:gd name="connsiteX4" fmla="*/ 399649 w 415978"/>
              <a:gd name="connsiteY4" fmla="*/ 1061357 h 1355272"/>
              <a:gd name="connsiteX5" fmla="*/ 220035 w 415978"/>
              <a:gd name="connsiteY5" fmla="*/ 1355272 h 1355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5978" h="1355272">
                <a:moveTo>
                  <a:pt x="187378" y="0"/>
                </a:moveTo>
                <a:cubicBezTo>
                  <a:pt x="78521" y="87085"/>
                  <a:pt x="-30336" y="174171"/>
                  <a:pt x="7764" y="261257"/>
                </a:cubicBezTo>
                <a:cubicBezTo>
                  <a:pt x="45864" y="348343"/>
                  <a:pt x="415978" y="440872"/>
                  <a:pt x="415978" y="522515"/>
                </a:cubicBezTo>
                <a:cubicBezTo>
                  <a:pt x="415978" y="604158"/>
                  <a:pt x="10485" y="661308"/>
                  <a:pt x="7764" y="751115"/>
                </a:cubicBezTo>
                <a:cubicBezTo>
                  <a:pt x="5043" y="840922"/>
                  <a:pt x="364271" y="960664"/>
                  <a:pt x="399649" y="1061357"/>
                </a:cubicBezTo>
                <a:cubicBezTo>
                  <a:pt x="435027" y="1162050"/>
                  <a:pt x="220035" y="1355272"/>
                  <a:pt x="220035" y="1355272"/>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4" name="Rectangle 183"/>
          <p:cNvSpPr/>
          <p:nvPr/>
        </p:nvSpPr>
        <p:spPr>
          <a:xfrm>
            <a:off x="4031268" y="1852279"/>
            <a:ext cx="1024639" cy="230832"/>
          </a:xfrm>
          <a:prstGeom prst="rect">
            <a:avLst/>
          </a:prstGeom>
        </p:spPr>
        <p:txBody>
          <a:bodyPr wrap="none">
            <a:spAutoFit/>
          </a:bodyPr>
          <a:lstStyle/>
          <a:p>
            <a:pPr algn="ctr"/>
            <a:r>
              <a:rPr lang="en-US" sz="900" dirty="0">
                <a:solidFill>
                  <a:sysClr val="windowText" lastClr="000000"/>
                </a:solidFill>
                <a:latin typeface="Helvetica Neue" charset="0"/>
                <a:ea typeface="Helvetica Neue" charset="0"/>
                <a:cs typeface="Helvetica Neue" charset="0"/>
              </a:rPr>
              <a:t>2-way SMT core</a:t>
            </a:r>
            <a:endParaRPr lang="en-US" sz="900" dirty="0">
              <a:latin typeface="Helvetica Neue" charset="0"/>
              <a:ea typeface="Helvetica Neue" charset="0"/>
              <a:cs typeface="Helvetica Neue" charset="0"/>
            </a:endParaRPr>
          </a:p>
        </p:txBody>
      </p:sp>
      <p:grpSp>
        <p:nvGrpSpPr>
          <p:cNvPr id="3" name="Group 2"/>
          <p:cNvGrpSpPr/>
          <p:nvPr/>
        </p:nvGrpSpPr>
        <p:grpSpPr>
          <a:xfrm>
            <a:off x="3910077" y="4269637"/>
            <a:ext cx="1302637" cy="161495"/>
            <a:chOff x="2850061" y="4549849"/>
            <a:chExt cx="1736849" cy="215326"/>
          </a:xfrm>
        </p:grpSpPr>
        <p:sp>
          <p:nvSpPr>
            <p:cNvPr id="195" name="Rectangle 194"/>
            <p:cNvSpPr/>
            <p:nvPr/>
          </p:nvSpPr>
          <p:spPr>
            <a:xfrm>
              <a:off x="3718452" y="4549849"/>
              <a:ext cx="434229" cy="215326"/>
            </a:xfrm>
            <a:prstGeom prst="rect">
              <a:avLst/>
            </a:prstGeom>
            <a:solidFill>
              <a:srgbClr val="FDF9F9"/>
            </a:solidFill>
            <a:ln w="12700">
              <a:solidFill>
                <a:srgbClr val="BF19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200" dirty="0">
                <a:solidFill>
                  <a:prstClr val="black"/>
                </a:solidFill>
                <a:latin typeface="Helvetica Neue" charset="0"/>
                <a:ea typeface="Helvetica Neue" charset="0"/>
                <a:cs typeface="Helvetica Neue" charset="0"/>
              </a:endParaRPr>
            </a:p>
          </p:txBody>
        </p:sp>
        <p:sp>
          <p:nvSpPr>
            <p:cNvPr id="196" name="Rectangle 195"/>
            <p:cNvSpPr/>
            <p:nvPr/>
          </p:nvSpPr>
          <p:spPr>
            <a:xfrm>
              <a:off x="4152681" y="4549849"/>
              <a:ext cx="434229" cy="215326"/>
            </a:xfrm>
            <a:prstGeom prst="rect">
              <a:avLst/>
            </a:prstGeom>
            <a:solidFill>
              <a:srgbClr val="FDF9F9"/>
            </a:solidFill>
            <a:ln w="12700">
              <a:solidFill>
                <a:srgbClr val="BF19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200" dirty="0">
                <a:solidFill>
                  <a:prstClr val="black"/>
                </a:solidFill>
                <a:latin typeface="Helvetica Neue" charset="0"/>
                <a:ea typeface="Helvetica Neue" charset="0"/>
                <a:cs typeface="Helvetica Neue" charset="0"/>
              </a:endParaRPr>
            </a:p>
          </p:txBody>
        </p:sp>
        <p:sp>
          <p:nvSpPr>
            <p:cNvPr id="193" name="Rectangle 192"/>
            <p:cNvSpPr/>
            <p:nvPr/>
          </p:nvSpPr>
          <p:spPr>
            <a:xfrm>
              <a:off x="2850061" y="4549849"/>
              <a:ext cx="434229" cy="215326"/>
            </a:xfrm>
            <a:prstGeom prst="rect">
              <a:avLst/>
            </a:prstGeom>
            <a:solidFill>
              <a:srgbClr val="FDF9F9"/>
            </a:solidFill>
            <a:ln w="12700">
              <a:solidFill>
                <a:srgbClr val="BF19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latin typeface="Helvetica Neue" charset="0"/>
                <a:ea typeface="Helvetica Neue" charset="0"/>
                <a:cs typeface="Helvetica Neue" charset="0"/>
              </a:endParaRPr>
            </a:p>
          </p:txBody>
        </p:sp>
        <p:sp>
          <p:nvSpPr>
            <p:cNvPr id="194" name="Rectangle 193"/>
            <p:cNvSpPr/>
            <p:nvPr/>
          </p:nvSpPr>
          <p:spPr>
            <a:xfrm>
              <a:off x="3284290" y="4549849"/>
              <a:ext cx="434229" cy="215326"/>
            </a:xfrm>
            <a:prstGeom prst="rect">
              <a:avLst/>
            </a:prstGeom>
            <a:solidFill>
              <a:srgbClr val="FDF9F9"/>
            </a:solidFill>
            <a:ln w="12700">
              <a:solidFill>
                <a:srgbClr val="BF19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200" dirty="0">
                <a:solidFill>
                  <a:prstClr val="black"/>
                </a:solidFill>
                <a:latin typeface="Helvetica Neue" charset="0"/>
                <a:ea typeface="Helvetica Neue" charset="0"/>
                <a:cs typeface="Helvetica Neue" charset="0"/>
              </a:endParaRPr>
            </a:p>
          </p:txBody>
        </p:sp>
      </p:grpSp>
      <p:sp>
        <p:nvSpPr>
          <p:cNvPr id="202" name="Rectangle 201"/>
          <p:cNvSpPr/>
          <p:nvPr/>
        </p:nvSpPr>
        <p:spPr>
          <a:xfrm>
            <a:off x="5359315" y="2086446"/>
            <a:ext cx="1689185" cy="25518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a:solidFill>
                  <a:schemeClr val="tx1"/>
                </a:solidFill>
                <a:latin typeface="Helvetica Neue" charset="0"/>
                <a:ea typeface="Helvetica Neue" charset="0"/>
                <a:cs typeface="Helvetica Neue" charset="0"/>
              </a:rPr>
              <a:t>1-</a:t>
            </a:r>
            <a:r>
              <a:rPr lang="en-US" sz="1050" dirty="0">
                <a:solidFill>
                  <a:srgbClr val="BF1901"/>
                </a:solidFill>
                <a:latin typeface="Helvetica Neue" charset="0"/>
                <a:ea typeface="Helvetica Neue" charset="0"/>
                <a:cs typeface="Helvetica Neue" charset="0"/>
              </a:rPr>
              <a:t> Prime</a:t>
            </a:r>
            <a:r>
              <a:rPr lang="en-US" sz="1050" dirty="0">
                <a:solidFill>
                  <a:schemeClr val="tx1"/>
                </a:solidFill>
                <a:latin typeface="Helvetica Neue" charset="0"/>
                <a:ea typeface="Helvetica Neue" charset="0"/>
                <a:cs typeface="Helvetica Neue" charset="0"/>
              </a:rPr>
              <a:t> each cache set</a:t>
            </a:r>
          </a:p>
        </p:txBody>
      </p:sp>
      <p:grpSp>
        <p:nvGrpSpPr>
          <p:cNvPr id="7" name="Group 6"/>
          <p:cNvGrpSpPr/>
          <p:nvPr/>
        </p:nvGrpSpPr>
        <p:grpSpPr>
          <a:xfrm>
            <a:off x="3910127" y="4430569"/>
            <a:ext cx="1302688" cy="1130462"/>
            <a:chOff x="3689501" y="4764423"/>
            <a:chExt cx="1736917" cy="1507283"/>
          </a:xfrm>
        </p:grpSpPr>
        <p:sp>
          <p:nvSpPr>
            <p:cNvPr id="411" name="Rectangle 410"/>
            <p:cNvSpPr/>
            <p:nvPr/>
          </p:nvSpPr>
          <p:spPr>
            <a:xfrm>
              <a:off x="3689501" y="4764423"/>
              <a:ext cx="434229" cy="215326"/>
            </a:xfrm>
            <a:prstGeom prst="rect">
              <a:avLst/>
            </a:prstGeom>
            <a:solidFill>
              <a:srgbClr val="FDF9F9"/>
            </a:solidFill>
            <a:ln w="12700">
              <a:solidFill>
                <a:srgbClr val="BF19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12" name="Rectangle 411"/>
            <p:cNvSpPr/>
            <p:nvPr/>
          </p:nvSpPr>
          <p:spPr>
            <a:xfrm>
              <a:off x="4123730" y="4764423"/>
              <a:ext cx="434229" cy="215326"/>
            </a:xfrm>
            <a:prstGeom prst="rect">
              <a:avLst/>
            </a:prstGeom>
            <a:solidFill>
              <a:srgbClr val="FDF9F9"/>
            </a:solidFill>
            <a:ln w="12700">
              <a:solidFill>
                <a:srgbClr val="BF19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13" name="Rectangle 412"/>
            <p:cNvSpPr/>
            <p:nvPr/>
          </p:nvSpPr>
          <p:spPr>
            <a:xfrm>
              <a:off x="4557960" y="4764423"/>
              <a:ext cx="434229" cy="215326"/>
            </a:xfrm>
            <a:prstGeom prst="rect">
              <a:avLst/>
            </a:prstGeom>
            <a:solidFill>
              <a:srgbClr val="FDF9F9"/>
            </a:solidFill>
            <a:ln w="12700">
              <a:solidFill>
                <a:srgbClr val="BF19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14" name="Rectangle 413"/>
            <p:cNvSpPr/>
            <p:nvPr/>
          </p:nvSpPr>
          <p:spPr>
            <a:xfrm>
              <a:off x="4992189" y="4764423"/>
              <a:ext cx="434229" cy="215326"/>
            </a:xfrm>
            <a:prstGeom prst="rect">
              <a:avLst/>
            </a:prstGeom>
            <a:solidFill>
              <a:srgbClr val="FDF9F9"/>
            </a:solidFill>
            <a:ln w="12700">
              <a:solidFill>
                <a:srgbClr val="BF19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19" name="Rectangle 418"/>
            <p:cNvSpPr/>
            <p:nvPr/>
          </p:nvSpPr>
          <p:spPr>
            <a:xfrm>
              <a:off x="3689501" y="4979749"/>
              <a:ext cx="434229" cy="215326"/>
            </a:xfrm>
            <a:prstGeom prst="rect">
              <a:avLst/>
            </a:prstGeom>
            <a:solidFill>
              <a:srgbClr val="FDF9F9"/>
            </a:solidFill>
            <a:ln w="12700">
              <a:solidFill>
                <a:srgbClr val="BF19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20" name="Rectangle 419"/>
            <p:cNvSpPr/>
            <p:nvPr/>
          </p:nvSpPr>
          <p:spPr>
            <a:xfrm>
              <a:off x="4123730" y="4979749"/>
              <a:ext cx="434229" cy="215326"/>
            </a:xfrm>
            <a:prstGeom prst="rect">
              <a:avLst/>
            </a:prstGeom>
            <a:solidFill>
              <a:srgbClr val="FDF9F9"/>
            </a:solidFill>
            <a:ln w="12700">
              <a:solidFill>
                <a:srgbClr val="BF19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21" name="Rectangle 420"/>
            <p:cNvSpPr/>
            <p:nvPr/>
          </p:nvSpPr>
          <p:spPr>
            <a:xfrm>
              <a:off x="4557960" y="4979749"/>
              <a:ext cx="434229" cy="215326"/>
            </a:xfrm>
            <a:prstGeom prst="rect">
              <a:avLst/>
            </a:prstGeom>
            <a:solidFill>
              <a:srgbClr val="FDF9F9"/>
            </a:solidFill>
            <a:ln w="12700">
              <a:solidFill>
                <a:srgbClr val="BF19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22" name="Rectangle 421"/>
            <p:cNvSpPr/>
            <p:nvPr/>
          </p:nvSpPr>
          <p:spPr>
            <a:xfrm>
              <a:off x="4992189" y="4979749"/>
              <a:ext cx="434229" cy="215326"/>
            </a:xfrm>
            <a:prstGeom prst="rect">
              <a:avLst/>
            </a:prstGeom>
            <a:solidFill>
              <a:srgbClr val="FDF9F9"/>
            </a:solidFill>
            <a:ln w="12700">
              <a:solidFill>
                <a:srgbClr val="BF19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27" name="Rectangle 426"/>
            <p:cNvSpPr/>
            <p:nvPr/>
          </p:nvSpPr>
          <p:spPr>
            <a:xfrm>
              <a:off x="3689501" y="5195075"/>
              <a:ext cx="434229" cy="215326"/>
            </a:xfrm>
            <a:prstGeom prst="rect">
              <a:avLst/>
            </a:prstGeom>
            <a:solidFill>
              <a:srgbClr val="FDF9F9"/>
            </a:solidFill>
            <a:ln w="12700">
              <a:solidFill>
                <a:srgbClr val="BF19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28" name="Rectangle 427"/>
            <p:cNvSpPr/>
            <p:nvPr/>
          </p:nvSpPr>
          <p:spPr>
            <a:xfrm>
              <a:off x="4123730" y="5195075"/>
              <a:ext cx="434229" cy="215326"/>
            </a:xfrm>
            <a:prstGeom prst="rect">
              <a:avLst/>
            </a:prstGeom>
            <a:solidFill>
              <a:srgbClr val="FDF9F9"/>
            </a:solidFill>
            <a:ln w="12700">
              <a:solidFill>
                <a:srgbClr val="BF19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29" name="Rectangle 428"/>
            <p:cNvSpPr/>
            <p:nvPr/>
          </p:nvSpPr>
          <p:spPr>
            <a:xfrm>
              <a:off x="4557960" y="5195075"/>
              <a:ext cx="434229" cy="215326"/>
            </a:xfrm>
            <a:prstGeom prst="rect">
              <a:avLst/>
            </a:prstGeom>
            <a:solidFill>
              <a:srgbClr val="FDF9F9"/>
            </a:solidFill>
            <a:ln w="12700">
              <a:solidFill>
                <a:srgbClr val="BF19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30" name="Rectangle 429"/>
            <p:cNvSpPr/>
            <p:nvPr/>
          </p:nvSpPr>
          <p:spPr>
            <a:xfrm>
              <a:off x="4992189" y="5195075"/>
              <a:ext cx="434229" cy="215326"/>
            </a:xfrm>
            <a:prstGeom prst="rect">
              <a:avLst/>
            </a:prstGeom>
            <a:solidFill>
              <a:srgbClr val="FDF9F9"/>
            </a:solidFill>
            <a:ln w="12700">
              <a:solidFill>
                <a:srgbClr val="BF19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35" name="Rectangle 434"/>
            <p:cNvSpPr/>
            <p:nvPr/>
          </p:nvSpPr>
          <p:spPr>
            <a:xfrm>
              <a:off x="3689501" y="5410402"/>
              <a:ext cx="434229" cy="215326"/>
            </a:xfrm>
            <a:prstGeom prst="rect">
              <a:avLst/>
            </a:prstGeom>
            <a:solidFill>
              <a:srgbClr val="FDF9F9"/>
            </a:solidFill>
            <a:ln w="12700">
              <a:solidFill>
                <a:srgbClr val="BF19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36" name="Rectangle 435"/>
            <p:cNvSpPr/>
            <p:nvPr/>
          </p:nvSpPr>
          <p:spPr>
            <a:xfrm>
              <a:off x="4123730" y="5410402"/>
              <a:ext cx="434229" cy="215326"/>
            </a:xfrm>
            <a:prstGeom prst="rect">
              <a:avLst/>
            </a:prstGeom>
            <a:solidFill>
              <a:srgbClr val="FDF9F9"/>
            </a:solidFill>
            <a:ln w="12700">
              <a:solidFill>
                <a:srgbClr val="BF19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37" name="Rectangle 436"/>
            <p:cNvSpPr/>
            <p:nvPr/>
          </p:nvSpPr>
          <p:spPr>
            <a:xfrm>
              <a:off x="4557960" y="5410402"/>
              <a:ext cx="434229" cy="215326"/>
            </a:xfrm>
            <a:prstGeom prst="rect">
              <a:avLst/>
            </a:prstGeom>
            <a:solidFill>
              <a:srgbClr val="FDF9F9"/>
            </a:solidFill>
            <a:ln w="12700">
              <a:solidFill>
                <a:srgbClr val="BF19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38" name="Rectangle 437"/>
            <p:cNvSpPr/>
            <p:nvPr/>
          </p:nvSpPr>
          <p:spPr>
            <a:xfrm>
              <a:off x="4992189" y="5410402"/>
              <a:ext cx="434229" cy="215326"/>
            </a:xfrm>
            <a:prstGeom prst="rect">
              <a:avLst/>
            </a:prstGeom>
            <a:solidFill>
              <a:srgbClr val="FDF9F9"/>
            </a:solidFill>
            <a:ln w="12700">
              <a:solidFill>
                <a:srgbClr val="BF19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43" name="Rectangle 442"/>
            <p:cNvSpPr/>
            <p:nvPr/>
          </p:nvSpPr>
          <p:spPr>
            <a:xfrm>
              <a:off x="3689501" y="5625728"/>
              <a:ext cx="434229" cy="215326"/>
            </a:xfrm>
            <a:prstGeom prst="rect">
              <a:avLst/>
            </a:prstGeom>
            <a:solidFill>
              <a:srgbClr val="FDF9F9"/>
            </a:solidFill>
            <a:ln w="12700">
              <a:solidFill>
                <a:srgbClr val="BF19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44" name="Rectangle 443"/>
            <p:cNvSpPr/>
            <p:nvPr/>
          </p:nvSpPr>
          <p:spPr>
            <a:xfrm>
              <a:off x="4123730" y="5625728"/>
              <a:ext cx="434229" cy="215326"/>
            </a:xfrm>
            <a:prstGeom prst="rect">
              <a:avLst/>
            </a:prstGeom>
            <a:solidFill>
              <a:srgbClr val="FDF9F9"/>
            </a:solidFill>
            <a:ln w="12700">
              <a:solidFill>
                <a:srgbClr val="BF19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45" name="Rectangle 444"/>
            <p:cNvSpPr/>
            <p:nvPr/>
          </p:nvSpPr>
          <p:spPr>
            <a:xfrm>
              <a:off x="4992189" y="5625728"/>
              <a:ext cx="434229" cy="215326"/>
            </a:xfrm>
            <a:prstGeom prst="rect">
              <a:avLst/>
            </a:prstGeom>
            <a:solidFill>
              <a:srgbClr val="FDF9F9"/>
            </a:solidFill>
            <a:ln w="12700">
              <a:solidFill>
                <a:srgbClr val="BF19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50" name="Rectangle 449"/>
            <p:cNvSpPr/>
            <p:nvPr/>
          </p:nvSpPr>
          <p:spPr>
            <a:xfrm>
              <a:off x="3689501" y="5841054"/>
              <a:ext cx="434229" cy="215326"/>
            </a:xfrm>
            <a:prstGeom prst="rect">
              <a:avLst/>
            </a:prstGeom>
            <a:solidFill>
              <a:srgbClr val="FDF9F9"/>
            </a:solidFill>
            <a:ln w="12700">
              <a:solidFill>
                <a:srgbClr val="BF19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51" name="Rectangle 450"/>
            <p:cNvSpPr/>
            <p:nvPr/>
          </p:nvSpPr>
          <p:spPr>
            <a:xfrm>
              <a:off x="4123730" y="5841054"/>
              <a:ext cx="434229" cy="215326"/>
            </a:xfrm>
            <a:prstGeom prst="rect">
              <a:avLst/>
            </a:prstGeom>
            <a:solidFill>
              <a:srgbClr val="FDF9F9"/>
            </a:solidFill>
            <a:ln w="12700">
              <a:solidFill>
                <a:srgbClr val="BF19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52" name="Rectangle 451"/>
            <p:cNvSpPr/>
            <p:nvPr/>
          </p:nvSpPr>
          <p:spPr>
            <a:xfrm>
              <a:off x="4557960" y="5841054"/>
              <a:ext cx="434229" cy="215326"/>
            </a:xfrm>
            <a:prstGeom prst="rect">
              <a:avLst/>
            </a:prstGeom>
            <a:solidFill>
              <a:srgbClr val="FDF9F9"/>
            </a:solidFill>
            <a:ln w="12700">
              <a:solidFill>
                <a:srgbClr val="BF19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53" name="Rectangle 452"/>
            <p:cNvSpPr/>
            <p:nvPr/>
          </p:nvSpPr>
          <p:spPr>
            <a:xfrm>
              <a:off x="4992189" y="5841054"/>
              <a:ext cx="434229" cy="215326"/>
            </a:xfrm>
            <a:prstGeom prst="rect">
              <a:avLst/>
            </a:prstGeom>
            <a:solidFill>
              <a:srgbClr val="FDF9F9"/>
            </a:solidFill>
            <a:ln w="12700">
              <a:solidFill>
                <a:srgbClr val="BF19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58" name="Rectangle 457"/>
            <p:cNvSpPr/>
            <p:nvPr/>
          </p:nvSpPr>
          <p:spPr>
            <a:xfrm>
              <a:off x="3689501" y="6056380"/>
              <a:ext cx="434229" cy="215326"/>
            </a:xfrm>
            <a:prstGeom prst="rect">
              <a:avLst/>
            </a:prstGeom>
            <a:solidFill>
              <a:srgbClr val="FDF9F9"/>
            </a:solidFill>
            <a:ln w="12700">
              <a:solidFill>
                <a:srgbClr val="BF19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59" name="Rectangle 458"/>
            <p:cNvSpPr/>
            <p:nvPr/>
          </p:nvSpPr>
          <p:spPr>
            <a:xfrm>
              <a:off x="4123730" y="6056380"/>
              <a:ext cx="434229" cy="215326"/>
            </a:xfrm>
            <a:prstGeom prst="rect">
              <a:avLst/>
            </a:prstGeom>
            <a:solidFill>
              <a:srgbClr val="FDF9F9"/>
            </a:solidFill>
            <a:ln w="12700">
              <a:solidFill>
                <a:srgbClr val="BF19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60" name="Rectangle 459"/>
            <p:cNvSpPr/>
            <p:nvPr/>
          </p:nvSpPr>
          <p:spPr>
            <a:xfrm>
              <a:off x="4557960" y="6056380"/>
              <a:ext cx="434229" cy="215326"/>
            </a:xfrm>
            <a:prstGeom prst="rect">
              <a:avLst/>
            </a:prstGeom>
            <a:solidFill>
              <a:srgbClr val="FDF9F9"/>
            </a:solidFill>
            <a:ln w="12700">
              <a:solidFill>
                <a:srgbClr val="BF19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61" name="Rectangle 460"/>
            <p:cNvSpPr/>
            <p:nvPr/>
          </p:nvSpPr>
          <p:spPr>
            <a:xfrm>
              <a:off x="4992189" y="6056380"/>
              <a:ext cx="434229" cy="215326"/>
            </a:xfrm>
            <a:prstGeom prst="rect">
              <a:avLst/>
            </a:prstGeom>
            <a:solidFill>
              <a:srgbClr val="FDF9F9"/>
            </a:solidFill>
            <a:ln w="12700">
              <a:solidFill>
                <a:srgbClr val="BF19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66" name="Rectangle 465"/>
            <p:cNvSpPr/>
            <p:nvPr/>
          </p:nvSpPr>
          <p:spPr>
            <a:xfrm>
              <a:off x="4557960" y="5625728"/>
              <a:ext cx="434229" cy="215326"/>
            </a:xfrm>
            <a:prstGeom prst="rect">
              <a:avLst/>
            </a:prstGeom>
            <a:solidFill>
              <a:srgbClr val="FDF9F9"/>
            </a:solidFill>
            <a:ln w="12700">
              <a:solidFill>
                <a:srgbClr val="BF19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408" name="Rectangle 407"/>
          <p:cNvSpPr/>
          <p:nvPr/>
        </p:nvSpPr>
        <p:spPr>
          <a:xfrm>
            <a:off x="1776845" y="2271770"/>
            <a:ext cx="2004950" cy="25518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a:solidFill>
                  <a:schemeClr val="tx1"/>
                </a:solidFill>
                <a:latin typeface="Helvetica Neue" charset="0"/>
                <a:ea typeface="Helvetica Neue" charset="0"/>
                <a:cs typeface="Helvetica Neue" charset="0"/>
              </a:rPr>
              <a:t>2-</a:t>
            </a:r>
            <a:r>
              <a:rPr lang="en-US" sz="1050" dirty="0">
                <a:solidFill>
                  <a:srgbClr val="BF1901"/>
                </a:solidFill>
                <a:latin typeface="Helvetica Neue" charset="0"/>
                <a:ea typeface="Helvetica Neue" charset="0"/>
                <a:cs typeface="Helvetica Neue" charset="0"/>
              </a:rPr>
              <a:t> </a:t>
            </a:r>
            <a:r>
              <a:rPr lang="en-US" sz="1050" dirty="0">
                <a:solidFill>
                  <a:schemeClr val="tx1"/>
                </a:solidFill>
                <a:latin typeface="Helvetica Neue" charset="0"/>
                <a:ea typeface="Helvetica Neue" charset="0"/>
                <a:cs typeface="Helvetica Neue" charset="0"/>
              </a:rPr>
              <a:t>Victim accesses critical data</a:t>
            </a:r>
          </a:p>
        </p:txBody>
      </p:sp>
      <p:sp>
        <p:nvSpPr>
          <p:cNvPr id="409" name="Rectangle 408"/>
          <p:cNvSpPr/>
          <p:nvPr/>
        </p:nvSpPr>
        <p:spPr>
          <a:xfrm>
            <a:off x="5359316" y="2471580"/>
            <a:ext cx="2532355" cy="25518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a:solidFill>
                  <a:schemeClr val="tx1"/>
                </a:solidFill>
                <a:latin typeface="Helvetica Neue" charset="0"/>
                <a:ea typeface="Helvetica Neue" charset="0"/>
                <a:cs typeface="Helvetica Neue" charset="0"/>
              </a:rPr>
              <a:t>3-</a:t>
            </a:r>
            <a:r>
              <a:rPr lang="en-US" sz="1050" dirty="0">
                <a:solidFill>
                  <a:srgbClr val="BF1901"/>
                </a:solidFill>
                <a:latin typeface="Helvetica Neue" charset="0"/>
                <a:ea typeface="Helvetica Neue" charset="0"/>
                <a:cs typeface="Helvetica Neue" charset="0"/>
              </a:rPr>
              <a:t> Probe </a:t>
            </a:r>
            <a:r>
              <a:rPr lang="en-US" sz="1050" dirty="0">
                <a:solidFill>
                  <a:schemeClr val="tx1"/>
                </a:solidFill>
                <a:latin typeface="Helvetica Neue" charset="0"/>
                <a:ea typeface="Helvetica Neue" charset="0"/>
                <a:cs typeface="Helvetica Neue" charset="0"/>
              </a:rPr>
              <a:t>each cache set (measure time)</a:t>
            </a:r>
          </a:p>
        </p:txBody>
      </p:sp>
      <p:sp>
        <p:nvSpPr>
          <p:cNvPr id="467" name="Rectangle 466"/>
          <p:cNvSpPr/>
          <p:nvPr/>
        </p:nvSpPr>
        <p:spPr>
          <a:xfrm>
            <a:off x="5402077" y="4002676"/>
            <a:ext cx="532518" cy="219291"/>
          </a:xfrm>
          <a:prstGeom prst="rect">
            <a:avLst/>
          </a:prstGeom>
        </p:spPr>
        <p:txBody>
          <a:bodyPr wrap="none">
            <a:spAutoFit/>
          </a:bodyPr>
          <a:lstStyle/>
          <a:p>
            <a:r>
              <a:rPr lang="en-US" sz="825" dirty="0">
                <a:latin typeface="Helvetica Neue" charset="0"/>
                <a:ea typeface="Helvetica Neue" charset="0"/>
                <a:cs typeface="Helvetica Neue" charset="0"/>
              </a:rPr>
              <a:t>Evicted</a:t>
            </a:r>
            <a:endParaRPr lang="en-US" sz="825" dirty="0"/>
          </a:p>
        </p:txBody>
      </p:sp>
      <p:sp>
        <p:nvSpPr>
          <p:cNvPr id="469" name="Rectangle 468"/>
          <p:cNvSpPr/>
          <p:nvPr/>
        </p:nvSpPr>
        <p:spPr>
          <a:xfrm>
            <a:off x="5484021" y="4587998"/>
            <a:ext cx="325672" cy="161495"/>
          </a:xfrm>
          <a:prstGeom prst="rect">
            <a:avLst/>
          </a:prstGeom>
          <a:solidFill>
            <a:srgbClr val="FDF9F9"/>
          </a:solidFill>
          <a:ln w="12700">
            <a:solidFill>
              <a:srgbClr val="BF19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200" dirty="0">
              <a:solidFill>
                <a:prstClr val="black"/>
              </a:solidFill>
              <a:latin typeface="Helvetica Neue" charset="0"/>
              <a:ea typeface="Helvetica Neue" charset="0"/>
              <a:cs typeface="Helvetica Neue" charset="0"/>
            </a:endParaRPr>
          </a:p>
        </p:txBody>
      </p:sp>
      <p:sp>
        <p:nvSpPr>
          <p:cNvPr id="470" name="Rectangle 469"/>
          <p:cNvSpPr/>
          <p:nvPr/>
        </p:nvSpPr>
        <p:spPr>
          <a:xfrm>
            <a:off x="5484021" y="5065753"/>
            <a:ext cx="325672" cy="161495"/>
          </a:xfrm>
          <a:prstGeom prst="rect">
            <a:avLst/>
          </a:prstGeom>
          <a:solidFill>
            <a:srgbClr val="FDF9F9"/>
          </a:solidFill>
          <a:ln w="12700">
            <a:solidFill>
              <a:srgbClr val="BF19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200" dirty="0">
              <a:solidFill>
                <a:prstClr val="black"/>
              </a:solidFill>
              <a:latin typeface="Helvetica Neue" charset="0"/>
              <a:ea typeface="Helvetica Neue" charset="0"/>
              <a:cs typeface="Helvetica Neue" charset="0"/>
            </a:endParaRPr>
          </a:p>
        </p:txBody>
      </p:sp>
      <p:sp>
        <p:nvSpPr>
          <p:cNvPr id="472" name="Rectangle 471"/>
          <p:cNvSpPr/>
          <p:nvPr/>
        </p:nvSpPr>
        <p:spPr>
          <a:xfrm>
            <a:off x="5484021" y="4425469"/>
            <a:ext cx="325672" cy="161495"/>
          </a:xfrm>
          <a:prstGeom prst="rect">
            <a:avLst/>
          </a:prstGeom>
          <a:solidFill>
            <a:srgbClr val="FDF9F9"/>
          </a:solidFill>
          <a:ln w="12700">
            <a:solidFill>
              <a:srgbClr val="BF19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latin typeface="Helvetica Neue" charset="0"/>
              <a:ea typeface="Helvetica Neue" charset="0"/>
              <a:cs typeface="Helvetica Neue" charset="0"/>
            </a:endParaRPr>
          </a:p>
        </p:txBody>
      </p:sp>
      <p:sp>
        <p:nvSpPr>
          <p:cNvPr id="473" name="Rectangle 472"/>
          <p:cNvSpPr/>
          <p:nvPr/>
        </p:nvSpPr>
        <p:spPr>
          <a:xfrm>
            <a:off x="5484021" y="4747423"/>
            <a:ext cx="325672" cy="161495"/>
          </a:xfrm>
          <a:prstGeom prst="rect">
            <a:avLst/>
          </a:prstGeom>
          <a:solidFill>
            <a:srgbClr val="FDF9F9"/>
          </a:solidFill>
          <a:ln w="12700">
            <a:solidFill>
              <a:srgbClr val="BF19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200" dirty="0">
              <a:solidFill>
                <a:prstClr val="black"/>
              </a:solidFill>
              <a:latin typeface="Helvetica Neue" charset="0"/>
              <a:ea typeface="Helvetica Neue" charset="0"/>
              <a:cs typeface="Helvetica Neue" charset="0"/>
            </a:endParaRPr>
          </a:p>
        </p:txBody>
      </p:sp>
      <p:sp>
        <p:nvSpPr>
          <p:cNvPr id="477" name="Rectangle 476"/>
          <p:cNvSpPr/>
          <p:nvPr/>
        </p:nvSpPr>
        <p:spPr>
          <a:xfrm>
            <a:off x="6085016" y="4002676"/>
            <a:ext cx="420308" cy="219291"/>
          </a:xfrm>
          <a:prstGeom prst="rect">
            <a:avLst/>
          </a:prstGeom>
        </p:spPr>
        <p:txBody>
          <a:bodyPr wrap="none">
            <a:spAutoFit/>
          </a:bodyPr>
          <a:lstStyle/>
          <a:p>
            <a:r>
              <a:rPr lang="en-US" sz="825">
                <a:latin typeface="Helvetica Neue" charset="0"/>
                <a:ea typeface="Helvetica Neue" charset="0"/>
                <a:cs typeface="Helvetica Neue" charset="0"/>
              </a:rPr>
              <a:t>Time</a:t>
            </a:r>
            <a:endParaRPr lang="en-US" sz="825" dirty="0"/>
          </a:p>
        </p:txBody>
      </p:sp>
      <p:grpSp>
        <p:nvGrpSpPr>
          <p:cNvPr id="82" name="Group 81"/>
          <p:cNvGrpSpPr/>
          <p:nvPr/>
        </p:nvGrpSpPr>
        <p:grpSpPr>
          <a:xfrm>
            <a:off x="6100872" y="4297351"/>
            <a:ext cx="137160" cy="104942"/>
            <a:chOff x="7799539" y="4586800"/>
            <a:chExt cx="286131" cy="139922"/>
          </a:xfrm>
        </p:grpSpPr>
        <p:cxnSp>
          <p:nvCxnSpPr>
            <p:cNvPr id="76" name="Straight Arrow Connector 75"/>
            <p:cNvCxnSpPr/>
            <p:nvPr/>
          </p:nvCxnSpPr>
          <p:spPr>
            <a:xfrm>
              <a:off x="7799539" y="4656762"/>
              <a:ext cx="286131" cy="0"/>
            </a:xfrm>
            <a:prstGeom prst="straightConnector1">
              <a:avLst/>
            </a:prstGeom>
            <a:ln w="19050" cap="flat">
              <a:solidFill>
                <a:srgbClr val="8090AF"/>
              </a:solidFill>
              <a:miter lim="800000"/>
              <a:headEnd type="none"/>
              <a:tailEnd type="arrow" w="sm" len="med"/>
            </a:ln>
          </p:spPr>
          <p:style>
            <a:lnRef idx="1">
              <a:schemeClr val="accent1"/>
            </a:lnRef>
            <a:fillRef idx="0">
              <a:schemeClr val="accent1"/>
            </a:fillRef>
            <a:effectRef idx="0">
              <a:schemeClr val="accent1"/>
            </a:effectRef>
            <a:fontRef idx="minor">
              <a:schemeClr val="tx1"/>
            </a:fontRef>
          </p:style>
        </p:cxnSp>
        <p:cxnSp>
          <p:nvCxnSpPr>
            <p:cNvPr id="485" name="Straight Arrow Connector 484"/>
            <p:cNvCxnSpPr/>
            <p:nvPr/>
          </p:nvCxnSpPr>
          <p:spPr>
            <a:xfrm flipV="1">
              <a:off x="7799539" y="4586800"/>
              <a:ext cx="1317" cy="139921"/>
            </a:xfrm>
            <a:prstGeom prst="straightConnector1">
              <a:avLst/>
            </a:prstGeom>
            <a:ln w="19050" cap="flat">
              <a:solidFill>
                <a:srgbClr val="8090AF"/>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86" name="Straight Arrow Connector 485"/>
            <p:cNvCxnSpPr/>
            <p:nvPr/>
          </p:nvCxnSpPr>
          <p:spPr>
            <a:xfrm flipV="1">
              <a:off x="8085670" y="4586800"/>
              <a:ext cx="0" cy="139922"/>
            </a:xfrm>
            <a:prstGeom prst="straightConnector1">
              <a:avLst/>
            </a:prstGeom>
            <a:ln w="19050" cap="flat">
              <a:solidFill>
                <a:srgbClr val="8090AF"/>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90" name="Group 489"/>
          <p:cNvGrpSpPr/>
          <p:nvPr/>
        </p:nvGrpSpPr>
        <p:grpSpPr>
          <a:xfrm>
            <a:off x="6100872" y="4450484"/>
            <a:ext cx="444459" cy="104942"/>
            <a:chOff x="7853873" y="4586800"/>
            <a:chExt cx="231797" cy="139922"/>
          </a:xfrm>
        </p:grpSpPr>
        <p:cxnSp>
          <p:nvCxnSpPr>
            <p:cNvPr id="491" name="Straight Arrow Connector 490"/>
            <p:cNvCxnSpPr/>
            <p:nvPr/>
          </p:nvCxnSpPr>
          <p:spPr>
            <a:xfrm>
              <a:off x="7853873" y="4656762"/>
              <a:ext cx="231797" cy="0"/>
            </a:xfrm>
            <a:prstGeom prst="straightConnector1">
              <a:avLst/>
            </a:prstGeom>
            <a:ln w="19050" cap="flat">
              <a:solidFill>
                <a:srgbClr val="002060"/>
              </a:solidFill>
              <a:miter lim="800000"/>
              <a:headEnd type="none"/>
              <a:tailEnd type="arrow" w="sm" len="med"/>
            </a:ln>
          </p:spPr>
          <p:style>
            <a:lnRef idx="1">
              <a:schemeClr val="accent1"/>
            </a:lnRef>
            <a:fillRef idx="0">
              <a:schemeClr val="accent1"/>
            </a:fillRef>
            <a:effectRef idx="0">
              <a:schemeClr val="accent1"/>
            </a:effectRef>
            <a:fontRef idx="minor">
              <a:schemeClr val="tx1"/>
            </a:fontRef>
          </p:style>
        </p:cxnSp>
        <p:cxnSp>
          <p:nvCxnSpPr>
            <p:cNvPr id="492" name="Straight Arrow Connector 491"/>
            <p:cNvCxnSpPr/>
            <p:nvPr/>
          </p:nvCxnSpPr>
          <p:spPr>
            <a:xfrm flipV="1">
              <a:off x="7853873" y="4586800"/>
              <a:ext cx="1317" cy="139921"/>
            </a:xfrm>
            <a:prstGeom prst="straightConnector1">
              <a:avLst/>
            </a:prstGeom>
            <a:ln w="19050" cap="flat">
              <a:solidFill>
                <a:srgbClr val="002060"/>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93" name="Straight Arrow Connector 492"/>
            <p:cNvCxnSpPr/>
            <p:nvPr/>
          </p:nvCxnSpPr>
          <p:spPr>
            <a:xfrm flipV="1">
              <a:off x="8085670" y="4586800"/>
              <a:ext cx="0" cy="139922"/>
            </a:xfrm>
            <a:prstGeom prst="straightConnector1">
              <a:avLst/>
            </a:prstGeom>
            <a:ln w="19050" cap="flat">
              <a:solidFill>
                <a:srgbClr val="002060"/>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97" name="Group 496"/>
          <p:cNvGrpSpPr/>
          <p:nvPr/>
        </p:nvGrpSpPr>
        <p:grpSpPr>
          <a:xfrm>
            <a:off x="6100872" y="4623337"/>
            <a:ext cx="411480" cy="104942"/>
            <a:chOff x="7853873" y="4586800"/>
            <a:chExt cx="231797" cy="139922"/>
          </a:xfrm>
        </p:grpSpPr>
        <p:cxnSp>
          <p:nvCxnSpPr>
            <p:cNvPr id="498" name="Straight Arrow Connector 497"/>
            <p:cNvCxnSpPr/>
            <p:nvPr/>
          </p:nvCxnSpPr>
          <p:spPr>
            <a:xfrm>
              <a:off x="7853873" y="4656762"/>
              <a:ext cx="231797" cy="0"/>
            </a:xfrm>
            <a:prstGeom prst="straightConnector1">
              <a:avLst/>
            </a:prstGeom>
            <a:ln w="19050" cap="flat">
              <a:solidFill>
                <a:srgbClr val="002060"/>
              </a:solidFill>
              <a:miter lim="800000"/>
              <a:headEnd type="none"/>
              <a:tailEnd type="arrow" w="sm" len="med"/>
            </a:ln>
          </p:spPr>
          <p:style>
            <a:lnRef idx="1">
              <a:schemeClr val="accent1"/>
            </a:lnRef>
            <a:fillRef idx="0">
              <a:schemeClr val="accent1"/>
            </a:fillRef>
            <a:effectRef idx="0">
              <a:schemeClr val="accent1"/>
            </a:effectRef>
            <a:fontRef idx="minor">
              <a:schemeClr val="tx1"/>
            </a:fontRef>
          </p:style>
        </p:cxnSp>
        <p:cxnSp>
          <p:nvCxnSpPr>
            <p:cNvPr id="499" name="Straight Arrow Connector 498"/>
            <p:cNvCxnSpPr/>
            <p:nvPr/>
          </p:nvCxnSpPr>
          <p:spPr>
            <a:xfrm flipV="1">
              <a:off x="7853873" y="4586800"/>
              <a:ext cx="1317" cy="139921"/>
            </a:xfrm>
            <a:prstGeom prst="straightConnector1">
              <a:avLst/>
            </a:prstGeom>
            <a:ln w="19050" cap="flat">
              <a:solidFill>
                <a:srgbClr val="002060"/>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500" name="Straight Arrow Connector 499"/>
            <p:cNvCxnSpPr/>
            <p:nvPr/>
          </p:nvCxnSpPr>
          <p:spPr>
            <a:xfrm flipV="1">
              <a:off x="8085670" y="4586800"/>
              <a:ext cx="0" cy="139922"/>
            </a:xfrm>
            <a:prstGeom prst="straightConnector1">
              <a:avLst/>
            </a:prstGeom>
            <a:ln w="19050" cap="flat">
              <a:solidFill>
                <a:srgbClr val="002060"/>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501" name="Group 500"/>
          <p:cNvGrpSpPr/>
          <p:nvPr/>
        </p:nvGrpSpPr>
        <p:grpSpPr>
          <a:xfrm>
            <a:off x="6100872" y="4771704"/>
            <a:ext cx="480060" cy="104942"/>
            <a:chOff x="7853873" y="4586800"/>
            <a:chExt cx="231797" cy="139922"/>
          </a:xfrm>
        </p:grpSpPr>
        <p:cxnSp>
          <p:nvCxnSpPr>
            <p:cNvPr id="502" name="Straight Arrow Connector 501"/>
            <p:cNvCxnSpPr/>
            <p:nvPr/>
          </p:nvCxnSpPr>
          <p:spPr>
            <a:xfrm>
              <a:off x="7853873" y="4656762"/>
              <a:ext cx="231797" cy="0"/>
            </a:xfrm>
            <a:prstGeom prst="straightConnector1">
              <a:avLst/>
            </a:prstGeom>
            <a:ln w="19050" cap="flat">
              <a:solidFill>
                <a:srgbClr val="002060"/>
              </a:solidFill>
              <a:miter lim="800000"/>
              <a:headEnd type="none"/>
              <a:tailEnd type="arrow" w="sm" len="med"/>
            </a:ln>
          </p:spPr>
          <p:style>
            <a:lnRef idx="1">
              <a:schemeClr val="accent1"/>
            </a:lnRef>
            <a:fillRef idx="0">
              <a:schemeClr val="accent1"/>
            </a:fillRef>
            <a:effectRef idx="0">
              <a:schemeClr val="accent1"/>
            </a:effectRef>
            <a:fontRef idx="minor">
              <a:schemeClr val="tx1"/>
            </a:fontRef>
          </p:style>
        </p:cxnSp>
        <p:cxnSp>
          <p:nvCxnSpPr>
            <p:cNvPr id="503" name="Straight Arrow Connector 502"/>
            <p:cNvCxnSpPr/>
            <p:nvPr/>
          </p:nvCxnSpPr>
          <p:spPr>
            <a:xfrm flipV="1">
              <a:off x="7853873" y="4586800"/>
              <a:ext cx="1317" cy="139921"/>
            </a:xfrm>
            <a:prstGeom prst="straightConnector1">
              <a:avLst/>
            </a:prstGeom>
            <a:ln w="19050" cap="flat">
              <a:solidFill>
                <a:srgbClr val="002060"/>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504" name="Straight Arrow Connector 503"/>
            <p:cNvCxnSpPr/>
            <p:nvPr/>
          </p:nvCxnSpPr>
          <p:spPr>
            <a:xfrm flipV="1">
              <a:off x="8085670" y="4586800"/>
              <a:ext cx="0" cy="139922"/>
            </a:xfrm>
            <a:prstGeom prst="straightConnector1">
              <a:avLst/>
            </a:prstGeom>
            <a:ln w="19050" cap="flat">
              <a:solidFill>
                <a:srgbClr val="002060"/>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505" name="Group 504"/>
          <p:cNvGrpSpPr/>
          <p:nvPr/>
        </p:nvGrpSpPr>
        <p:grpSpPr>
          <a:xfrm>
            <a:off x="6100872" y="5097691"/>
            <a:ext cx="507492" cy="104942"/>
            <a:chOff x="7853873" y="4586800"/>
            <a:chExt cx="231797" cy="139922"/>
          </a:xfrm>
        </p:grpSpPr>
        <p:cxnSp>
          <p:nvCxnSpPr>
            <p:cNvPr id="506" name="Straight Arrow Connector 505"/>
            <p:cNvCxnSpPr/>
            <p:nvPr/>
          </p:nvCxnSpPr>
          <p:spPr>
            <a:xfrm>
              <a:off x="7853873" y="4656762"/>
              <a:ext cx="231797" cy="0"/>
            </a:xfrm>
            <a:prstGeom prst="straightConnector1">
              <a:avLst/>
            </a:prstGeom>
            <a:ln w="19050" cap="flat">
              <a:solidFill>
                <a:srgbClr val="002060"/>
              </a:solidFill>
              <a:miter lim="800000"/>
              <a:headEnd type="none"/>
              <a:tailEnd type="arrow" w="sm" len="med"/>
            </a:ln>
          </p:spPr>
          <p:style>
            <a:lnRef idx="1">
              <a:schemeClr val="accent1"/>
            </a:lnRef>
            <a:fillRef idx="0">
              <a:schemeClr val="accent1"/>
            </a:fillRef>
            <a:effectRef idx="0">
              <a:schemeClr val="accent1"/>
            </a:effectRef>
            <a:fontRef idx="minor">
              <a:schemeClr val="tx1"/>
            </a:fontRef>
          </p:style>
        </p:cxnSp>
        <p:cxnSp>
          <p:nvCxnSpPr>
            <p:cNvPr id="507" name="Straight Arrow Connector 506"/>
            <p:cNvCxnSpPr/>
            <p:nvPr/>
          </p:nvCxnSpPr>
          <p:spPr>
            <a:xfrm flipV="1">
              <a:off x="7853873" y="4586800"/>
              <a:ext cx="1317" cy="139921"/>
            </a:xfrm>
            <a:prstGeom prst="straightConnector1">
              <a:avLst/>
            </a:prstGeom>
            <a:ln w="19050" cap="flat">
              <a:solidFill>
                <a:srgbClr val="002060"/>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508" name="Straight Arrow Connector 507"/>
            <p:cNvCxnSpPr/>
            <p:nvPr/>
          </p:nvCxnSpPr>
          <p:spPr>
            <a:xfrm flipV="1">
              <a:off x="8085670" y="4586800"/>
              <a:ext cx="0" cy="139922"/>
            </a:xfrm>
            <a:prstGeom prst="straightConnector1">
              <a:avLst/>
            </a:prstGeom>
            <a:ln w="19050" cap="flat">
              <a:solidFill>
                <a:srgbClr val="002060"/>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509" name="Group 508"/>
          <p:cNvGrpSpPr/>
          <p:nvPr/>
        </p:nvGrpSpPr>
        <p:grpSpPr>
          <a:xfrm>
            <a:off x="6100872" y="4941604"/>
            <a:ext cx="150876" cy="104942"/>
            <a:chOff x="7799539" y="4586800"/>
            <a:chExt cx="286131" cy="139922"/>
          </a:xfrm>
        </p:grpSpPr>
        <p:cxnSp>
          <p:nvCxnSpPr>
            <p:cNvPr id="510" name="Straight Arrow Connector 509"/>
            <p:cNvCxnSpPr/>
            <p:nvPr/>
          </p:nvCxnSpPr>
          <p:spPr>
            <a:xfrm>
              <a:off x="7799539" y="4656762"/>
              <a:ext cx="286131" cy="0"/>
            </a:xfrm>
            <a:prstGeom prst="straightConnector1">
              <a:avLst/>
            </a:prstGeom>
            <a:ln w="19050" cap="flat">
              <a:solidFill>
                <a:srgbClr val="8090AF"/>
              </a:solidFill>
              <a:miter lim="800000"/>
              <a:headEnd type="none"/>
              <a:tailEnd type="arrow" w="sm" len="med"/>
            </a:ln>
          </p:spPr>
          <p:style>
            <a:lnRef idx="1">
              <a:schemeClr val="accent1"/>
            </a:lnRef>
            <a:fillRef idx="0">
              <a:schemeClr val="accent1"/>
            </a:fillRef>
            <a:effectRef idx="0">
              <a:schemeClr val="accent1"/>
            </a:effectRef>
            <a:fontRef idx="minor">
              <a:schemeClr val="tx1"/>
            </a:fontRef>
          </p:style>
        </p:cxnSp>
        <p:cxnSp>
          <p:nvCxnSpPr>
            <p:cNvPr id="511" name="Straight Arrow Connector 510"/>
            <p:cNvCxnSpPr/>
            <p:nvPr/>
          </p:nvCxnSpPr>
          <p:spPr>
            <a:xfrm flipV="1">
              <a:off x="7799539" y="4586800"/>
              <a:ext cx="1317" cy="139921"/>
            </a:xfrm>
            <a:prstGeom prst="straightConnector1">
              <a:avLst/>
            </a:prstGeom>
            <a:ln w="19050" cap="flat">
              <a:solidFill>
                <a:srgbClr val="8090AF"/>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512" name="Straight Arrow Connector 511"/>
            <p:cNvCxnSpPr/>
            <p:nvPr/>
          </p:nvCxnSpPr>
          <p:spPr>
            <a:xfrm flipV="1">
              <a:off x="8085670" y="4586800"/>
              <a:ext cx="0" cy="139922"/>
            </a:xfrm>
            <a:prstGeom prst="straightConnector1">
              <a:avLst/>
            </a:prstGeom>
            <a:ln w="19050" cap="flat">
              <a:solidFill>
                <a:srgbClr val="8090AF"/>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513" name="Group 512"/>
          <p:cNvGrpSpPr/>
          <p:nvPr/>
        </p:nvGrpSpPr>
        <p:grpSpPr>
          <a:xfrm>
            <a:off x="6100872" y="5275678"/>
            <a:ext cx="171450" cy="104942"/>
            <a:chOff x="7799539" y="4586800"/>
            <a:chExt cx="286131" cy="139922"/>
          </a:xfrm>
        </p:grpSpPr>
        <p:cxnSp>
          <p:nvCxnSpPr>
            <p:cNvPr id="514" name="Straight Arrow Connector 513"/>
            <p:cNvCxnSpPr/>
            <p:nvPr/>
          </p:nvCxnSpPr>
          <p:spPr>
            <a:xfrm>
              <a:off x="7799539" y="4656762"/>
              <a:ext cx="286131" cy="0"/>
            </a:xfrm>
            <a:prstGeom prst="straightConnector1">
              <a:avLst/>
            </a:prstGeom>
            <a:ln w="19050" cap="flat">
              <a:solidFill>
                <a:srgbClr val="8090AF"/>
              </a:solidFill>
              <a:miter lim="800000"/>
              <a:headEnd type="none"/>
              <a:tailEnd type="arrow" w="sm" len="med"/>
            </a:ln>
          </p:spPr>
          <p:style>
            <a:lnRef idx="1">
              <a:schemeClr val="accent1"/>
            </a:lnRef>
            <a:fillRef idx="0">
              <a:schemeClr val="accent1"/>
            </a:fillRef>
            <a:effectRef idx="0">
              <a:schemeClr val="accent1"/>
            </a:effectRef>
            <a:fontRef idx="minor">
              <a:schemeClr val="tx1"/>
            </a:fontRef>
          </p:style>
        </p:cxnSp>
        <p:cxnSp>
          <p:nvCxnSpPr>
            <p:cNvPr id="515" name="Straight Arrow Connector 514"/>
            <p:cNvCxnSpPr/>
            <p:nvPr/>
          </p:nvCxnSpPr>
          <p:spPr>
            <a:xfrm flipV="1">
              <a:off x="7799539" y="4586800"/>
              <a:ext cx="1317" cy="139921"/>
            </a:xfrm>
            <a:prstGeom prst="straightConnector1">
              <a:avLst/>
            </a:prstGeom>
            <a:ln w="19050" cap="flat">
              <a:solidFill>
                <a:srgbClr val="8090AF"/>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516" name="Straight Arrow Connector 515"/>
            <p:cNvCxnSpPr/>
            <p:nvPr/>
          </p:nvCxnSpPr>
          <p:spPr>
            <a:xfrm flipV="1">
              <a:off x="8085670" y="4586800"/>
              <a:ext cx="0" cy="139922"/>
            </a:xfrm>
            <a:prstGeom prst="straightConnector1">
              <a:avLst/>
            </a:prstGeom>
            <a:ln w="19050" cap="flat">
              <a:solidFill>
                <a:srgbClr val="8090AF"/>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517" name="Group 516"/>
          <p:cNvGrpSpPr/>
          <p:nvPr/>
        </p:nvGrpSpPr>
        <p:grpSpPr>
          <a:xfrm>
            <a:off x="6100872" y="5423421"/>
            <a:ext cx="123444" cy="104942"/>
            <a:chOff x="7799539" y="4586800"/>
            <a:chExt cx="286131" cy="139922"/>
          </a:xfrm>
        </p:grpSpPr>
        <p:cxnSp>
          <p:nvCxnSpPr>
            <p:cNvPr id="518" name="Straight Arrow Connector 517"/>
            <p:cNvCxnSpPr/>
            <p:nvPr/>
          </p:nvCxnSpPr>
          <p:spPr>
            <a:xfrm>
              <a:off x="7799539" y="4656762"/>
              <a:ext cx="286131" cy="0"/>
            </a:xfrm>
            <a:prstGeom prst="straightConnector1">
              <a:avLst/>
            </a:prstGeom>
            <a:ln w="19050" cap="flat">
              <a:solidFill>
                <a:srgbClr val="8090AF"/>
              </a:solidFill>
              <a:miter lim="800000"/>
              <a:headEnd type="none"/>
              <a:tailEnd type="arrow" w="sm" len="med"/>
            </a:ln>
          </p:spPr>
          <p:style>
            <a:lnRef idx="1">
              <a:schemeClr val="accent1"/>
            </a:lnRef>
            <a:fillRef idx="0">
              <a:schemeClr val="accent1"/>
            </a:fillRef>
            <a:effectRef idx="0">
              <a:schemeClr val="accent1"/>
            </a:effectRef>
            <a:fontRef idx="minor">
              <a:schemeClr val="tx1"/>
            </a:fontRef>
          </p:style>
        </p:cxnSp>
        <p:cxnSp>
          <p:nvCxnSpPr>
            <p:cNvPr id="519" name="Straight Arrow Connector 518"/>
            <p:cNvCxnSpPr/>
            <p:nvPr/>
          </p:nvCxnSpPr>
          <p:spPr>
            <a:xfrm flipV="1">
              <a:off x="7799539" y="4586800"/>
              <a:ext cx="1317" cy="139921"/>
            </a:xfrm>
            <a:prstGeom prst="straightConnector1">
              <a:avLst/>
            </a:prstGeom>
            <a:ln w="19050" cap="flat">
              <a:solidFill>
                <a:srgbClr val="8090AF"/>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520" name="Straight Arrow Connector 519"/>
            <p:cNvCxnSpPr/>
            <p:nvPr/>
          </p:nvCxnSpPr>
          <p:spPr>
            <a:xfrm flipV="1">
              <a:off x="8085670" y="4586800"/>
              <a:ext cx="0" cy="139922"/>
            </a:xfrm>
            <a:prstGeom prst="straightConnector1">
              <a:avLst/>
            </a:prstGeom>
            <a:ln w="19050" cap="flat">
              <a:solidFill>
                <a:srgbClr val="8090AF"/>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522" name="Straight Connector 521"/>
          <p:cNvCxnSpPr/>
          <p:nvPr/>
        </p:nvCxnSpPr>
        <p:spPr>
          <a:xfrm>
            <a:off x="6360462" y="4306032"/>
            <a:ext cx="0" cy="1255886"/>
          </a:xfrm>
          <a:prstGeom prst="line">
            <a:avLst/>
          </a:prstGeom>
          <a:ln w="1905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226" name="Rectangle 225"/>
          <p:cNvSpPr/>
          <p:nvPr/>
        </p:nvSpPr>
        <p:spPr>
          <a:xfrm>
            <a:off x="4556809" y="4753552"/>
            <a:ext cx="325672" cy="161495"/>
          </a:xfrm>
          <a:prstGeom prst="rect">
            <a:avLst/>
          </a:prstGeom>
          <a:solidFill>
            <a:schemeClr val="accent6">
              <a:lumMod val="20000"/>
              <a:lumOff val="80000"/>
            </a:schemeClr>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27" name="Rectangle 226"/>
          <p:cNvSpPr/>
          <p:nvPr/>
        </p:nvSpPr>
        <p:spPr>
          <a:xfrm>
            <a:off x="4238696" y="5076526"/>
            <a:ext cx="325672" cy="161495"/>
          </a:xfrm>
          <a:prstGeom prst="rect">
            <a:avLst/>
          </a:prstGeom>
          <a:solidFill>
            <a:schemeClr val="accent1">
              <a:lumMod val="20000"/>
              <a:lumOff val="80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28" name="Rectangle 227"/>
          <p:cNvSpPr/>
          <p:nvPr/>
        </p:nvSpPr>
        <p:spPr>
          <a:xfrm>
            <a:off x="4887145" y="4425469"/>
            <a:ext cx="325672" cy="161495"/>
          </a:xfrm>
          <a:prstGeom prst="rect">
            <a:avLst/>
          </a:prstGeom>
          <a:solidFill>
            <a:schemeClr val="accent2">
              <a:lumMod val="20000"/>
              <a:lumOff val="80000"/>
            </a:schemeClr>
          </a:soli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29" name="Rectangle 228"/>
          <p:cNvSpPr/>
          <p:nvPr/>
        </p:nvSpPr>
        <p:spPr>
          <a:xfrm>
            <a:off x="3914376" y="4598602"/>
            <a:ext cx="325672" cy="161495"/>
          </a:xfrm>
          <a:prstGeom prst="rect">
            <a:avLst/>
          </a:prstGeom>
          <a:solidFill>
            <a:srgbClr val="E9D4EA"/>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 name="Slide Number Placeholder 9"/>
          <p:cNvSpPr>
            <a:spLocks noGrp="1"/>
          </p:cNvSpPr>
          <p:nvPr>
            <p:ph type="sldNum" sz="quarter" idx="12"/>
          </p:nvPr>
        </p:nvSpPr>
        <p:spPr/>
        <p:txBody>
          <a:bodyPr/>
          <a:lstStyle/>
          <a:p>
            <a:fld id="{17086DB3-4205-0A45-880A-9A5742C40DF9}" type="slidenum">
              <a:rPr lang="en-US" smtClean="0"/>
              <a:t>92</a:t>
            </a:fld>
            <a:endParaRPr lang="en-US"/>
          </a:p>
        </p:txBody>
      </p:sp>
    </p:spTree>
    <p:extLst>
      <p:ext uri="{BB962C8B-B14F-4D97-AF65-F5344CB8AC3E}">
        <p14:creationId xmlns:p14="http://schemas.microsoft.com/office/powerpoint/2010/main" val="203396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0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6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2" presetClass="entr" presetSubtype="8" fill="hold" grpId="0" nodeType="clickEffect">
                                  <p:stCondLst>
                                    <p:cond delay="0"/>
                                  </p:stCondLst>
                                  <p:childTnLst>
                                    <p:set>
                                      <p:cBhvr>
                                        <p:cTn id="20" dur="1" fill="hold">
                                          <p:stCondLst>
                                            <p:cond delay="0"/>
                                          </p:stCondLst>
                                        </p:cTn>
                                        <p:tgtEl>
                                          <p:spTgt spid="473"/>
                                        </p:tgtEl>
                                        <p:attrNameLst>
                                          <p:attrName>style.visibility</p:attrName>
                                        </p:attrNameLst>
                                      </p:cBhvr>
                                      <p:to>
                                        <p:strVal val="visible"/>
                                      </p:to>
                                    </p:set>
                                    <p:anim calcmode="lin" valueType="num">
                                      <p:cBhvr additive="base">
                                        <p:cTn id="21" dur="1000"/>
                                        <p:tgtEl>
                                          <p:spTgt spid="473"/>
                                        </p:tgtEl>
                                        <p:attrNameLst>
                                          <p:attrName>ppt_x</p:attrName>
                                        </p:attrNameLst>
                                      </p:cBhvr>
                                      <p:tavLst>
                                        <p:tav tm="0">
                                          <p:val>
                                            <p:strVal val="#ppt_x-#ppt_w*1.125000"/>
                                          </p:val>
                                        </p:tav>
                                        <p:tav tm="100000">
                                          <p:val>
                                            <p:strVal val="#ppt_x"/>
                                          </p:val>
                                        </p:tav>
                                      </p:tavLst>
                                    </p:anim>
                                    <p:animEffect transition="in" filter="wipe(right)">
                                      <p:cBhvr>
                                        <p:cTn id="22" dur="1000"/>
                                        <p:tgtEl>
                                          <p:spTgt spid="473"/>
                                        </p:tgtEl>
                                      </p:cBhvr>
                                    </p:animEffect>
                                  </p:childTnLst>
                                </p:cTn>
                              </p:par>
                              <p:par>
                                <p:cTn id="23" presetID="12" presetClass="entr" presetSubtype="8" fill="hold" grpId="0" nodeType="withEffect">
                                  <p:stCondLst>
                                    <p:cond delay="0"/>
                                  </p:stCondLst>
                                  <p:childTnLst>
                                    <p:set>
                                      <p:cBhvr>
                                        <p:cTn id="24" dur="1" fill="hold">
                                          <p:stCondLst>
                                            <p:cond delay="0"/>
                                          </p:stCondLst>
                                        </p:cTn>
                                        <p:tgtEl>
                                          <p:spTgt spid="226"/>
                                        </p:tgtEl>
                                        <p:attrNameLst>
                                          <p:attrName>style.visibility</p:attrName>
                                        </p:attrNameLst>
                                      </p:cBhvr>
                                      <p:to>
                                        <p:strVal val="visible"/>
                                      </p:to>
                                    </p:set>
                                    <p:anim calcmode="lin" valueType="num">
                                      <p:cBhvr additive="base">
                                        <p:cTn id="25" dur="1000"/>
                                        <p:tgtEl>
                                          <p:spTgt spid="226"/>
                                        </p:tgtEl>
                                        <p:attrNameLst>
                                          <p:attrName>ppt_x</p:attrName>
                                        </p:attrNameLst>
                                      </p:cBhvr>
                                      <p:tavLst>
                                        <p:tav tm="0">
                                          <p:val>
                                            <p:strVal val="#ppt_x-#ppt_w*1.125000"/>
                                          </p:val>
                                        </p:tav>
                                        <p:tav tm="100000">
                                          <p:val>
                                            <p:strVal val="#ppt_x"/>
                                          </p:val>
                                        </p:tav>
                                      </p:tavLst>
                                    </p:anim>
                                    <p:animEffect transition="in" filter="wipe(right)">
                                      <p:cBhvr>
                                        <p:cTn id="26" dur="1000"/>
                                        <p:tgtEl>
                                          <p:spTgt spid="226"/>
                                        </p:tgtEl>
                                      </p:cBhvr>
                                    </p:animEffect>
                                  </p:childTnLst>
                                </p:cTn>
                              </p:par>
                              <p:par>
                                <p:cTn id="27" presetID="12" presetClass="entr" presetSubtype="8" fill="hold" grpId="0" nodeType="withEffect">
                                  <p:stCondLst>
                                    <p:cond delay="0"/>
                                  </p:stCondLst>
                                  <p:childTnLst>
                                    <p:set>
                                      <p:cBhvr>
                                        <p:cTn id="28" dur="1" fill="hold">
                                          <p:stCondLst>
                                            <p:cond delay="0"/>
                                          </p:stCondLst>
                                        </p:cTn>
                                        <p:tgtEl>
                                          <p:spTgt spid="469"/>
                                        </p:tgtEl>
                                        <p:attrNameLst>
                                          <p:attrName>style.visibility</p:attrName>
                                        </p:attrNameLst>
                                      </p:cBhvr>
                                      <p:to>
                                        <p:strVal val="visible"/>
                                      </p:to>
                                    </p:set>
                                    <p:anim calcmode="lin" valueType="num">
                                      <p:cBhvr additive="base">
                                        <p:cTn id="29" dur="1000"/>
                                        <p:tgtEl>
                                          <p:spTgt spid="469"/>
                                        </p:tgtEl>
                                        <p:attrNameLst>
                                          <p:attrName>ppt_x</p:attrName>
                                        </p:attrNameLst>
                                      </p:cBhvr>
                                      <p:tavLst>
                                        <p:tav tm="0">
                                          <p:val>
                                            <p:strVal val="#ppt_x-#ppt_w*1.125000"/>
                                          </p:val>
                                        </p:tav>
                                        <p:tav tm="100000">
                                          <p:val>
                                            <p:strVal val="#ppt_x"/>
                                          </p:val>
                                        </p:tav>
                                      </p:tavLst>
                                    </p:anim>
                                    <p:animEffect transition="in" filter="wipe(right)">
                                      <p:cBhvr>
                                        <p:cTn id="30" dur="1000"/>
                                        <p:tgtEl>
                                          <p:spTgt spid="469"/>
                                        </p:tgtEl>
                                      </p:cBhvr>
                                    </p:animEffect>
                                  </p:childTnLst>
                                </p:cTn>
                              </p:par>
                              <p:par>
                                <p:cTn id="31" presetID="12" presetClass="entr" presetSubtype="8" fill="hold" grpId="0" nodeType="withEffect">
                                  <p:stCondLst>
                                    <p:cond delay="0"/>
                                  </p:stCondLst>
                                  <p:childTnLst>
                                    <p:set>
                                      <p:cBhvr>
                                        <p:cTn id="32" dur="1" fill="hold">
                                          <p:stCondLst>
                                            <p:cond delay="0"/>
                                          </p:stCondLst>
                                        </p:cTn>
                                        <p:tgtEl>
                                          <p:spTgt spid="229"/>
                                        </p:tgtEl>
                                        <p:attrNameLst>
                                          <p:attrName>style.visibility</p:attrName>
                                        </p:attrNameLst>
                                      </p:cBhvr>
                                      <p:to>
                                        <p:strVal val="visible"/>
                                      </p:to>
                                    </p:set>
                                    <p:anim calcmode="lin" valueType="num">
                                      <p:cBhvr additive="base">
                                        <p:cTn id="33" dur="1000"/>
                                        <p:tgtEl>
                                          <p:spTgt spid="229"/>
                                        </p:tgtEl>
                                        <p:attrNameLst>
                                          <p:attrName>ppt_x</p:attrName>
                                        </p:attrNameLst>
                                      </p:cBhvr>
                                      <p:tavLst>
                                        <p:tav tm="0">
                                          <p:val>
                                            <p:strVal val="#ppt_x-#ppt_w*1.125000"/>
                                          </p:val>
                                        </p:tav>
                                        <p:tav tm="100000">
                                          <p:val>
                                            <p:strVal val="#ppt_x"/>
                                          </p:val>
                                        </p:tav>
                                      </p:tavLst>
                                    </p:anim>
                                    <p:animEffect transition="in" filter="wipe(right)">
                                      <p:cBhvr>
                                        <p:cTn id="34" dur="1000"/>
                                        <p:tgtEl>
                                          <p:spTgt spid="229"/>
                                        </p:tgtEl>
                                      </p:cBhvr>
                                    </p:animEffect>
                                  </p:childTnLst>
                                </p:cTn>
                              </p:par>
                              <p:par>
                                <p:cTn id="35" presetID="12" presetClass="entr" presetSubtype="8" fill="hold" grpId="0" nodeType="withEffect">
                                  <p:stCondLst>
                                    <p:cond delay="0"/>
                                  </p:stCondLst>
                                  <p:childTnLst>
                                    <p:set>
                                      <p:cBhvr>
                                        <p:cTn id="36" dur="1" fill="hold">
                                          <p:stCondLst>
                                            <p:cond delay="0"/>
                                          </p:stCondLst>
                                        </p:cTn>
                                        <p:tgtEl>
                                          <p:spTgt spid="472"/>
                                        </p:tgtEl>
                                        <p:attrNameLst>
                                          <p:attrName>style.visibility</p:attrName>
                                        </p:attrNameLst>
                                      </p:cBhvr>
                                      <p:to>
                                        <p:strVal val="visible"/>
                                      </p:to>
                                    </p:set>
                                    <p:anim calcmode="lin" valueType="num">
                                      <p:cBhvr additive="base">
                                        <p:cTn id="37" dur="1000"/>
                                        <p:tgtEl>
                                          <p:spTgt spid="472"/>
                                        </p:tgtEl>
                                        <p:attrNameLst>
                                          <p:attrName>ppt_x</p:attrName>
                                        </p:attrNameLst>
                                      </p:cBhvr>
                                      <p:tavLst>
                                        <p:tav tm="0">
                                          <p:val>
                                            <p:strVal val="#ppt_x-#ppt_w*1.125000"/>
                                          </p:val>
                                        </p:tav>
                                        <p:tav tm="100000">
                                          <p:val>
                                            <p:strVal val="#ppt_x"/>
                                          </p:val>
                                        </p:tav>
                                      </p:tavLst>
                                    </p:anim>
                                    <p:animEffect transition="in" filter="wipe(right)">
                                      <p:cBhvr>
                                        <p:cTn id="38" dur="1000"/>
                                        <p:tgtEl>
                                          <p:spTgt spid="472"/>
                                        </p:tgtEl>
                                      </p:cBhvr>
                                    </p:animEffect>
                                  </p:childTnLst>
                                </p:cTn>
                              </p:par>
                              <p:par>
                                <p:cTn id="39" presetID="12" presetClass="entr" presetSubtype="8" fill="hold" grpId="0" nodeType="withEffect">
                                  <p:stCondLst>
                                    <p:cond delay="0"/>
                                  </p:stCondLst>
                                  <p:childTnLst>
                                    <p:set>
                                      <p:cBhvr>
                                        <p:cTn id="40" dur="1" fill="hold">
                                          <p:stCondLst>
                                            <p:cond delay="0"/>
                                          </p:stCondLst>
                                        </p:cTn>
                                        <p:tgtEl>
                                          <p:spTgt spid="228"/>
                                        </p:tgtEl>
                                        <p:attrNameLst>
                                          <p:attrName>style.visibility</p:attrName>
                                        </p:attrNameLst>
                                      </p:cBhvr>
                                      <p:to>
                                        <p:strVal val="visible"/>
                                      </p:to>
                                    </p:set>
                                    <p:anim calcmode="lin" valueType="num">
                                      <p:cBhvr additive="base">
                                        <p:cTn id="41" dur="1000"/>
                                        <p:tgtEl>
                                          <p:spTgt spid="228"/>
                                        </p:tgtEl>
                                        <p:attrNameLst>
                                          <p:attrName>ppt_x</p:attrName>
                                        </p:attrNameLst>
                                      </p:cBhvr>
                                      <p:tavLst>
                                        <p:tav tm="0">
                                          <p:val>
                                            <p:strVal val="#ppt_x-#ppt_w*1.125000"/>
                                          </p:val>
                                        </p:tav>
                                        <p:tav tm="100000">
                                          <p:val>
                                            <p:strVal val="#ppt_x"/>
                                          </p:val>
                                        </p:tav>
                                      </p:tavLst>
                                    </p:anim>
                                    <p:animEffect transition="in" filter="wipe(right)">
                                      <p:cBhvr>
                                        <p:cTn id="42" dur="1000"/>
                                        <p:tgtEl>
                                          <p:spTgt spid="228"/>
                                        </p:tgtEl>
                                      </p:cBhvr>
                                    </p:animEffect>
                                  </p:childTnLst>
                                </p:cTn>
                              </p:par>
                              <p:par>
                                <p:cTn id="43" presetID="12" presetClass="entr" presetSubtype="8" fill="hold" grpId="0" nodeType="withEffect">
                                  <p:stCondLst>
                                    <p:cond delay="0"/>
                                  </p:stCondLst>
                                  <p:childTnLst>
                                    <p:set>
                                      <p:cBhvr>
                                        <p:cTn id="44" dur="1" fill="hold">
                                          <p:stCondLst>
                                            <p:cond delay="0"/>
                                          </p:stCondLst>
                                        </p:cTn>
                                        <p:tgtEl>
                                          <p:spTgt spid="470"/>
                                        </p:tgtEl>
                                        <p:attrNameLst>
                                          <p:attrName>style.visibility</p:attrName>
                                        </p:attrNameLst>
                                      </p:cBhvr>
                                      <p:to>
                                        <p:strVal val="visible"/>
                                      </p:to>
                                    </p:set>
                                    <p:anim calcmode="lin" valueType="num">
                                      <p:cBhvr additive="base">
                                        <p:cTn id="45" dur="1000"/>
                                        <p:tgtEl>
                                          <p:spTgt spid="470"/>
                                        </p:tgtEl>
                                        <p:attrNameLst>
                                          <p:attrName>ppt_x</p:attrName>
                                        </p:attrNameLst>
                                      </p:cBhvr>
                                      <p:tavLst>
                                        <p:tav tm="0">
                                          <p:val>
                                            <p:strVal val="#ppt_x-#ppt_w*1.125000"/>
                                          </p:val>
                                        </p:tav>
                                        <p:tav tm="100000">
                                          <p:val>
                                            <p:strVal val="#ppt_x"/>
                                          </p:val>
                                        </p:tav>
                                      </p:tavLst>
                                    </p:anim>
                                    <p:animEffect transition="in" filter="wipe(right)">
                                      <p:cBhvr>
                                        <p:cTn id="46" dur="1000"/>
                                        <p:tgtEl>
                                          <p:spTgt spid="470"/>
                                        </p:tgtEl>
                                      </p:cBhvr>
                                    </p:animEffect>
                                  </p:childTnLst>
                                </p:cTn>
                              </p:par>
                              <p:par>
                                <p:cTn id="47" presetID="12" presetClass="entr" presetSubtype="8" fill="hold" grpId="0" nodeType="withEffect">
                                  <p:stCondLst>
                                    <p:cond delay="0"/>
                                  </p:stCondLst>
                                  <p:childTnLst>
                                    <p:set>
                                      <p:cBhvr>
                                        <p:cTn id="48" dur="1" fill="hold">
                                          <p:stCondLst>
                                            <p:cond delay="0"/>
                                          </p:stCondLst>
                                        </p:cTn>
                                        <p:tgtEl>
                                          <p:spTgt spid="227"/>
                                        </p:tgtEl>
                                        <p:attrNameLst>
                                          <p:attrName>style.visibility</p:attrName>
                                        </p:attrNameLst>
                                      </p:cBhvr>
                                      <p:to>
                                        <p:strVal val="visible"/>
                                      </p:to>
                                    </p:set>
                                    <p:anim calcmode="lin" valueType="num">
                                      <p:cBhvr additive="base">
                                        <p:cTn id="49" dur="1000"/>
                                        <p:tgtEl>
                                          <p:spTgt spid="227"/>
                                        </p:tgtEl>
                                        <p:attrNameLst>
                                          <p:attrName>ppt_x</p:attrName>
                                        </p:attrNameLst>
                                      </p:cBhvr>
                                      <p:tavLst>
                                        <p:tav tm="0">
                                          <p:val>
                                            <p:strVal val="#ppt_x-#ppt_w*1.125000"/>
                                          </p:val>
                                        </p:tav>
                                        <p:tav tm="100000">
                                          <p:val>
                                            <p:strVal val="#ppt_x"/>
                                          </p:val>
                                        </p:tav>
                                      </p:tavLst>
                                    </p:anim>
                                    <p:animEffect transition="in" filter="wipe(right)">
                                      <p:cBhvr>
                                        <p:cTn id="50" dur="1000"/>
                                        <p:tgtEl>
                                          <p:spTgt spid="227"/>
                                        </p:tgtEl>
                                      </p:cBhvr>
                                    </p:animEffec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409"/>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77"/>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22" presetClass="entr" presetSubtype="8" fill="hold" nodeType="clickEffect">
                                  <p:stCondLst>
                                    <p:cond delay="0"/>
                                  </p:stCondLst>
                                  <p:childTnLst>
                                    <p:set>
                                      <p:cBhvr>
                                        <p:cTn id="60" dur="1" fill="hold">
                                          <p:stCondLst>
                                            <p:cond delay="0"/>
                                          </p:stCondLst>
                                        </p:cTn>
                                        <p:tgtEl>
                                          <p:spTgt spid="82"/>
                                        </p:tgtEl>
                                        <p:attrNameLst>
                                          <p:attrName>style.visibility</p:attrName>
                                        </p:attrNameLst>
                                      </p:cBhvr>
                                      <p:to>
                                        <p:strVal val="visible"/>
                                      </p:to>
                                    </p:set>
                                    <p:animEffect transition="in" filter="wipe(left)">
                                      <p:cBhvr>
                                        <p:cTn id="61" dur="500"/>
                                        <p:tgtEl>
                                          <p:spTgt spid="82"/>
                                        </p:tgtEl>
                                      </p:cBhvr>
                                    </p:animEffect>
                                  </p:childTnLst>
                                </p:cTn>
                              </p:par>
                            </p:childTnLst>
                          </p:cTn>
                        </p:par>
                        <p:par>
                          <p:cTn id="62" fill="hold">
                            <p:stCondLst>
                              <p:cond delay="500"/>
                            </p:stCondLst>
                            <p:childTnLst>
                              <p:par>
                                <p:cTn id="63" presetID="22" presetClass="entr" presetSubtype="8" fill="hold" nodeType="afterEffect">
                                  <p:stCondLst>
                                    <p:cond delay="0"/>
                                  </p:stCondLst>
                                  <p:childTnLst>
                                    <p:set>
                                      <p:cBhvr>
                                        <p:cTn id="64" dur="1" fill="hold">
                                          <p:stCondLst>
                                            <p:cond delay="0"/>
                                          </p:stCondLst>
                                        </p:cTn>
                                        <p:tgtEl>
                                          <p:spTgt spid="490"/>
                                        </p:tgtEl>
                                        <p:attrNameLst>
                                          <p:attrName>style.visibility</p:attrName>
                                        </p:attrNameLst>
                                      </p:cBhvr>
                                      <p:to>
                                        <p:strVal val="visible"/>
                                      </p:to>
                                    </p:set>
                                    <p:animEffect transition="in" filter="wipe(left)">
                                      <p:cBhvr>
                                        <p:cTn id="65" dur="1000"/>
                                        <p:tgtEl>
                                          <p:spTgt spid="490"/>
                                        </p:tgtEl>
                                      </p:cBhvr>
                                    </p:animEffect>
                                  </p:childTnLst>
                                </p:cTn>
                              </p:par>
                              <p:par>
                                <p:cTn id="66" presetID="12" presetClass="exit" presetSubtype="8" fill="hold" grpId="1" nodeType="withEffect">
                                  <p:stCondLst>
                                    <p:cond delay="0"/>
                                  </p:stCondLst>
                                  <p:childTnLst>
                                    <p:anim calcmode="lin" valueType="num">
                                      <p:cBhvr additive="base">
                                        <p:cTn id="67" dur="1000"/>
                                        <p:tgtEl>
                                          <p:spTgt spid="472"/>
                                        </p:tgtEl>
                                        <p:attrNameLst>
                                          <p:attrName>ppt_x</p:attrName>
                                        </p:attrNameLst>
                                      </p:cBhvr>
                                      <p:tavLst>
                                        <p:tav tm="0">
                                          <p:val>
                                            <p:strVal val="#ppt_x"/>
                                          </p:val>
                                        </p:tav>
                                        <p:tav tm="100000">
                                          <p:val>
                                            <p:strVal val="#ppt_x-#ppt_w*1.125000"/>
                                          </p:val>
                                        </p:tav>
                                      </p:tavLst>
                                    </p:anim>
                                    <p:animEffect transition="out" filter="wipe(left)">
                                      <p:cBhvr>
                                        <p:cTn id="68" dur="1000"/>
                                        <p:tgtEl>
                                          <p:spTgt spid="472"/>
                                        </p:tgtEl>
                                      </p:cBhvr>
                                    </p:animEffect>
                                    <p:set>
                                      <p:cBhvr>
                                        <p:cTn id="69" dur="1" fill="hold">
                                          <p:stCondLst>
                                            <p:cond delay="999"/>
                                          </p:stCondLst>
                                        </p:cTn>
                                        <p:tgtEl>
                                          <p:spTgt spid="472"/>
                                        </p:tgtEl>
                                        <p:attrNameLst>
                                          <p:attrName>style.visibility</p:attrName>
                                        </p:attrNameLst>
                                      </p:cBhvr>
                                      <p:to>
                                        <p:strVal val="hidden"/>
                                      </p:to>
                                    </p:set>
                                  </p:childTnLst>
                                </p:cTn>
                              </p:par>
                              <p:par>
                                <p:cTn id="70" presetID="12" presetClass="exit" presetSubtype="8" fill="hold" grpId="1" nodeType="withEffect">
                                  <p:stCondLst>
                                    <p:cond delay="0"/>
                                  </p:stCondLst>
                                  <p:childTnLst>
                                    <p:anim calcmode="lin" valueType="num">
                                      <p:cBhvr additive="base">
                                        <p:cTn id="71" dur="1000"/>
                                        <p:tgtEl>
                                          <p:spTgt spid="228"/>
                                        </p:tgtEl>
                                        <p:attrNameLst>
                                          <p:attrName>ppt_x</p:attrName>
                                        </p:attrNameLst>
                                      </p:cBhvr>
                                      <p:tavLst>
                                        <p:tav tm="0">
                                          <p:val>
                                            <p:strVal val="#ppt_x"/>
                                          </p:val>
                                        </p:tav>
                                        <p:tav tm="100000">
                                          <p:val>
                                            <p:strVal val="#ppt_x-#ppt_w*1.125000"/>
                                          </p:val>
                                        </p:tav>
                                      </p:tavLst>
                                    </p:anim>
                                    <p:animEffect transition="out" filter="wipe(left)">
                                      <p:cBhvr>
                                        <p:cTn id="72" dur="1000"/>
                                        <p:tgtEl>
                                          <p:spTgt spid="228"/>
                                        </p:tgtEl>
                                      </p:cBhvr>
                                    </p:animEffect>
                                    <p:set>
                                      <p:cBhvr>
                                        <p:cTn id="73" dur="1" fill="hold">
                                          <p:stCondLst>
                                            <p:cond delay="999"/>
                                          </p:stCondLst>
                                        </p:cTn>
                                        <p:tgtEl>
                                          <p:spTgt spid="228"/>
                                        </p:tgtEl>
                                        <p:attrNameLst>
                                          <p:attrName>style.visibility</p:attrName>
                                        </p:attrNameLst>
                                      </p:cBhvr>
                                      <p:to>
                                        <p:strVal val="hidden"/>
                                      </p:to>
                                    </p:set>
                                  </p:childTnLst>
                                </p:cTn>
                              </p:par>
                            </p:childTnLst>
                          </p:cTn>
                        </p:par>
                        <p:par>
                          <p:cTn id="74" fill="hold">
                            <p:stCondLst>
                              <p:cond delay="1500"/>
                            </p:stCondLst>
                            <p:childTnLst>
                              <p:par>
                                <p:cTn id="75" presetID="22" presetClass="entr" presetSubtype="8" fill="hold" nodeType="afterEffect">
                                  <p:stCondLst>
                                    <p:cond delay="0"/>
                                  </p:stCondLst>
                                  <p:childTnLst>
                                    <p:set>
                                      <p:cBhvr>
                                        <p:cTn id="76" dur="1" fill="hold">
                                          <p:stCondLst>
                                            <p:cond delay="0"/>
                                          </p:stCondLst>
                                        </p:cTn>
                                        <p:tgtEl>
                                          <p:spTgt spid="497"/>
                                        </p:tgtEl>
                                        <p:attrNameLst>
                                          <p:attrName>style.visibility</p:attrName>
                                        </p:attrNameLst>
                                      </p:cBhvr>
                                      <p:to>
                                        <p:strVal val="visible"/>
                                      </p:to>
                                    </p:set>
                                    <p:animEffect transition="in" filter="wipe(left)">
                                      <p:cBhvr>
                                        <p:cTn id="77" dur="1000"/>
                                        <p:tgtEl>
                                          <p:spTgt spid="497"/>
                                        </p:tgtEl>
                                      </p:cBhvr>
                                    </p:animEffect>
                                  </p:childTnLst>
                                </p:cTn>
                              </p:par>
                              <p:par>
                                <p:cTn id="78" presetID="12" presetClass="exit" presetSubtype="8" fill="hold" grpId="1" nodeType="withEffect">
                                  <p:stCondLst>
                                    <p:cond delay="0"/>
                                  </p:stCondLst>
                                  <p:childTnLst>
                                    <p:anim calcmode="lin" valueType="num">
                                      <p:cBhvr additive="base">
                                        <p:cTn id="79" dur="1000"/>
                                        <p:tgtEl>
                                          <p:spTgt spid="469"/>
                                        </p:tgtEl>
                                        <p:attrNameLst>
                                          <p:attrName>ppt_x</p:attrName>
                                        </p:attrNameLst>
                                      </p:cBhvr>
                                      <p:tavLst>
                                        <p:tav tm="0">
                                          <p:val>
                                            <p:strVal val="#ppt_x"/>
                                          </p:val>
                                        </p:tav>
                                        <p:tav tm="100000">
                                          <p:val>
                                            <p:strVal val="#ppt_x-#ppt_w*1.125000"/>
                                          </p:val>
                                        </p:tav>
                                      </p:tavLst>
                                    </p:anim>
                                    <p:animEffect transition="out" filter="wipe(left)">
                                      <p:cBhvr>
                                        <p:cTn id="80" dur="1000"/>
                                        <p:tgtEl>
                                          <p:spTgt spid="469"/>
                                        </p:tgtEl>
                                      </p:cBhvr>
                                    </p:animEffect>
                                    <p:set>
                                      <p:cBhvr>
                                        <p:cTn id="81" dur="1" fill="hold">
                                          <p:stCondLst>
                                            <p:cond delay="999"/>
                                          </p:stCondLst>
                                        </p:cTn>
                                        <p:tgtEl>
                                          <p:spTgt spid="469"/>
                                        </p:tgtEl>
                                        <p:attrNameLst>
                                          <p:attrName>style.visibility</p:attrName>
                                        </p:attrNameLst>
                                      </p:cBhvr>
                                      <p:to>
                                        <p:strVal val="hidden"/>
                                      </p:to>
                                    </p:set>
                                  </p:childTnLst>
                                </p:cTn>
                              </p:par>
                              <p:par>
                                <p:cTn id="82" presetID="12" presetClass="exit" presetSubtype="8" fill="hold" grpId="1" nodeType="withEffect">
                                  <p:stCondLst>
                                    <p:cond delay="0"/>
                                  </p:stCondLst>
                                  <p:childTnLst>
                                    <p:anim calcmode="lin" valueType="num">
                                      <p:cBhvr additive="base">
                                        <p:cTn id="83" dur="1000"/>
                                        <p:tgtEl>
                                          <p:spTgt spid="229"/>
                                        </p:tgtEl>
                                        <p:attrNameLst>
                                          <p:attrName>ppt_x</p:attrName>
                                        </p:attrNameLst>
                                      </p:cBhvr>
                                      <p:tavLst>
                                        <p:tav tm="0">
                                          <p:val>
                                            <p:strVal val="#ppt_x"/>
                                          </p:val>
                                        </p:tav>
                                        <p:tav tm="100000">
                                          <p:val>
                                            <p:strVal val="#ppt_x-#ppt_w*1.125000"/>
                                          </p:val>
                                        </p:tav>
                                      </p:tavLst>
                                    </p:anim>
                                    <p:animEffect transition="out" filter="wipe(left)">
                                      <p:cBhvr>
                                        <p:cTn id="84" dur="1000"/>
                                        <p:tgtEl>
                                          <p:spTgt spid="229"/>
                                        </p:tgtEl>
                                      </p:cBhvr>
                                    </p:animEffect>
                                    <p:set>
                                      <p:cBhvr>
                                        <p:cTn id="85" dur="1" fill="hold">
                                          <p:stCondLst>
                                            <p:cond delay="999"/>
                                          </p:stCondLst>
                                        </p:cTn>
                                        <p:tgtEl>
                                          <p:spTgt spid="229"/>
                                        </p:tgtEl>
                                        <p:attrNameLst>
                                          <p:attrName>style.visibility</p:attrName>
                                        </p:attrNameLst>
                                      </p:cBhvr>
                                      <p:to>
                                        <p:strVal val="hidden"/>
                                      </p:to>
                                    </p:set>
                                  </p:childTnLst>
                                </p:cTn>
                              </p:par>
                            </p:childTnLst>
                          </p:cTn>
                        </p:par>
                        <p:par>
                          <p:cTn id="86" fill="hold">
                            <p:stCondLst>
                              <p:cond delay="2500"/>
                            </p:stCondLst>
                            <p:childTnLst>
                              <p:par>
                                <p:cTn id="87" presetID="22" presetClass="entr" presetSubtype="8" fill="hold" nodeType="afterEffect">
                                  <p:stCondLst>
                                    <p:cond delay="0"/>
                                  </p:stCondLst>
                                  <p:childTnLst>
                                    <p:set>
                                      <p:cBhvr>
                                        <p:cTn id="88" dur="1" fill="hold">
                                          <p:stCondLst>
                                            <p:cond delay="0"/>
                                          </p:stCondLst>
                                        </p:cTn>
                                        <p:tgtEl>
                                          <p:spTgt spid="501"/>
                                        </p:tgtEl>
                                        <p:attrNameLst>
                                          <p:attrName>style.visibility</p:attrName>
                                        </p:attrNameLst>
                                      </p:cBhvr>
                                      <p:to>
                                        <p:strVal val="visible"/>
                                      </p:to>
                                    </p:set>
                                    <p:animEffect transition="in" filter="wipe(left)">
                                      <p:cBhvr>
                                        <p:cTn id="89" dur="1000"/>
                                        <p:tgtEl>
                                          <p:spTgt spid="501"/>
                                        </p:tgtEl>
                                      </p:cBhvr>
                                    </p:animEffect>
                                  </p:childTnLst>
                                </p:cTn>
                              </p:par>
                              <p:par>
                                <p:cTn id="90" presetID="12" presetClass="exit" presetSubtype="8" fill="hold" grpId="1" nodeType="withEffect">
                                  <p:stCondLst>
                                    <p:cond delay="0"/>
                                  </p:stCondLst>
                                  <p:childTnLst>
                                    <p:anim calcmode="lin" valueType="num">
                                      <p:cBhvr additive="base">
                                        <p:cTn id="91" dur="1000"/>
                                        <p:tgtEl>
                                          <p:spTgt spid="473"/>
                                        </p:tgtEl>
                                        <p:attrNameLst>
                                          <p:attrName>ppt_x</p:attrName>
                                        </p:attrNameLst>
                                      </p:cBhvr>
                                      <p:tavLst>
                                        <p:tav tm="0">
                                          <p:val>
                                            <p:strVal val="#ppt_x"/>
                                          </p:val>
                                        </p:tav>
                                        <p:tav tm="100000">
                                          <p:val>
                                            <p:strVal val="#ppt_x-#ppt_w*1.125000"/>
                                          </p:val>
                                        </p:tav>
                                      </p:tavLst>
                                    </p:anim>
                                    <p:animEffect transition="out" filter="wipe(left)">
                                      <p:cBhvr>
                                        <p:cTn id="92" dur="1000"/>
                                        <p:tgtEl>
                                          <p:spTgt spid="473"/>
                                        </p:tgtEl>
                                      </p:cBhvr>
                                    </p:animEffect>
                                    <p:set>
                                      <p:cBhvr>
                                        <p:cTn id="93" dur="1" fill="hold">
                                          <p:stCondLst>
                                            <p:cond delay="999"/>
                                          </p:stCondLst>
                                        </p:cTn>
                                        <p:tgtEl>
                                          <p:spTgt spid="473"/>
                                        </p:tgtEl>
                                        <p:attrNameLst>
                                          <p:attrName>style.visibility</p:attrName>
                                        </p:attrNameLst>
                                      </p:cBhvr>
                                      <p:to>
                                        <p:strVal val="hidden"/>
                                      </p:to>
                                    </p:set>
                                  </p:childTnLst>
                                </p:cTn>
                              </p:par>
                              <p:par>
                                <p:cTn id="94" presetID="12" presetClass="exit" presetSubtype="8" fill="hold" grpId="1" nodeType="withEffect">
                                  <p:stCondLst>
                                    <p:cond delay="0"/>
                                  </p:stCondLst>
                                  <p:childTnLst>
                                    <p:anim calcmode="lin" valueType="num">
                                      <p:cBhvr additive="base">
                                        <p:cTn id="95" dur="1000"/>
                                        <p:tgtEl>
                                          <p:spTgt spid="226"/>
                                        </p:tgtEl>
                                        <p:attrNameLst>
                                          <p:attrName>ppt_x</p:attrName>
                                        </p:attrNameLst>
                                      </p:cBhvr>
                                      <p:tavLst>
                                        <p:tav tm="0">
                                          <p:val>
                                            <p:strVal val="#ppt_x"/>
                                          </p:val>
                                        </p:tav>
                                        <p:tav tm="100000">
                                          <p:val>
                                            <p:strVal val="#ppt_x-#ppt_w*1.125000"/>
                                          </p:val>
                                        </p:tav>
                                      </p:tavLst>
                                    </p:anim>
                                    <p:animEffect transition="out" filter="wipe(left)">
                                      <p:cBhvr>
                                        <p:cTn id="96" dur="1000"/>
                                        <p:tgtEl>
                                          <p:spTgt spid="226"/>
                                        </p:tgtEl>
                                      </p:cBhvr>
                                    </p:animEffect>
                                    <p:set>
                                      <p:cBhvr>
                                        <p:cTn id="97" dur="1" fill="hold">
                                          <p:stCondLst>
                                            <p:cond delay="999"/>
                                          </p:stCondLst>
                                        </p:cTn>
                                        <p:tgtEl>
                                          <p:spTgt spid="226"/>
                                        </p:tgtEl>
                                        <p:attrNameLst>
                                          <p:attrName>style.visibility</p:attrName>
                                        </p:attrNameLst>
                                      </p:cBhvr>
                                      <p:to>
                                        <p:strVal val="hidden"/>
                                      </p:to>
                                    </p:set>
                                  </p:childTnLst>
                                </p:cTn>
                              </p:par>
                            </p:childTnLst>
                          </p:cTn>
                        </p:par>
                        <p:par>
                          <p:cTn id="98" fill="hold">
                            <p:stCondLst>
                              <p:cond delay="3500"/>
                            </p:stCondLst>
                            <p:childTnLst>
                              <p:par>
                                <p:cTn id="99" presetID="22" presetClass="entr" presetSubtype="8" fill="hold" nodeType="afterEffect">
                                  <p:stCondLst>
                                    <p:cond delay="0"/>
                                  </p:stCondLst>
                                  <p:childTnLst>
                                    <p:set>
                                      <p:cBhvr>
                                        <p:cTn id="100" dur="1" fill="hold">
                                          <p:stCondLst>
                                            <p:cond delay="0"/>
                                          </p:stCondLst>
                                        </p:cTn>
                                        <p:tgtEl>
                                          <p:spTgt spid="509"/>
                                        </p:tgtEl>
                                        <p:attrNameLst>
                                          <p:attrName>style.visibility</p:attrName>
                                        </p:attrNameLst>
                                      </p:cBhvr>
                                      <p:to>
                                        <p:strVal val="visible"/>
                                      </p:to>
                                    </p:set>
                                    <p:animEffect transition="in" filter="wipe(left)">
                                      <p:cBhvr>
                                        <p:cTn id="101" dur="500"/>
                                        <p:tgtEl>
                                          <p:spTgt spid="509"/>
                                        </p:tgtEl>
                                      </p:cBhvr>
                                    </p:animEffect>
                                  </p:childTnLst>
                                </p:cTn>
                              </p:par>
                            </p:childTnLst>
                          </p:cTn>
                        </p:par>
                        <p:par>
                          <p:cTn id="102" fill="hold">
                            <p:stCondLst>
                              <p:cond delay="4000"/>
                            </p:stCondLst>
                            <p:childTnLst>
                              <p:par>
                                <p:cTn id="103" presetID="22" presetClass="entr" presetSubtype="8" fill="hold" nodeType="afterEffect">
                                  <p:stCondLst>
                                    <p:cond delay="0"/>
                                  </p:stCondLst>
                                  <p:childTnLst>
                                    <p:set>
                                      <p:cBhvr>
                                        <p:cTn id="104" dur="1" fill="hold">
                                          <p:stCondLst>
                                            <p:cond delay="0"/>
                                          </p:stCondLst>
                                        </p:cTn>
                                        <p:tgtEl>
                                          <p:spTgt spid="505"/>
                                        </p:tgtEl>
                                        <p:attrNameLst>
                                          <p:attrName>style.visibility</p:attrName>
                                        </p:attrNameLst>
                                      </p:cBhvr>
                                      <p:to>
                                        <p:strVal val="visible"/>
                                      </p:to>
                                    </p:set>
                                    <p:animEffect transition="in" filter="wipe(left)">
                                      <p:cBhvr>
                                        <p:cTn id="105" dur="1000"/>
                                        <p:tgtEl>
                                          <p:spTgt spid="505"/>
                                        </p:tgtEl>
                                      </p:cBhvr>
                                    </p:animEffect>
                                  </p:childTnLst>
                                </p:cTn>
                              </p:par>
                              <p:par>
                                <p:cTn id="106" presetID="12" presetClass="exit" presetSubtype="8" fill="hold" grpId="1" nodeType="withEffect">
                                  <p:stCondLst>
                                    <p:cond delay="0"/>
                                  </p:stCondLst>
                                  <p:childTnLst>
                                    <p:anim calcmode="lin" valueType="num">
                                      <p:cBhvr additive="base">
                                        <p:cTn id="107" dur="1000"/>
                                        <p:tgtEl>
                                          <p:spTgt spid="470"/>
                                        </p:tgtEl>
                                        <p:attrNameLst>
                                          <p:attrName>ppt_x</p:attrName>
                                        </p:attrNameLst>
                                      </p:cBhvr>
                                      <p:tavLst>
                                        <p:tav tm="0">
                                          <p:val>
                                            <p:strVal val="#ppt_x"/>
                                          </p:val>
                                        </p:tav>
                                        <p:tav tm="100000">
                                          <p:val>
                                            <p:strVal val="#ppt_x-#ppt_w*1.125000"/>
                                          </p:val>
                                        </p:tav>
                                      </p:tavLst>
                                    </p:anim>
                                    <p:animEffect transition="out" filter="wipe(left)">
                                      <p:cBhvr>
                                        <p:cTn id="108" dur="1000"/>
                                        <p:tgtEl>
                                          <p:spTgt spid="470"/>
                                        </p:tgtEl>
                                      </p:cBhvr>
                                    </p:animEffect>
                                    <p:set>
                                      <p:cBhvr>
                                        <p:cTn id="109" dur="1" fill="hold">
                                          <p:stCondLst>
                                            <p:cond delay="999"/>
                                          </p:stCondLst>
                                        </p:cTn>
                                        <p:tgtEl>
                                          <p:spTgt spid="470"/>
                                        </p:tgtEl>
                                        <p:attrNameLst>
                                          <p:attrName>style.visibility</p:attrName>
                                        </p:attrNameLst>
                                      </p:cBhvr>
                                      <p:to>
                                        <p:strVal val="hidden"/>
                                      </p:to>
                                    </p:set>
                                  </p:childTnLst>
                                </p:cTn>
                              </p:par>
                              <p:par>
                                <p:cTn id="110" presetID="12" presetClass="exit" presetSubtype="8" fill="hold" grpId="1" nodeType="withEffect">
                                  <p:stCondLst>
                                    <p:cond delay="0"/>
                                  </p:stCondLst>
                                  <p:childTnLst>
                                    <p:anim calcmode="lin" valueType="num">
                                      <p:cBhvr additive="base">
                                        <p:cTn id="111" dur="1000"/>
                                        <p:tgtEl>
                                          <p:spTgt spid="227"/>
                                        </p:tgtEl>
                                        <p:attrNameLst>
                                          <p:attrName>ppt_x</p:attrName>
                                        </p:attrNameLst>
                                      </p:cBhvr>
                                      <p:tavLst>
                                        <p:tav tm="0">
                                          <p:val>
                                            <p:strVal val="#ppt_x"/>
                                          </p:val>
                                        </p:tav>
                                        <p:tav tm="100000">
                                          <p:val>
                                            <p:strVal val="#ppt_x-#ppt_w*1.125000"/>
                                          </p:val>
                                        </p:tav>
                                      </p:tavLst>
                                    </p:anim>
                                    <p:animEffect transition="out" filter="wipe(left)">
                                      <p:cBhvr>
                                        <p:cTn id="112" dur="1000"/>
                                        <p:tgtEl>
                                          <p:spTgt spid="227"/>
                                        </p:tgtEl>
                                      </p:cBhvr>
                                    </p:animEffect>
                                    <p:set>
                                      <p:cBhvr>
                                        <p:cTn id="113" dur="1" fill="hold">
                                          <p:stCondLst>
                                            <p:cond delay="999"/>
                                          </p:stCondLst>
                                        </p:cTn>
                                        <p:tgtEl>
                                          <p:spTgt spid="227"/>
                                        </p:tgtEl>
                                        <p:attrNameLst>
                                          <p:attrName>style.visibility</p:attrName>
                                        </p:attrNameLst>
                                      </p:cBhvr>
                                      <p:to>
                                        <p:strVal val="hidden"/>
                                      </p:to>
                                    </p:set>
                                  </p:childTnLst>
                                </p:cTn>
                              </p:par>
                            </p:childTnLst>
                          </p:cTn>
                        </p:par>
                        <p:par>
                          <p:cTn id="114" fill="hold">
                            <p:stCondLst>
                              <p:cond delay="5000"/>
                            </p:stCondLst>
                            <p:childTnLst>
                              <p:par>
                                <p:cTn id="115" presetID="22" presetClass="entr" presetSubtype="8" fill="hold" nodeType="afterEffect">
                                  <p:stCondLst>
                                    <p:cond delay="0"/>
                                  </p:stCondLst>
                                  <p:childTnLst>
                                    <p:set>
                                      <p:cBhvr>
                                        <p:cTn id="116" dur="1" fill="hold">
                                          <p:stCondLst>
                                            <p:cond delay="0"/>
                                          </p:stCondLst>
                                        </p:cTn>
                                        <p:tgtEl>
                                          <p:spTgt spid="513"/>
                                        </p:tgtEl>
                                        <p:attrNameLst>
                                          <p:attrName>style.visibility</p:attrName>
                                        </p:attrNameLst>
                                      </p:cBhvr>
                                      <p:to>
                                        <p:strVal val="visible"/>
                                      </p:to>
                                    </p:set>
                                    <p:animEffect transition="in" filter="wipe(left)">
                                      <p:cBhvr>
                                        <p:cTn id="117" dur="500"/>
                                        <p:tgtEl>
                                          <p:spTgt spid="513"/>
                                        </p:tgtEl>
                                      </p:cBhvr>
                                    </p:animEffect>
                                  </p:childTnLst>
                                </p:cTn>
                              </p:par>
                            </p:childTnLst>
                          </p:cTn>
                        </p:par>
                        <p:par>
                          <p:cTn id="118" fill="hold">
                            <p:stCondLst>
                              <p:cond delay="5500"/>
                            </p:stCondLst>
                            <p:childTnLst>
                              <p:par>
                                <p:cTn id="119" presetID="22" presetClass="entr" presetSubtype="8" fill="hold" nodeType="afterEffect">
                                  <p:stCondLst>
                                    <p:cond delay="0"/>
                                  </p:stCondLst>
                                  <p:childTnLst>
                                    <p:set>
                                      <p:cBhvr>
                                        <p:cTn id="120" dur="1" fill="hold">
                                          <p:stCondLst>
                                            <p:cond delay="0"/>
                                          </p:stCondLst>
                                        </p:cTn>
                                        <p:tgtEl>
                                          <p:spTgt spid="517"/>
                                        </p:tgtEl>
                                        <p:attrNameLst>
                                          <p:attrName>style.visibility</p:attrName>
                                        </p:attrNameLst>
                                      </p:cBhvr>
                                      <p:to>
                                        <p:strVal val="visible"/>
                                      </p:to>
                                    </p:set>
                                    <p:animEffect transition="in" filter="wipe(left)">
                                      <p:cBhvr>
                                        <p:cTn id="121" dur="500"/>
                                        <p:tgtEl>
                                          <p:spTgt spid="517"/>
                                        </p:tgtEl>
                                      </p:cBhvr>
                                    </p:animEffect>
                                  </p:childTnLst>
                                </p:cTn>
                              </p:par>
                            </p:childTnLst>
                          </p:cTn>
                        </p:par>
                      </p:childTnLst>
                    </p:cTn>
                  </p:par>
                  <p:par>
                    <p:cTn id="122" fill="hold">
                      <p:stCondLst>
                        <p:cond delay="indefinite"/>
                      </p:stCondLst>
                      <p:childTnLst>
                        <p:par>
                          <p:cTn id="123" fill="hold">
                            <p:stCondLst>
                              <p:cond delay="0"/>
                            </p:stCondLst>
                            <p:childTnLst>
                              <p:par>
                                <p:cTn id="124" presetID="22" presetClass="entr" presetSubtype="1" fill="hold" nodeType="clickEffect">
                                  <p:stCondLst>
                                    <p:cond delay="0"/>
                                  </p:stCondLst>
                                  <p:childTnLst>
                                    <p:set>
                                      <p:cBhvr>
                                        <p:cTn id="125" dur="1" fill="hold">
                                          <p:stCondLst>
                                            <p:cond delay="0"/>
                                          </p:stCondLst>
                                        </p:cTn>
                                        <p:tgtEl>
                                          <p:spTgt spid="522"/>
                                        </p:tgtEl>
                                        <p:attrNameLst>
                                          <p:attrName>style.visibility</p:attrName>
                                        </p:attrNameLst>
                                      </p:cBhvr>
                                      <p:to>
                                        <p:strVal val="visible"/>
                                      </p:to>
                                    </p:set>
                                    <p:animEffect transition="in" filter="wipe(up)">
                                      <p:cBhvr>
                                        <p:cTn id="126" dur="500"/>
                                        <p:tgtEl>
                                          <p:spTgt spid="5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2" grpId="0"/>
      <p:bldP spid="408" grpId="0"/>
      <p:bldP spid="409" grpId="0"/>
      <p:bldP spid="467" grpId="0"/>
      <p:bldP spid="469" grpId="0" animBg="1"/>
      <p:bldP spid="469" grpId="1" animBg="1"/>
      <p:bldP spid="470" grpId="0" animBg="1"/>
      <p:bldP spid="470" grpId="1" animBg="1"/>
      <p:bldP spid="472" grpId="0" animBg="1"/>
      <p:bldP spid="472" grpId="1" animBg="1"/>
      <p:bldP spid="473" grpId="0" animBg="1"/>
      <p:bldP spid="473" grpId="1" animBg="1"/>
      <p:bldP spid="477" grpId="0"/>
      <p:bldP spid="226" grpId="0" animBg="1"/>
      <p:bldP spid="226" grpId="1" animBg="1"/>
      <p:bldP spid="227" grpId="0" animBg="1"/>
      <p:bldP spid="227" grpId="1" animBg="1"/>
      <p:bldP spid="228" grpId="0" animBg="1"/>
      <p:bldP spid="228" grpId="1" animBg="1"/>
      <p:bldP spid="229" grpId="0" animBg="1"/>
      <p:bldP spid="229" grpId="1"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49" y="1825625"/>
            <a:ext cx="5169097" cy="4351338"/>
          </a:xfrm>
        </p:spPr>
        <p:txBody>
          <a:bodyPr>
            <a:normAutofit/>
          </a:bodyPr>
          <a:lstStyle/>
          <a:p>
            <a:r>
              <a:rPr lang="en-US" b="1" cap="small" dirty="0">
                <a:solidFill>
                  <a:srgbClr val="FF0000"/>
                </a:solidFill>
                <a:latin typeface="+mj-lt"/>
              </a:rPr>
              <a:t>Flush</a:t>
            </a:r>
            <a:r>
              <a:rPr lang="en-US" dirty="0">
                <a:solidFill>
                  <a:schemeClr val="accent3">
                    <a:lumMod val="75000"/>
                  </a:schemeClr>
                </a:solidFill>
                <a:latin typeface="+mj-lt"/>
              </a:rPr>
              <a:t> </a:t>
            </a:r>
            <a:r>
              <a:rPr lang="zh-CN" altLang="en-US" dirty="0">
                <a:latin typeface="+mj-lt"/>
              </a:rPr>
              <a:t>内存行</a:t>
            </a:r>
            <a:endParaRPr lang="en-US" dirty="0">
              <a:latin typeface="+mj-lt"/>
            </a:endParaRPr>
          </a:p>
          <a:p>
            <a:r>
              <a:rPr lang="zh-CN" altLang="en-US" dirty="0">
                <a:latin typeface="+mj-lt"/>
              </a:rPr>
              <a:t>等待</a:t>
            </a:r>
            <a:endParaRPr lang="en-US" altLang="zh-CN" dirty="0">
              <a:latin typeface="+mj-lt"/>
            </a:endParaRPr>
          </a:p>
          <a:p>
            <a:r>
              <a:rPr lang="zh-CN" altLang="en-US" dirty="0">
                <a:latin typeface="+mj-lt"/>
              </a:rPr>
              <a:t>计算</a:t>
            </a:r>
            <a:r>
              <a:rPr lang="en-US" b="1" cap="small" dirty="0">
                <a:solidFill>
                  <a:srgbClr val="FF0000"/>
                </a:solidFill>
                <a:latin typeface="+mj-lt"/>
              </a:rPr>
              <a:t>Reload</a:t>
            </a:r>
            <a:r>
              <a:rPr lang="en-US" b="1" cap="small" dirty="0">
                <a:solidFill>
                  <a:srgbClr val="77933C"/>
                </a:solidFill>
                <a:latin typeface="+mj-lt"/>
              </a:rPr>
              <a:t> </a:t>
            </a:r>
            <a:r>
              <a:rPr lang="zh-CN" altLang="en-US" dirty="0">
                <a:latin typeface="+mj-lt"/>
              </a:rPr>
              <a:t>内存行时间</a:t>
            </a:r>
            <a:endParaRPr lang="en-US" dirty="0">
              <a:latin typeface="+mj-lt"/>
            </a:endParaRPr>
          </a:p>
          <a:p>
            <a:pPr lvl="1"/>
            <a:r>
              <a:rPr lang="en-US" dirty="0">
                <a:latin typeface="+mj-lt"/>
              </a:rPr>
              <a:t>slow-&gt; no access</a:t>
            </a:r>
          </a:p>
          <a:p>
            <a:pPr lvl="1"/>
            <a:r>
              <a:rPr lang="en-US" dirty="0">
                <a:latin typeface="+mj-lt"/>
              </a:rPr>
              <a:t>fast-&gt; access</a:t>
            </a:r>
          </a:p>
          <a:p>
            <a:r>
              <a:rPr lang="zh-CN" altLang="en-US" dirty="0">
                <a:latin typeface="+mj-lt"/>
              </a:rPr>
              <a:t>重复</a:t>
            </a:r>
            <a:endParaRPr lang="en-US" dirty="0">
              <a:latin typeface="+mj-lt"/>
            </a:endParaRPr>
          </a:p>
          <a:p>
            <a:endParaRPr lang="en-US" sz="2000" dirty="0">
              <a:latin typeface="+mj-lt"/>
            </a:endParaRPr>
          </a:p>
        </p:txBody>
      </p:sp>
      <p:sp>
        <p:nvSpPr>
          <p:cNvPr id="4" name="Rectangle 3"/>
          <p:cNvSpPr/>
          <p:nvPr/>
        </p:nvSpPr>
        <p:spPr>
          <a:xfrm>
            <a:off x="6229457" y="1714263"/>
            <a:ext cx="1078555" cy="1058318"/>
          </a:xfrm>
          <a:prstGeom prst="rect">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 name="TextBox 4"/>
          <p:cNvSpPr txBox="1"/>
          <p:nvPr/>
        </p:nvSpPr>
        <p:spPr>
          <a:xfrm>
            <a:off x="6918851" y="979941"/>
            <a:ext cx="1101346" cy="369332"/>
          </a:xfrm>
          <a:prstGeom prst="rect">
            <a:avLst/>
          </a:prstGeom>
          <a:noFill/>
        </p:spPr>
        <p:txBody>
          <a:bodyPr wrap="none" rtlCol="0">
            <a:spAutoFit/>
          </a:bodyPr>
          <a:lstStyle/>
          <a:p>
            <a:pPr algn="r"/>
            <a:r>
              <a:rPr lang="en-US" dirty="0"/>
              <a:t>Processor</a:t>
            </a:r>
          </a:p>
        </p:txBody>
      </p:sp>
      <p:sp>
        <p:nvSpPr>
          <p:cNvPr id="6" name="TextBox 5"/>
          <p:cNvSpPr txBox="1"/>
          <p:nvPr/>
        </p:nvSpPr>
        <p:spPr>
          <a:xfrm>
            <a:off x="6701264" y="5805917"/>
            <a:ext cx="987958" cy="369332"/>
          </a:xfrm>
          <a:prstGeom prst="rect">
            <a:avLst/>
          </a:prstGeom>
          <a:noFill/>
        </p:spPr>
        <p:txBody>
          <a:bodyPr wrap="none" rtlCol="0">
            <a:spAutoFit/>
          </a:bodyPr>
          <a:lstStyle/>
          <a:p>
            <a:r>
              <a:rPr lang="en-US" dirty="0"/>
              <a:t>Memory</a:t>
            </a:r>
          </a:p>
        </p:txBody>
      </p:sp>
      <p:sp>
        <p:nvSpPr>
          <p:cNvPr id="7" name="Rectangle 6"/>
          <p:cNvSpPr/>
          <p:nvPr/>
        </p:nvSpPr>
        <p:spPr>
          <a:xfrm>
            <a:off x="5377928" y="5468167"/>
            <a:ext cx="3634631" cy="283710"/>
          </a:xfrm>
          <a:prstGeom prst="rect">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6300304" y="5468167"/>
            <a:ext cx="243209" cy="283710"/>
          </a:xfrm>
          <a:prstGeom prst="rect">
            <a:avLst/>
          </a:prstGeom>
          <a:solidFill>
            <a:srgbClr val="FFFF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6543513" y="3313256"/>
            <a:ext cx="2002559" cy="283710"/>
          </a:xfrm>
          <a:prstGeom prst="rect">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9"/>
          <p:cNvSpPr txBox="1"/>
          <p:nvPr/>
        </p:nvSpPr>
        <p:spPr>
          <a:xfrm>
            <a:off x="7827434" y="3596966"/>
            <a:ext cx="752054" cy="369332"/>
          </a:xfrm>
          <a:prstGeom prst="rect">
            <a:avLst/>
          </a:prstGeom>
          <a:noFill/>
        </p:spPr>
        <p:txBody>
          <a:bodyPr wrap="none" rtlCol="0">
            <a:spAutoFit/>
          </a:bodyPr>
          <a:lstStyle/>
          <a:p>
            <a:r>
              <a:rPr lang="en-US" dirty="0"/>
              <a:t>Cache</a:t>
            </a:r>
          </a:p>
        </p:txBody>
      </p:sp>
      <p:sp>
        <p:nvSpPr>
          <p:cNvPr id="11" name="Rectangle 10"/>
          <p:cNvSpPr/>
          <p:nvPr/>
        </p:nvSpPr>
        <p:spPr>
          <a:xfrm>
            <a:off x="7689222" y="1714263"/>
            <a:ext cx="1078555" cy="1058318"/>
          </a:xfrm>
          <a:prstGeom prst="rect">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Rectangle 11"/>
          <p:cNvSpPr/>
          <p:nvPr/>
        </p:nvSpPr>
        <p:spPr>
          <a:xfrm>
            <a:off x="5970381" y="1430872"/>
            <a:ext cx="2919907" cy="2535426"/>
          </a:xfrm>
          <a:prstGeom prst="rect">
            <a:avLst/>
          </a:prstGeom>
          <a:no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6300304" y="5468167"/>
            <a:ext cx="243209" cy="283710"/>
          </a:xfrm>
          <a:prstGeom prst="rect">
            <a:avLst/>
          </a:prstGeom>
          <a:solidFill>
            <a:srgbClr val="FFFF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4" name="Picture 13" descr="spy.png"/>
          <p:cNvPicPr>
            <a:picLocks noChangeAspect="1"/>
          </p:cNvPicPr>
          <p:nvPr/>
        </p:nvPicPr>
        <p:blipFill rotWithShape="1">
          <a:blip r:embed="rId2">
            <a:extLst>
              <a:ext uri="{28A0092B-C50C-407E-A947-70E740481C1C}">
                <a14:useLocalDpi xmlns:a14="http://schemas.microsoft.com/office/drawing/2010/main" val="0"/>
              </a:ext>
            </a:extLst>
          </a:blip>
          <a:srcRect l="-1" r="23305" b="33748"/>
          <a:stretch/>
        </p:blipFill>
        <p:spPr>
          <a:xfrm>
            <a:off x="7827871" y="1714263"/>
            <a:ext cx="781979" cy="1058318"/>
          </a:xfrm>
          <a:prstGeom prst="rect">
            <a:avLst/>
          </a:prstGeom>
        </p:spPr>
      </p:pic>
      <p:pic>
        <p:nvPicPr>
          <p:cNvPr id="15" name="Picture 14" descr="outlin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457" y="1775548"/>
            <a:ext cx="1038070" cy="943221"/>
          </a:xfrm>
          <a:prstGeom prst="rect">
            <a:avLst/>
          </a:prstGeom>
        </p:spPr>
      </p:pic>
      <p:sp>
        <p:nvSpPr>
          <p:cNvPr id="16" name="Rectangle 15"/>
          <p:cNvSpPr/>
          <p:nvPr/>
        </p:nvSpPr>
        <p:spPr>
          <a:xfrm>
            <a:off x="6300304" y="5478712"/>
            <a:ext cx="243209" cy="283710"/>
          </a:xfrm>
          <a:prstGeom prst="rect">
            <a:avLst/>
          </a:prstGeom>
          <a:solidFill>
            <a:srgbClr val="FFFF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7152515" y="3313256"/>
            <a:ext cx="243209" cy="283710"/>
          </a:xfrm>
          <a:prstGeom prst="rect">
            <a:avLst/>
          </a:prstGeom>
          <a:solidFill>
            <a:srgbClr val="FFFF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8" name="Picture 17" descr="flush.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89222" y="2218102"/>
            <a:ext cx="718511" cy="716458"/>
          </a:xfrm>
          <a:prstGeom prst="rect">
            <a:avLst/>
          </a:prstGeom>
        </p:spPr>
      </p:pic>
      <p:pic>
        <p:nvPicPr>
          <p:cNvPr id="19" name="Picture 18" descr="thumb4.gi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83384" y="2150568"/>
            <a:ext cx="1162688" cy="1162688"/>
          </a:xfrm>
          <a:prstGeom prst="rect">
            <a:avLst/>
          </a:prstGeom>
        </p:spPr>
      </p:pic>
      <p:sp>
        <p:nvSpPr>
          <p:cNvPr id="20" name="TextBox 19"/>
          <p:cNvSpPr txBox="1"/>
          <p:nvPr/>
        </p:nvSpPr>
        <p:spPr>
          <a:xfrm>
            <a:off x="0" y="6392748"/>
            <a:ext cx="8799980" cy="492443"/>
          </a:xfrm>
          <a:prstGeom prst="rect">
            <a:avLst/>
          </a:prstGeom>
          <a:noFill/>
        </p:spPr>
        <p:txBody>
          <a:bodyPr wrap="none" rtlCol="0">
            <a:spAutoFit/>
          </a:bodyPr>
          <a:lstStyle/>
          <a:p>
            <a:r>
              <a:rPr lang="en-US" sz="1300" dirty="0"/>
              <a:t>D. </a:t>
            </a:r>
            <a:r>
              <a:rPr lang="en-US" sz="1300" dirty="0" err="1"/>
              <a:t>Gullasch</a:t>
            </a:r>
            <a:r>
              <a:rPr lang="en-US" sz="1300" dirty="0"/>
              <a:t>, E. </a:t>
            </a:r>
            <a:r>
              <a:rPr lang="en-US" sz="1300" dirty="0" err="1"/>
              <a:t>Bangerter</a:t>
            </a:r>
            <a:r>
              <a:rPr lang="en-US" sz="1300" dirty="0"/>
              <a:t> and S. </a:t>
            </a:r>
            <a:r>
              <a:rPr lang="en-US" sz="1300" dirty="0" err="1"/>
              <a:t>Krenn</a:t>
            </a:r>
            <a:r>
              <a:rPr lang="en-US" sz="1300" dirty="0"/>
              <a:t>, “Cache Games - Bringing Access-Based Cache Attacks on AES to Practice”, IEEE S&amp;P 2011</a:t>
            </a:r>
          </a:p>
          <a:p>
            <a:r>
              <a:rPr lang="en-US" sz="1300" dirty="0"/>
              <a:t>Y. Yarom and K. Falkner, “</a:t>
            </a:r>
            <a:r>
              <a:rPr lang="en-US" sz="1300" dirty="0" err="1"/>
              <a:t>Flush+Reload</a:t>
            </a:r>
            <a:r>
              <a:rPr lang="en-US" sz="1300" dirty="0"/>
              <a:t>: a High Resolution, Low Noise, L3 Cache Side-Channel Attack”, USENIX Security 2014</a:t>
            </a:r>
          </a:p>
        </p:txBody>
      </p:sp>
      <p:sp>
        <p:nvSpPr>
          <p:cNvPr id="21" name="Title 1"/>
          <p:cNvSpPr txBox="1">
            <a:spLocks/>
          </p:cNvSpPr>
          <p:nvPr/>
        </p:nvSpPr>
        <p:spPr>
          <a:xfrm>
            <a:off x="659372" y="555307"/>
            <a:ext cx="7886700" cy="93653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dirty="0"/>
              <a:t>Flush</a:t>
            </a:r>
            <a:r>
              <a:rPr lang="en-AU" dirty="0"/>
              <a:t>+</a:t>
            </a:r>
            <a:r>
              <a:rPr lang="en-US" altLang="zh-CN" dirty="0"/>
              <a:t>Reload</a:t>
            </a:r>
            <a:endParaRPr lang="en-US" dirty="0"/>
          </a:p>
        </p:txBody>
      </p:sp>
      <p:sp>
        <p:nvSpPr>
          <p:cNvPr id="2" name="Slide Number Placeholder 1"/>
          <p:cNvSpPr>
            <a:spLocks noGrp="1"/>
          </p:cNvSpPr>
          <p:nvPr>
            <p:ph type="sldNum" sz="quarter" idx="12"/>
          </p:nvPr>
        </p:nvSpPr>
        <p:spPr/>
        <p:txBody>
          <a:bodyPr/>
          <a:lstStyle/>
          <a:p>
            <a:fld id="{47B4C697-F0A0-9443-9354-6C912ECA3582}" type="slidenum">
              <a:rPr lang="en-US" smtClean="0"/>
              <a:t>93</a:t>
            </a:fld>
            <a:endParaRPr lang="en-US"/>
          </a:p>
        </p:txBody>
      </p:sp>
    </p:spTree>
    <p:extLst>
      <p:ext uri="{BB962C8B-B14F-4D97-AF65-F5344CB8AC3E}">
        <p14:creationId xmlns:p14="http://schemas.microsoft.com/office/powerpoint/2010/main" val="816486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p:cTn id="7" dur="500" fill="hold"/>
                                        <p:tgtEl>
                                          <p:spTgt spid="18"/>
                                        </p:tgtEl>
                                        <p:attrNameLst>
                                          <p:attrName>ppt_w</p:attrName>
                                        </p:attrNameLst>
                                      </p:cBhvr>
                                      <p:tavLst>
                                        <p:tav tm="0">
                                          <p:val>
                                            <p:fltVal val="0"/>
                                          </p:val>
                                        </p:tav>
                                        <p:tav tm="100000">
                                          <p:val>
                                            <p:strVal val="#ppt_w"/>
                                          </p:val>
                                        </p:tav>
                                      </p:tavLst>
                                    </p:anim>
                                    <p:anim calcmode="lin" valueType="num">
                                      <p:cBhvr>
                                        <p:cTn id="8" dur="500" fill="hold"/>
                                        <p:tgtEl>
                                          <p:spTgt spid="18"/>
                                        </p:tgtEl>
                                        <p:attrNameLst>
                                          <p:attrName>ppt_h</p:attrName>
                                        </p:attrNameLst>
                                      </p:cBhvr>
                                      <p:tavLst>
                                        <p:tav tm="0">
                                          <p:val>
                                            <p:fltVal val="0"/>
                                          </p:val>
                                        </p:tav>
                                        <p:tav tm="100000">
                                          <p:val>
                                            <p:strVal val="#ppt_h"/>
                                          </p:val>
                                        </p:tav>
                                      </p:tavLst>
                                    </p:anim>
                                  </p:childTnLst>
                                </p:cTn>
                              </p:par>
                              <p:par>
                                <p:cTn id="9" presetID="0" presetClass="path" presetSubtype="0" accel="50000" decel="50000" fill="hold" nodeType="withEffect">
                                  <p:stCondLst>
                                    <p:cond delay="0"/>
                                  </p:stCondLst>
                                  <p:childTnLst>
                                    <p:animMotion origin="layout" path="M 1.66667E-6 -4.44444E-6 L -0.0842 0.12801 " pathEditMode="relative" rAng="0" ptsTypes="AA">
                                      <p:cBhvr>
                                        <p:cTn id="10" dur="1000" fill="hold"/>
                                        <p:tgtEl>
                                          <p:spTgt spid="18"/>
                                        </p:tgtEl>
                                        <p:attrNameLst>
                                          <p:attrName>ppt_x</p:attrName>
                                          <p:attrName>ppt_y</p:attrName>
                                        </p:attrNameLst>
                                      </p:cBhvr>
                                      <p:rCtr x="-4219" y="6389"/>
                                    </p:animMotion>
                                  </p:childTnLst>
                                </p:cTn>
                              </p:par>
                            </p:childTnLst>
                          </p:cTn>
                        </p:par>
                        <p:par>
                          <p:cTn id="11" fill="hold">
                            <p:stCondLst>
                              <p:cond delay="1000"/>
                            </p:stCondLst>
                            <p:childTnLst>
                              <p:par>
                                <p:cTn id="12" presetID="1" presetClass="exit" presetSubtype="0" fill="hold" nodeType="afterEffect">
                                  <p:stCondLst>
                                    <p:cond delay="500"/>
                                  </p:stCondLst>
                                  <p:childTnLst>
                                    <p:set>
                                      <p:cBhvr>
                                        <p:cTn id="13" dur="1" fill="hold">
                                          <p:stCondLst>
                                            <p:cond delay="0"/>
                                          </p:stCondLst>
                                        </p:cTn>
                                        <p:tgtEl>
                                          <p:spTgt spid="18"/>
                                        </p:tgtEl>
                                        <p:attrNameLst>
                                          <p:attrName>style.visibility</p:attrName>
                                        </p:attrNameLst>
                                      </p:cBhvr>
                                      <p:to>
                                        <p:strVal val="hidden"/>
                                      </p:to>
                                    </p:set>
                                  </p:childTnLst>
                                </p:cTn>
                              </p:par>
                              <p:par>
                                <p:cTn id="14" presetID="1" presetClass="exit" presetSubtype="0" fill="hold" grpId="0" nodeType="withEffect">
                                  <p:stCondLst>
                                    <p:cond delay="0"/>
                                  </p:stCondLst>
                                  <p:childTnLst>
                                    <p:set>
                                      <p:cBhvr>
                                        <p:cTn id="15" dur="1" fill="hold">
                                          <p:stCondLst>
                                            <p:cond delay="0"/>
                                          </p:stCondLst>
                                        </p:cTn>
                                        <p:tgtEl>
                                          <p:spTgt spid="17"/>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19"/>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xit" presetSubtype="0" fill="hold" nodeType="clickEffect">
                                  <p:stCondLst>
                                    <p:cond delay="0"/>
                                  </p:stCondLst>
                                  <p:childTnLst>
                                    <p:set>
                                      <p:cBhvr>
                                        <p:cTn id="23" dur="1" fill="hold">
                                          <p:stCondLst>
                                            <p:cond delay="0"/>
                                          </p:stCondLst>
                                        </p:cTn>
                                        <p:tgtEl>
                                          <p:spTgt spid="19"/>
                                        </p:tgtEl>
                                        <p:attrNameLst>
                                          <p:attrName>style.visibility</p:attrName>
                                        </p:attrNameLst>
                                      </p:cBhvr>
                                      <p:to>
                                        <p:strVal val="hidden"/>
                                      </p:to>
                                    </p:set>
                                  </p:childTnLst>
                                </p:cTn>
                              </p:par>
                            </p:childTnLst>
                          </p:cTn>
                        </p:par>
                        <p:par>
                          <p:cTn id="24" fill="hold">
                            <p:stCondLst>
                              <p:cond delay="0"/>
                            </p:stCondLst>
                            <p:childTnLst>
                              <p:par>
                                <p:cTn id="25" presetID="1" presetClass="entr" presetSubtype="0" fill="hold" grpId="0" nodeType="after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par>
                          <p:cTn id="27" fill="hold">
                            <p:stCondLst>
                              <p:cond delay="0"/>
                            </p:stCondLst>
                            <p:childTnLst>
                              <p:par>
                                <p:cTn id="28" presetID="0" presetClass="path" presetSubtype="0" accel="50000" decel="50000" fill="hold" grpId="1" nodeType="afterEffect">
                                  <p:stCondLst>
                                    <p:cond delay="0"/>
                                  </p:stCondLst>
                                  <p:childTnLst>
                                    <p:animMotion origin="layout" path="M 3.05556E-6 -4.44444E-6 L 0.09392 -0.31481 " pathEditMode="relative" rAng="0" ptsTypes="AA">
                                      <p:cBhvr>
                                        <p:cTn id="29" dur="3000" fill="hold"/>
                                        <p:tgtEl>
                                          <p:spTgt spid="16"/>
                                        </p:tgtEl>
                                        <p:attrNameLst>
                                          <p:attrName>ppt_x</p:attrName>
                                          <p:attrName>ppt_y</p:attrName>
                                        </p:attrNameLst>
                                      </p:cBhvr>
                                      <p:rCtr x="4688" y="-15741"/>
                                    </p:animMotion>
                                  </p:childTnLst>
                                </p:cTn>
                              </p:par>
                            </p:childTnLst>
                          </p:cTn>
                        </p:par>
                        <p:par>
                          <p:cTn id="30" fill="hold">
                            <p:stCondLst>
                              <p:cond delay="3000"/>
                            </p:stCondLst>
                            <p:childTnLst>
                              <p:par>
                                <p:cTn id="31" presetID="1" presetClass="entr" presetSubtype="0" fill="hold" grpId="1" nodeType="after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childTnLst>
                          </p:cTn>
                        </p:par>
                        <p:par>
                          <p:cTn id="33" fill="hold">
                            <p:stCondLst>
                              <p:cond delay="3000"/>
                            </p:stCondLst>
                            <p:childTnLst>
                              <p:par>
                                <p:cTn id="34" presetID="0" presetClass="path" presetSubtype="0" accel="50000" decel="50000" fill="hold" grpId="2" nodeType="afterEffect">
                                  <p:stCondLst>
                                    <p:cond delay="0"/>
                                  </p:stCondLst>
                                  <p:childTnLst>
                                    <p:animMotion origin="layout" path="M 3.88889E-6 -3.7037E-6 L 0.08437 -0.12916 " pathEditMode="relative" rAng="0" ptsTypes="AA">
                                      <p:cBhvr>
                                        <p:cTn id="35" dur="500" fill="hold"/>
                                        <p:tgtEl>
                                          <p:spTgt spid="17"/>
                                        </p:tgtEl>
                                        <p:attrNameLst>
                                          <p:attrName>ppt_x</p:attrName>
                                          <p:attrName>ppt_y</p:attrName>
                                        </p:attrNameLst>
                                      </p:cBhvr>
                                      <p:rCtr x="4219" y="-6458"/>
                                    </p:animMotion>
                                  </p:childTnLst>
                                </p:cTn>
                              </p:par>
                            </p:childTnLst>
                          </p:cTn>
                        </p:par>
                        <p:par>
                          <p:cTn id="36" fill="hold">
                            <p:stCondLst>
                              <p:cond delay="3500"/>
                            </p:stCondLst>
                            <p:childTnLst>
                              <p:par>
                                <p:cTn id="37" presetID="1" presetClass="exit" presetSubtype="0" fill="hold" grpId="3" nodeType="afterEffect">
                                  <p:stCondLst>
                                    <p:cond delay="0"/>
                                  </p:stCondLst>
                                  <p:childTnLst>
                                    <p:set>
                                      <p:cBhvr>
                                        <p:cTn id="38" dur="1" fill="hold">
                                          <p:stCondLst>
                                            <p:cond delay="0"/>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6" grpId="1" animBg="1"/>
      <p:bldP spid="17" grpId="0" animBg="1"/>
      <p:bldP spid="17" grpId="1" animBg="1"/>
      <p:bldP spid="17" grpId="2" animBg="1"/>
      <p:bldP spid="17" grpId="3"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Rectangle 102"/>
          <p:cNvSpPr/>
          <p:nvPr/>
        </p:nvSpPr>
        <p:spPr>
          <a:xfrm>
            <a:off x="5502369" y="4269075"/>
            <a:ext cx="325672" cy="161495"/>
          </a:xfrm>
          <a:prstGeom prst="rect">
            <a:avLst/>
          </a:prstGeom>
          <a:solidFill>
            <a:schemeClr val="bg1">
              <a:lumMod val="85000"/>
            </a:schemeClr>
          </a:solidFill>
          <a:ln w="285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latin typeface="Helvetica Neue" charset="0"/>
              <a:ea typeface="Helvetica Neue" charset="0"/>
              <a:cs typeface="Helvetica Neue" charset="0"/>
            </a:endParaRPr>
          </a:p>
        </p:txBody>
      </p:sp>
      <p:sp>
        <p:nvSpPr>
          <p:cNvPr id="104" name="Rectangle 103"/>
          <p:cNvSpPr/>
          <p:nvPr/>
        </p:nvSpPr>
        <p:spPr>
          <a:xfrm>
            <a:off x="5502369" y="4902269"/>
            <a:ext cx="325672" cy="161495"/>
          </a:xfrm>
          <a:prstGeom prst="rect">
            <a:avLst/>
          </a:prstGeom>
          <a:solidFill>
            <a:schemeClr val="bg1">
              <a:lumMod val="85000"/>
            </a:schemeClr>
          </a:solidFill>
          <a:ln w="285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latin typeface="Helvetica Neue" charset="0"/>
              <a:ea typeface="Helvetica Neue" charset="0"/>
              <a:cs typeface="Helvetica Neue" charset="0"/>
            </a:endParaRPr>
          </a:p>
        </p:txBody>
      </p:sp>
      <p:sp>
        <p:nvSpPr>
          <p:cNvPr id="105" name="Rectangle 104"/>
          <p:cNvSpPr/>
          <p:nvPr/>
        </p:nvSpPr>
        <p:spPr>
          <a:xfrm>
            <a:off x="5502369" y="5238040"/>
            <a:ext cx="325672" cy="161495"/>
          </a:xfrm>
          <a:prstGeom prst="rect">
            <a:avLst/>
          </a:prstGeom>
          <a:solidFill>
            <a:schemeClr val="bg1">
              <a:lumMod val="85000"/>
            </a:schemeClr>
          </a:solidFill>
          <a:ln w="285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latin typeface="Helvetica Neue" charset="0"/>
              <a:ea typeface="Helvetica Neue" charset="0"/>
              <a:cs typeface="Helvetica Neue" charset="0"/>
            </a:endParaRPr>
          </a:p>
        </p:txBody>
      </p:sp>
      <p:sp>
        <p:nvSpPr>
          <p:cNvPr id="112" name="Rectangle 111"/>
          <p:cNvSpPr/>
          <p:nvPr/>
        </p:nvSpPr>
        <p:spPr>
          <a:xfrm>
            <a:off x="5502369" y="5400530"/>
            <a:ext cx="325672" cy="161495"/>
          </a:xfrm>
          <a:prstGeom prst="rect">
            <a:avLst/>
          </a:prstGeom>
          <a:solidFill>
            <a:schemeClr val="bg1">
              <a:lumMod val="85000"/>
            </a:schemeClr>
          </a:solidFill>
          <a:ln w="285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latin typeface="Helvetica Neue" charset="0"/>
              <a:ea typeface="Helvetica Neue" charset="0"/>
              <a:cs typeface="Helvetica Neue" charset="0"/>
            </a:endParaRPr>
          </a:p>
        </p:txBody>
      </p:sp>
      <p:sp>
        <p:nvSpPr>
          <p:cNvPr id="2" name="Title 1"/>
          <p:cNvSpPr>
            <a:spLocks noGrp="1"/>
          </p:cNvSpPr>
          <p:nvPr>
            <p:ph type="title"/>
          </p:nvPr>
        </p:nvSpPr>
        <p:spPr/>
        <p:txBody>
          <a:bodyPr/>
          <a:lstStyle/>
          <a:p>
            <a:r>
              <a:rPr lang="en-US" dirty="0" err="1"/>
              <a:t>Flush+Reload</a:t>
            </a:r>
            <a:endParaRPr lang="en-US" dirty="0"/>
          </a:p>
        </p:txBody>
      </p:sp>
      <p:grpSp>
        <p:nvGrpSpPr>
          <p:cNvPr id="3" name="Group 2"/>
          <p:cNvGrpSpPr/>
          <p:nvPr/>
        </p:nvGrpSpPr>
        <p:grpSpPr>
          <a:xfrm>
            <a:off x="3925909" y="4269074"/>
            <a:ext cx="1302689" cy="1291967"/>
            <a:chOff x="2850128" y="4549099"/>
            <a:chExt cx="1736918" cy="1722622"/>
          </a:xfrm>
        </p:grpSpPr>
        <p:sp>
          <p:nvSpPr>
            <p:cNvPr id="98" name="Rectangle 97"/>
            <p:cNvSpPr/>
            <p:nvPr/>
          </p:nvSpPr>
          <p:spPr>
            <a:xfrm>
              <a:off x="2850128" y="4549099"/>
              <a:ext cx="434229" cy="21532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9" name="Rectangle 98"/>
            <p:cNvSpPr/>
            <p:nvPr/>
          </p:nvSpPr>
          <p:spPr>
            <a:xfrm>
              <a:off x="3284357" y="4549101"/>
              <a:ext cx="434229" cy="21532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0" name="Rectangle 99"/>
            <p:cNvSpPr/>
            <p:nvPr/>
          </p:nvSpPr>
          <p:spPr>
            <a:xfrm>
              <a:off x="3718588" y="4549102"/>
              <a:ext cx="434229" cy="21532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1" name="Rectangle 100"/>
            <p:cNvSpPr/>
            <p:nvPr/>
          </p:nvSpPr>
          <p:spPr>
            <a:xfrm>
              <a:off x="4152817" y="4549104"/>
              <a:ext cx="434229" cy="21532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7" name="Rectangle 106"/>
            <p:cNvSpPr/>
            <p:nvPr/>
          </p:nvSpPr>
          <p:spPr>
            <a:xfrm>
              <a:off x="2850128" y="4764437"/>
              <a:ext cx="434229" cy="21532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8" name="Rectangle 107"/>
            <p:cNvSpPr/>
            <p:nvPr/>
          </p:nvSpPr>
          <p:spPr>
            <a:xfrm>
              <a:off x="3284357" y="4764437"/>
              <a:ext cx="434229" cy="21532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9" name="Rectangle 108"/>
            <p:cNvSpPr/>
            <p:nvPr/>
          </p:nvSpPr>
          <p:spPr>
            <a:xfrm>
              <a:off x="3718588" y="4764437"/>
              <a:ext cx="434229" cy="21532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0" name="Rectangle 109"/>
            <p:cNvSpPr/>
            <p:nvPr/>
          </p:nvSpPr>
          <p:spPr>
            <a:xfrm>
              <a:off x="4152817" y="4764437"/>
              <a:ext cx="434229" cy="21532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5" name="Rectangle 114"/>
            <p:cNvSpPr/>
            <p:nvPr/>
          </p:nvSpPr>
          <p:spPr>
            <a:xfrm>
              <a:off x="2850128" y="4979760"/>
              <a:ext cx="434229" cy="21532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6" name="Rectangle 115"/>
            <p:cNvSpPr/>
            <p:nvPr/>
          </p:nvSpPr>
          <p:spPr>
            <a:xfrm>
              <a:off x="3284357" y="4979760"/>
              <a:ext cx="434229" cy="21532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7" name="Rectangle 116"/>
            <p:cNvSpPr/>
            <p:nvPr/>
          </p:nvSpPr>
          <p:spPr>
            <a:xfrm>
              <a:off x="3718588" y="4979760"/>
              <a:ext cx="434229" cy="21532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8" name="Rectangle 117"/>
            <p:cNvSpPr/>
            <p:nvPr/>
          </p:nvSpPr>
          <p:spPr>
            <a:xfrm>
              <a:off x="4152817" y="4979760"/>
              <a:ext cx="434229" cy="21532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3" name="Rectangle 122"/>
            <p:cNvSpPr/>
            <p:nvPr/>
          </p:nvSpPr>
          <p:spPr>
            <a:xfrm>
              <a:off x="2850128" y="5195090"/>
              <a:ext cx="434229" cy="21532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4" name="Rectangle 123"/>
            <p:cNvSpPr/>
            <p:nvPr/>
          </p:nvSpPr>
          <p:spPr>
            <a:xfrm>
              <a:off x="3284357" y="5195090"/>
              <a:ext cx="434229" cy="21532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5" name="Rectangle 124"/>
            <p:cNvSpPr/>
            <p:nvPr/>
          </p:nvSpPr>
          <p:spPr>
            <a:xfrm>
              <a:off x="3718588" y="5195090"/>
              <a:ext cx="434229" cy="21532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6" name="Rectangle 125"/>
            <p:cNvSpPr/>
            <p:nvPr/>
          </p:nvSpPr>
          <p:spPr>
            <a:xfrm>
              <a:off x="4152817" y="5195090"/>
              <a:ext cx="434229" cy="21532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1" name="Rectangle 130"/>
            <p:cNvSpPr/>
            <p:nvPr/>
          </p:nvSpPr>
          <p:spPr>
            <a:xfrm>
              <a:off x="2850128" y="5410413"/>
              <a:ext cx="434229" cy="21532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2" name="Rectangle 131"/>
            <p:cNvSpPr/>
            <p:nvPr/>
          </p:nvSpPr>
          <p:spPr>
            <a:xfrm>
              <a:off x="3284357" y="5410413"/>
              <a:ext cx="434229" cy="21532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3" name="Rectangle 132"/>
            <p:cNvSpPr/>
            <p:nvPr/>
          </p:nvSpPr>
          <p:spPr>
            <a:xfrm>
              <a:off x="3718588" y="5410413"/>
              <a:ext cx="434229" cy="21532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4" name="Rectangle 133"/>
            <p:cNvSpPr/>
            <p:nvPr/>
          </p:nvSpPr>
          <p:spPr>
            <a:xfrm>
              <a:off x="4152817" y="5410413"/>
              <a:ext cx="434229" cy="21532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9" name="Rectangle 138"/>
            <p:cNvSpPr/>
            <p:nvPr/>
          </p:nvSpPr>
          <p:spPr>
            <a:xfrm>
              <a:off x="2850128" y="5625742"/>
              <a:ext cx="434229" cy="21532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0" name="Rectangle 139"/>
            <p:cNvSpPr/>
            <p:nvPr/>
          </p:nvSpPr>
          <p:spPr>
            <a:xfrm>
              <a:off x="3284357" y="5625742"/>
              <a:ext cx="434229" cy="21532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2" name="Rectangle 141"/>
            <p:cNvSpPr/>
            <p:nvPr/>
          </p:nvSpPr>
          <p:spPr>
            <a:xfrm>
              <a:off x="4152817" y="5625742"/>
              <a:ext cx="434229" cy="21532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7" name="Rectangle 146"/>
            <p:cNvSpPr/>
            <p:nvPr/>
          </p:nvSpPr>
          <p:spPr>
            <a:xfrm>
              <a:off x="2850128" y="5841069"/>
              <a:ext cx="434229" cy="21532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8" name="Rectangle 147"/>
            <p:cNvSpPr/>
            <p:nvPr/>
          </p:nvSpPr>
          <p:spPr>
            <a:xfrm>
              <a:off x="3284357" y="5841069"/>
              <a:ext cx="434229" cy="21532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9" name="Rectangle 148"/>
            <p:cNvSpPr/>
            <p:nvPr/>
          </p:nvSpPr>
          <p:spPr>
            <a:xfrm>
              <a:off x="3718588" y="5841069"/>
              <a:ext cx="434229" cy="21532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0" name="Rectangle 149"/>
            <p:cNvSpPr/>
            <p:nvPr/>
          </p:nvSpPr>
          <p:spPr>
            <a:xfrm>
              <a:off x="4152817" y="5841069"/>
              <a:ext cx="434229" cy="21532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5" name="Rectangle 154"/>
            <p:cNvSpPr/>
            <p:nvPr/>
          </p:nvSpPr>
          <p:spPr>
            <a:xfrm>
              <a:off x="2850128" y="6056395"/>
              <a:ext cx="434229" cy="21532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6" name="Rectangle 155"/>
            <p:cNvSpPr/>
            <p:nvPr/>
          </p:nvSpPr>
          <p:spPr>
            <a:xfrm>
              <a:off x="3284355" y="6056395"/>
              <a:ext cx="434229" cy="21532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7" name="Rectangle 156"/>
            <p:cNvSpPr/>
            <p:nvPr/>
          </p:nvSpPr>
          <p:spPr>
            <a:xfrm>
              <a:off x="3718586" y="6056395"/>
              <a:ext cx="434229" cy="21532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8" name="Rectangle 157"/>
            <p:cNvSpPr/>
            <p:nvPr/>
          </p:nvSpPr>
          <p:spPr>
            <a:xfrm>
              <a:off x="4152815" y="6056395"/>
              <a:ext cx="434229" cy="21532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1" name="Rectangle 140"/>
            <p:cNvSpPr/>
            <p:nvPr/>
          </p:nvSpPr>
          <p:spPr>
            <a:xfrm>
              <a:off x="3718583" y="5625739"/>
              <a:ext cx="434229" cy="21532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165" name="Rectangle 164"/>
          <p:cNvSpPr/>
          <p:nvPr/>
        </p:nvSpPr>
        <p:spPr>
          <a:xfrm>
            <a:off x="4332302" y="4002676"/>
            <a:ext cx="492444" cy="219291"/>
          </a:xfrm>
          <a:prstGeom prst="rect">
            <a:avLst/>
          </a:prstGeom>
        </p:spPr>
        <p:txBody>
          <a:bodyPr wrap="none">
            <a:spAutoFit/>
          </a:bodyPr>
          <a:lstStyle/>
          <a:p>
            <a:pPr algn="ctr"/>
            <a:r>
              <a:rPr lang="en-US" sz="825" dirty="0">
                <a:solidFill>
                  <a:sysClr val="windowText" lastClr="000000"/>
                </a:solidFill>
                <a:latin typeface="Helvetica Neue" charset="0"/>
                <a:ea typeface="Helvetica Neue" charset="0"/>
                <a:cs typeface="Helvetica Neue" charset="0"/>
              </a:rPr>
              <a:t>Cache</a:t>
            </a:r>
            <a:endParaRPr lang="en-US" sz="825" dirty="0">
              <a:latin typeface="Helvetica Neue" charset="0"/>
              <a:ea typeface="Helvetica Neue" charset="0"/>
              <a:cs typeface="Helvetica Neue" charset="0"/>
            </a:endParaRPr>
          </a:p>
        </p:txBody>
      </p:sp>
      <p:cxnSp>
        <p:nvCxnSpPr>
          <p:cNvPr id="167" name="Straight Arrow Connector 166"/>
          <p:cNvCxnSpPr/>
          <p:nvPr/>
        </p:nvCxnSpPr>
        <p:spPr>
          <a:xfrm>
            <a:off x="3925136" y="5713585"/>
            <a:ext cx="1303460" cy="14132"/>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0" name="Straight Arrow Connector 169"/>
          <p:cNvCxnSpPr/>
          <p:nvPr/>
        </p:nvCxnSpPr>
        <p:spPr>
          <a:xfrm>
            <a:off x="3686715" y="4269074"/>
            <a:ext cx="0" cy="1291957"/>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66" name="Rectangle 165"/>
          <p:cNvSpPr/>
          <p:nvPr/>
        </p:nvSpPr>
        <p:spPr>
          <a:xfrm>
            <a:off x="3673104" y="2706952"/>
            <a:ext cx="844125" cy="16985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latin typeface="Helvetica Neue" charset="0"/>
                <a:ea typeface="Helvetica Neue" charset="0"/>
                <a:cs typeface="Helvetica Neue" charset="0"/>
              </a:rPr>
              <a:t>L2</a:t>
            </a:r>
          </a:p>
        </p:txBody>
      </p:sp>
      <p:sp>
        <p:nvSpPr>
          <p:cNvPr id="106" name="Rectangle 105"/>
          <p:cNvSpPr/>
          <p:nvPr/>
        </p:nvSpPr>
        <p:spPr>
          <a:xfrm>
            <a:off x="3679457" y="2483716"/>
            <a:ext cx="372251" cy="17651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25" dirty="0">
                <a:solidFill>
                  <a:schemeClr val="tx1"/>
                </a:solidFill>
                <a:latin typeface="Helvetica Neue" charset="0"/>
                <a:ea typeface="Helvetica Neue" charset="0"/>
                <a:cs typeface="Helvetica Neue" charset="0"/>
              </a:rPr>
              <a:t>L1-I</a:t>
            </a:r>
          </a:p>
        </p:txBody>
      </p:sp>
      <p:sp>
        <p:nvSpPr>
          <p:cNvPr id="169" name="Rectangle 168"/>
          <p:cNvSpPr/>
          <p:nvPr/>
        </p:nvSpPr>
        <p:spPr>
          <a:xfrm>
            <a:off x="3677023" y="2084747"/>
            <a:ext cx="840206" cy="34714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latin typeface="Helvetica Neue" charset="0"/>
                <a:ea typeface="Helvetica Neue" charset="0"/>
                <a:cs typeface="Helvetica Neue" charset="0"/>
              </a:rPr>
              <a:t>Victim</a:t>
            </a:r>
          </a:p>
        </p:txBody>
      </p:sp>
      <p:sp>
        <p:nvSpPr>
          <p:cNvPr id="183" name="Rectangle 182"/>
          <p:cNvSpPr/>
          <p:nvPr/>
        </p:nvSpPr>
        <p:spPr>
          <a:xfrm>
            <a:off x="3677023" y="2125075"/>
            <a:ext cx="788937" cy="25518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Helvetica Neue" charset="0"/>
              <a:ea typeface="Helvetica Neue" charset="0"/>
              <a:cs typeface="Helvetica Neue" charset="0"/>
            </a:endParaRPr>
          </a:p>
        </p:txBody>
      </p:sp>
      <p:sp>
        <p:nvSpPr>
          <p:cNvPr id="202" name="Rectangle 201"/>
          <p:cNvSpPr/>
          <p:nvPr/>
        </p:nvSpPr>
        <p:spPr>
          <a:xfrm>
            <a:off x="5502368" y="2012603"/>
            <a:ext cx="2400300" cy="25518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a:solidFill>
                  <a:schemeClr val="tx1"/>
                </a:solidFill>
                <a:latin typeface="Helvetica Neue" charset="0"/>
                <a:ea typeface="Helvetica Neue" charset="0"/>
                <a:cs typeface="Helvetica Neue" charset="0"/>
              </a:rPr>
              <a:t>1-</a:t>
            </a:r>
            <a:r>
              <a:rPr lang="en-US" sz="1050" dirty="0">
                <a:solidFill>
                  <a:srgbClr val="BF1901"/>
                </a:solidFill>
                <a:latin typeface="Helvetica Neue" charset="0"/>
                <a:ea typeface="Helvetica Neue" charset="0"/>
                <a:cs typeface="Helvetica Neue" charset="0"/>
              </a:rPr>
              <a:t> Flush </a:t>
            </a:r>
            <a:r>
              <a:rPr lang="en-US" sz="1050" dirty="0">
                <a:solidFill>
                  <a:schemeClr val="tx1"/>
                </a:solidFill>
                <a:latin typeface="Helvetica Neue" charset="0"/>
                <a:ea typeface="Helvetica Neue" charset="0"/>
                <a:cs typeface="Helvetica Neue" charset="0"/>
              </a:rPr>
              <a:t>each line in the critical data</a:t>
            </a:r>
          </a:p>
        </p:txBody>
      </p:sp>
      <p:sp>
        <p:nvSpPr>
          <p:cNvPr id="408" name="Rectangle 407"/>
          <p:cNvSpPr/>
          <p:nvPr/>
        </p:nvSpPr>
        <p:spPr>
          <a:xfrm>
            <a:off x="1526650" y="2137106"/>
            <a:ext cx="2124865" cy="25518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a:solidFill>
                  <a:schemeClr val="tx1"/>
                </a:solidFill>
                <a:latin typeface="Helvetica Neue" charset="0"/>
                <a:ea typeface="Helvetica Neue" charset="0"/>
                <a:cs typeface="Helvetica Neue" charset="0"/>
              </a:rPr>
              <a:t>2-</a:t>
            </a:r>
            <a:r>
              <a:rPr lang="en-US" sz="1050" dirty="0">
                <a:solidFill>
                  <a:srgbClr val="BF1901"/>
                </a:solidFill>
                <a:latin typeface="Helvetica Neue" charset="0"/>
                <a:ea typeface="Helvetica Neue" charset="0"/>
                <a:cs typeface="Helvetica Neue" charset="0"/>
              </a:rPr>
              <a:t> </a:t>
            </a:r>
            <a:r>
              <a:rPr lang="en-US" sz="1050" dirty="0">
                <a:solidFill>
                  <a:schemeClr val="tx1"/>
                </a:solidFill>
                <a:latin typeface="Helvetica Neue" charset="0"/>
                <a:ea typeface="Helvetica Neue" charset="0"/>
                <a:cs typeface="Helvetica Neue" charset="0"/>
              </a:rPr>
              <a:t>Victim accesses critical data</a:t>
            </a:r>
          </a:p>
        </p:txBody>
      </p:sp>
      <p:sp>
        <p:nvSpPr>
          <p:cNvPr id="409" name="Rectangle 408"/>
          <p:cNvSpPr/>
          <p:nvPr/>
        </p:nvSpPr>
        <p:spPr>
          <a:xfrm>
            <a:off x="5502368" y="2277422"/>
            <a:ext cx="2606040" cy="25518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a:solidFill>
                  <a:schemeClr val="tx1"/>
                </a:solidFill>
                <a:latin typeface="Helvetica Neue" charset="0"/>
                <a:ea typeface="Helvetica Neue" charset="0"/>
                <a:cs typeface="Helvetica Neue" charset="0"/>
              </a:rPr>
              <a:t>3-</a:t>
            </a:r>
            <a:r>
              <a:rPr lang="en-US" sz="1050" dirty="0">
                <a:solidFill>
                  <a:srgbClr val="BF1901"/>
                </a:solidFill>
                <a:latin typeface="Helvetica Neue" charset="0"/>
                <a:ea typeface="Helvetica Neue" charset="0"/>
                <a:cs typeface="Helvetica Neue" charset="0"/>
              </a:rPr>
              <a:t> Reload </a:t>
            </a:r>
            <a:r>
              <a:rPr lang="en-US" sz="1050" dirty="0">
                <a:solidFill>
                  <a:schemeClr val="tx1"/>
                </a:solidFill>
                <a:latin typeface="Helvetica Neue" charset="0"/>
                <a:ea typeface="Helvetica Neue" charset="0"/>
                <a:cs typeface="Helvetica Neue" charset="0"/>
              </a:rPr>
              <a:t>critical data (measure time)</a:t>
            </a:r>
          </a:p>
        </p:txBody>
      </p:sp>
      <p:sp>
        <p:nvSpPr>
          <p:cNvPr id="467" name="Rectangle 466"/>
          <p:cNvSpPr/>
          <p:nvPr/>
        </p:nvSpPr>
        <p:spPr>
          <a:xfrm>
            <a:off x="5420425" y="4002676"/>
            <a:ext cx="532518" cy="219291"/>
          </a:xfrm>
          <a:prstGeom prst="rect">
            <a:avLst/>
          </a:prstGeom>
        </p:spPr>
        <p:txBody>
          <a:bodyPr wrap="none">
            <a:spAutoFit/>
          </a:bodyPr>
          <a:lstStyle/>
          <a:p>
            <a:r>
              <a:rPr lang="en-US" sz="825" dirty="0">
                <a:latin typeface="Helvetica Neue" charset="0"/>
                <a:ea typeface="Helvetica Neue" charset="0"/>
                <a:cs typeface="Helvetica Neue" charset="0"/>
              </a:rPr>
              <a:t>Evicted</a:t>
            </a:r>
            <a:endParaRPr lang="en-US" sz="825" dirty="0"/>
          </a:p>
        </p:txBody>
      </p:sp>
      <p:sp>
        <p:nvSpPr>
          <p:cNvPr id="469" name="Rectangle 468"/>
          <p:cNvSpPr/>
          <p:nvPr/>
        </p:nvSpPr>
        <p:spPr>
          <a:xfrm>
            <a:off x="5502369" y="4587998"/>
            <a:ext cx="325672" cy="161495"/>
          </a:xfrm>
          <a:prstGeom prst="rect">
            <a:avLst/>
          </a:prstGeom>
          <a:solidFill>
            <a:schemeClr val="bg1">
              <a:lumMod val="85000"/>
            </a:schemeClr>
          </a:solidFill>
          <a:ln w="285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200" dirty="0">
              <a:solidFill>
                <a:prstClr val="black"/>
              </a:solidFill>
              <a:latin typeface="Helvetica Neue" charset="0"/>
              <a:ea typeface="Helvetica Neue" charset="0"/>
              <a:cs typeface="Helvetica Neue" charset="0"/>
            </a:endParaRPr>
          </a:p>
        </p:txBody>
      </p:sp>
      <p:sp>
        <p:nvSpPr>
          <p:cNvPr id="470" name="Rectangle 469"/>
          <p:cNvSpPr/>
          <p:nvPr/>
        </p:nvSpPr>
        <p:spPr>
          <a:xfrm>
            <a:off x="5502369" y="5065753"/>
            <a:ext cx="325672" cy="161495"/>
          </a:xfrm>
          <a:prstGeom prst="rect">
            <a:avLst/>
          </a:prstGeom>
          <a:solidFill>
            <a:schemeClr val="bg1">
              <a:lumMod val="85000"/>
            </a:schemeClr>
          </a:solidFill>
          <a:ln w="285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200" dirty="0">
              <a:solidFill>
                <a:prstClr val="black"/>
              </a:solidFill>
              <a:latin typeface="Helvetica Neue" charset="0"/>
              <a:ea typeface="Helvetica Neue" charset="0"/>
              <a:cs typeface="Helvetica Neue" charset="0"/>
            </a:endParaRPr>
          </a:p>
        </p:txBody>
      </p:sp>
      <p:sp>
        <p:nvSpPr>
          <p:cNvPr id="472" name="Rectangle 471"/>
          <p:cNvSpPr/>
          <p:nvPr/>
        </p:nvSpPr>
        <p:spPr>
          <a:xfrm>
            <a:off x="5502369" y="4425469"/>
            <a:ext cx="325672" cy="161495"/>
          </a:xfrm>
          <a:prstGeom prst="rect">
            <a:avLst/>
          </a:prstGeom>
          <a:solidFill>
            <a:schemeClr val="bg1">
              <a:lumMod val="85000"/>
            </a:schemeClr>
          </a:solidFill>
          <a:ln w="285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latin typeface="Helvetica Neue" charset="0"/>
              <a:ea typeface="Helvetica Neue" charset="0"/>
              <a:cs typeface="Helvetica Neue" charset="0"/>
            </a:endParaRPr>
          </a:p>
        </p:txBody>
      </p:sp>
      <p:sp>
        <p:nvSpPr>
          <p:cNvPr id="473" name="Rectangle 472"/>
          <p:cNvSpPr/>
          <p:nvPr/>
        </p:nvSpPr>
        <p:spPr>
          <a:xfrm>
            <a:off x="5502369" y="4747423"/>
            <a:ext cx="325672" cy="161495"/>
          </a:xfrm>
          <a:prstGeom prst="rect">
            <a:avLst/>
          </a:prstGeom>
          <a:solidFill>
            <a:schemeClr val="bg1">
              <a:lumMod val="85000"/>
            </a:schemeClr>
          </a:solidFill>
          <a:ln w="285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200" dirty="0">
              <a:solidFill>
                <a:prstClr val="black"/>
              </a:solidFill>
              <a:latin typeface="Helvetica Neue" charset="0"/>
              <a:ea typeface="Helvetica Neue" charset="0"/>
              <a:cs typeface="Helvetica Neue" charset="0"/>
            </a:endParaRPr>
          </a:p>
        </p:txBody>
      </p:sp>
      <p:sp>
        <p:nvSpPr>
          <p:cNvPr id="477" name="Rectangle 476"/>
          <p:cNvSpPr/>
          <p:nvPr/>
        </p:nvSpPr>
        <p:spPr>
          <a:xfrm>
            <a:off x="6070707" y="4002676"/>
            <a:ext cx="420308" cy="219291"/>
          </a:xfrm>
          <a:prstGeom prst="rect">
            <a:avLst/>
          </a:prstGeom>
        </p:spPr>
        <p:txBody>
          <a:bodyPr wrap="none">
            <a:spAutoFit/>
          </a:bodyPr>
          <a:lstStyle/>
          <a:p>
            <a:r>
              <a:rPr lang="en-US" sz="825">
                <a:latin typeface="Helvetica Neue" charset="0"/>
                <a:ea typeface="Helvetica Neue" charset="0"/>
                <a:cs typeface="Helvetica Neue" charset="0"/>
              </a:rPr>
              <a:t>Time</a:t>
            </a:r>
            <a:endParaRPr lang="en-US" sz="825" dirty="0"/>
          </a:p>
        </p:txBody>
      </p:sp>
      <p:grpSp>
        <p:nvGrpSpPr>
          <p:cNvPr id="82" name="Group 81"/>
          <p:cNvGrpSpPr/>
          <p:nvPr/>
        </p:nvGrpSpPr>
        <p:grpSpPr>
          <a:xfrm>
            <a:off x="6086564" y="4446432"/>
            <a:ext cx="137160" cy="104942"/>
            <a:chOff x="7799539" y="4586800"/>
            <a:chExt cx="286131" cy="139922"/>
          </a:xfrm>
        </p:grpSpPr>
        <p:cxnSp>
          <p:nvCxnSpPr>
            <p:cNvPr id="76" name="Straight Arrow Connector 75"/>
            <p:cNvCxnSpPr/>
            <p:nvPr/>
          </p:nvCxnSpPr>
          <p:spPr>
            <a:xfrm>
              <a:off x="7799539" y="4656762"/>
              <a:ext cx="286131" cy="0"/>
            </a:xfrm>
            <a:prstGeom prst="straightConnector1">
              <a:avLst/>
            </a:prstGeom>
            <a:ln w="19050" cap="flat">
              <a:solidFill>
                <a:srgbClr val="8090AF"/>
              </a:solidFill>
              <a:miter lim="800000"/>
              <a:headEnd type="none"/>
              <a:tailEnd type="arrow" w="sm" len="med"/>
            </a:ln>
          </p:spPr>
          <p:style>
            <a:lnRef idx="1">
              <a:schemeClr val="accent1"/>
            </a:lnRef>
            <a:fillRef idx="0">
              <a:schemeClr val="accent1"/>
            </a:fillRef>
            <a:effectRef idx="0">
              <a:schemeClr val="accent1"/>
            </a:effectRef>
            <a:fontRef idx="minor">
              <a:schemeClr val="tx1"/>
            </a:fontRef>
          </p:style>
        </p:cxnSp>
        <p:cxnSp>
          <p:nvCxnSpPr>
            <p:cNvPr id="485" name="Straight Arrow Connector 484"/>
            <p:cNvCxnSpPr/>
            <p:nvPr/>
          </p:nvCxnSpPr>
          <p:spPr>
            <a:xfrm flipV="1">
              <a:off x="7799539" y="4586800"/>
              <a:ext cx="1317" cy="139921"/>
            </a:xfrm>
            <a:prstGeom prst="straightConnector1">
              <a:avLst/>
            </a:prstGeom>
            <a:ln w="19050" cap="flat">
              <a:solidFill>
                <a:srgbClr val="8090AF"/>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86" name="Straight Arrow Connector 485"/>
            <p:cNvCxnSpPr/>
            <p:nvPr/>
          </p:nvCxnSpPr>
          <p:spPr>
            <a:xfrm flipV="1">
              <a:off x="8085670" y="4586800"/>
              <a:ext cx="0" cy="139922"/>
            </a:xfrm>
            <a:prstGeom prst="straightConnector1">
              <a:avLst/>
            </a:prstGeom>
            <a:ln w="19050" cap="flat">
              <a:solidFill>
                <a:srgbClr val="8090AF"/>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90" name="Group 489"/>
          <p:cNvGrpSpPr/>
          <p:nvPr/>
        </p:nvGrpSpPr>
        <p:grpSpPr>
          <a:xfrm>
            <a:off x="6086564" y="4249404"/>
            <a:ext cx="444459" cy="104942"/>
            <a:chOff x="7853873" y="4586800"/>
            <a:chExt cx="231797" cy="139922"/>
          </a:xfrm>
        </p:grpSpPr>
        <p:cxnSp>
          <p:nvCxnSpPr>
            <p:cNvPr id="491" name="Straight Arrow Connector 490"/>
            <p:cNvCxnSpPr/>
            <p:nvPr/>
          </p:nvCxnSpPr>
          <p:spPr>
            <a:xfrm>
              <a:off x="7853873" y="4656762"/>
              <a:ext cx="231797" cy="0"/>
            </a:xfrm>
            <a:prstGeom prst="straightConnector1">
              <a:avLst/>
            </a:prstGeom>
            <a:ln w="19050" cap="flat">
              <a:solidFill>
                <a:srgbClr val="002060"/>
              </a:solidFill>
              <a:miter lim="800000"/>
              <a:headEnd type="none"/>
              <a:tailEnd type="arrow" w="sm" len="med"/>
            </a:ln>
          </p:spPr>
          <p:style>
            <a:lnRef idx="1">
              <a:schemeClr val="accent1"/>
            </a:lnRef>
            <a:fillRef idx="0">
              <a:schemeClr val="accent1"/>
            </a:fillRef>
            <a:effectRef idx="0">
              <a:schemeClr val="accent1"/>
            </a:effectRef>
            <a:fontRef idx="minor">
              <a:schemeClr val="tx1"/>
            </a:fontRef>
          </p:style>
        </p:cxnSp>
        <p:cxnSp>
          <p:nvCxnSpPr>
            <p:cNvPr id="492" name="Straight Arrow Connector 491"/>
            <p:cNvCxnSpPr/>
            <p:nvPr/>
          </p:nvCxnSpPr>
          <p:spPr>
            <a:xfrm flipV="1">
              <a:off x="7853873" y="4586800"/>
              <a:ext cx="1317" cy="139921"/>
            </a:xfrm>
            <a:prstGeom prst="straightConnector1">
              <a:avLst/>
            </a:prstGeom>
            <a:ln w="19050" cap="flat">
              <a:solidFill>
                <a:srgbClr val="002060"/>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93" name="Straight Arrow Connector 492"/>
            <p:cNvCxnSpPr/>
            <p:nvPr/>
          </p:nvCxnSpPr>
          <p:spPr>
            <a:xfrm flipV="1">
              <a:off x="8085670" y="4586800"/>
              <a:ext cx="0" cy="139922"/>
            </a:xfrm>
            <a:prstGeom prst="straightConnector1">
              <a:avLst/>
            </a:prstGeom>
            <a:ln w="19050" cap="flat">
              <a:solidFill>
                <a:srgbClr val="002060"/>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97" name="Group 496"/>
          <p:cNvGrpSpPr/>
          <p:nvPr/>
        </p:nvGrpSpPr>
        <p:grpSpPr>
          <a:xfrm>
            <a:off x="6086564" y="4943336"/>
            <a:ext cx="411480" cy="104942"/>
            <a:chOff x="7853873" y="4586800"/>
            <a:chExt cx="231797" cy="139922"/>
          </a:xfrm>
        </p:grpSpPr>
        <p:cxnSp>
          <p:nvCxnSpPr>
            <p:cNvPr id="498" name="Straight Arrow Connector 497"/>
            <p:cNvCxnSpPr/>
            <p:nvPr/>
          </p:nvCxnSpPr>
          <p:spPr>
            <a:xfrm>
              <a:off x="7853873" y="4656762"/>
              <a:ext cx="231797" cy="0"/>
            </a:xfrm>
            <a:prstGeom prst="straightConnector1">
              <a:avLst/>
            </a:prstGeom>
            <a:ln w="19050" cap="flat">
              <a:solidFill>
                <a:srgbClr val="002060"/>
              </a:solidFill>
              <a:miter lim="800000"/>
              <a:headEnd type="none"/>
              <a:tailEnd type="arrow" w="sm" len="med"/>
            </a:ln>
          </p:spPr>
          <p:style>
            <a:lnRef idx="1">
              <a:schemeClr val="accent1"/>
            </a:lnRef>
            <a:fillRef idx="0">
              <a:schemeClr val="accent1"/>
            </a:fillRef>
            <a:effectRef idx="0">
              <a:schemeClr val="accent1"/>
            </a:effectRef>
            <a:fontRef idx="minor">
              <a:schemeClr val="tx1"/>
            </a:fontRef>
          </p:style>
        </p:cxnSp>
        <p:cxnSp>
          <p:nvCxnSpPr>
            <p:cNvPr id="499" name="Straight Arrow Connector 498"/>
            <p:cNvCxnSpPr/>
            <p:nvPr/>
          </p:nvCxnSpPr>
          <p:spPr>
            <a:xfrm flipV="1">
              <a:off x="7853873" y="4586800"/>
              <a:ext cx="1317" cy="139921"/>
            </a:xfrm>
            <a:prstGeom prst="straightConnector1">
              <a:avLst/>
            </a:prstGeom>
            <a:ln w="19050" cap="flat">
              <a:solidFill>
                <a:srgbClr val="002060"/>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500" name="Straight Arrow Connector 499"/>
            <p:cNvCxnSpPr/>
            <p:nvPr/>
          </p:nvCxnSpPr>
          <p:spPr>
            <a:xfrm flipV="1">
              <a:off x="8085670" y="4586800"/>
              <a:ext cx="0" cy="139922"/>
            </a:xfrm>
            <a:prstGeom prst="straightConnector1">
              <a:avLst/>
            </a:prstGeom>
            <a:ln w="19050" cap="flat">
              <a:solidFill>
                <a:srgbClr val="002060"/>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501" name="Group 500"/>
          <p:cNvGrpSpPr/>
          <p:nvPr/>
        </p:nvGrpSpPr>
        <p:grpSpPr>
          <a:xfrm>
            <a:off x="6086564" y="5269065"/>
            <a:ext cx="480060" cy="104942"/>
            <a:chOff x="7853873" y="4586800"/>
            <a:chExt cx="231797" cy="139922"/>
          </a:xfrm>
        </p:grpSpPr>
        <p:cxnSp>
          <p:nvCxnSpPr>
            <p:cNvPr id="502" name="Straight Arrow Connector 501"/>
            <p:cNvCxnSpPr/>
            <p:nvPr/>
          </p:nvCxnSpPr>
          <p:spPr>
            <a:xfrm>
              <a:off x="7853873" y="4656762"/>
              <a:ext cx="231797" cy="0"/>
            </a:xfrm>
            <a:prstGeom prst="straightConnector1">
              <a:avLst/>
            </a:prstGeom>
            <a:ln w="19050" cap="flat">
              <a:solidFill>
                <a:srgbClr val="002060"/>
              </a:solidFill>
              <a:miter lim="800000"/>
              <a:headEnd type="none"/>
              <a:tailEnd type="arrow" w="sm" len="med"/>
            </a:ln>
          </p:spPr>
          <p:style>
            <a:lnRef idx="1">
              <a:schemeClr val="accent1"/>
            </a:lnRef>
            <a:fillRef idx="0">
              <a:schemeClr val="accent1"/>
            </a:fillRef>
            <a:effectRef idx="0">
              <a:schemeClr val="accent1"/>
            </a:effectRef>
            <a:fontRef idx="minor">
              <a:schemeClr val="tx1"/>
            </a:fontRef>
          </p:style>
        </p:cxnSp>
        <p:cxnSp>
          <p:nvCxnSpPr>
            <p:cNvPr id="503" name="Straight Arrow Connector 502"/>
            <p:cNvCxnSpPr/>
            <p:nvPr/>
          </p:nvCxnSpPr>
          <p:spPr>
            <a:xfrm flipV="1">
              <a:off x="7853873" y="4586800"/>
              <a:ext cx="1317" cy="139921"/>
            </a:xfrm>
            <a:prstGeom prst="straightConnector1">
              <a:avLst/>
            </a:prstGeom>
            <a:ln w="19050" cap="flat">
              <a:solidFill>
                <a:srgbClr val="002060"/>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504" name="Straight Arrow Connector 503"/>
            <p:cNvCxnSpPr/>
            <p:nvPr/>
          </p:nvCxnSpPr>
          <p:spPr>
            <a:xfrm flipV="1">
              <a:off x="8085670" y="4586800"/>
              <a:ext cx="0" cy="139922"/>
            </a:xfrm>
            <a:prstGeom prst="straightConnector1">
              <a:avLst/>
            </a:prstGeom>
            <a:ln w="19050" cap="flat">
              <a:solidFill>
                <a:srgbClr val="002060"/>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505" name="Group 504"/>
          <p:cNvGrpSpPr/>
          <p:nvPr/>
        </p:nvGrpSpPr>
        <p:grpSpPr>
          <a:xfrm>
            <a:off x="6086564" y="5429511"/>
            <a:ext cx="507492" cy="104942"/>
            <a:chOff x="7853873" y="4586800"/>
            <a:chExt cx="231797" cy="139922"/>
          </a:xfrm>
        </p:grpSpPr>
        <p:cxnSp>
          <p:nvCxnSpPr>
            <p:cNvPr id="506" name="Straight Arrow Connector 505"/>
            <p:cNvCxnSpPr/>
            <p:nvPr/>
          </p:nvCxnSpPr>
          <p:spPr>
            <a:xfrm>
              <a:off x="7853873" y="4656762"/>
              <a:ext cx="231797" cy="0"/>
            </a:xfrm>
            <a:prstGeom prst="straightConnector1">
              <a:avLst/>
            </a:prstGeom>
            <a:ln w="19050" cap="flat">
              <a:solidFill>
                <a:srgbClr val="002060"/>
              </a:solidFill>
              <a:miter lim="800000"/>
              <a:headEnd type="none"/>
              <a:tailEnd type="arrow" w="sm" len="med"/>
            </a:ln>
          </p:spPr>
          <p:style>
            <a:lnRef idx="1">
              <a:schemeClr val="accent1"/>
            </a:lnRef>
            <a:fillRef idx="0">
              <a:schemeClr val="accent1"/>
            </a:fillRef>
            <a:effectRef idx="0">
              <a:schemeClr val="accent1"/>
            </a:effectRef>
            <a:fontRef idx="minor">
              <a:schemeClr val="tx1"/>
            </a:fontRef>
          </p:style>
        </p:cxnSp>
        <p:cxnSp>
          <p:nvCxnSpPr>
            <p:cNvPr id="507" name="Straight Arrow Connector 506"/>
            <p:cNvCxnSpPr/>
            <p:nvPr/>
          </p:nvCxnSpPr>
          <p:spPr>
            <a:xfrm flipV="1">
              <a:off x="7853873" y="4586800"/>
              <a:ext cx="1317" cy="139921"/>
            </a:xfrm>
            <a:prstGeom prst="straightConnector1">
              <a:avLst/>
            </a:prstGeom>
            <a:ln w="19050" cap="flat">
              <a:solidFill>
                <a:srgbClr val="002060"/>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508" name="Straight Arrow Connector 507"/>
            <p:cNvCxnSpPr/>
            <p:nvPr/>
          </p:nvCxnSpPr>
          <p:spPr>
            <a:xfrm flipV="1">
              <a:off x="8085670" y="4586800"/>
              <a:ext cx="0" cy="139922"/>
            </a:xfrm>
            <a:prstGeom prst="straightConnector1">
              <a:avLst/>
            </a:prstGeom>
            <a:ln w="19050" cap="flat">
              <a:solidFill>
                <a:srgbClr val="002060"/>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509" name="Group 508"/>
          <p:cNvGrpSpPr/>
          <p:nvPr/>
        </p:nvGrpSpPr>
        <p:grpSpPr>
          <a:xfrm>
            <a:off x="6086564" y="4625012"/>
            <a:ext cx="150876" cy="104942"/>
            <a:chOff x="7799539" y="4586800"/>
            <a:chExt cx="286131" cy="139922"/>
          </a:xfrm>
        </p:grpSpPr>
        <p:cxnSp>
          <p:nvCxnSpPr>
            <p:cNvPr id="510" name="Straight Arrow Connector 509"/>
            <p:cNvCxnSpPr/>
            <p:nvPr/>
          </p:nvCxnSpPr>
          <p:spPr>
            <a:xfrm>
              <a:off x="7799539" y="4656762"/>
              <a:ext cx="286131" cy="0"/>
            </a:xfrm>
            <a:prstGeom prst="straightConnector1">
              <a:avLst/>
            </a:prstGeom>
            <a:ln w="19050" cap="flat">
              <a:solidFill>
                <a:srgbClr val="8090AF"/>
              </a:solidFill>
              <a:miter lim="800000"/>
              <a:headEnd type="none"/>
              <a:tailEnd type="arrow" w="sm" len="med"/>
            </a:ln>
          </p:spPr>
          <p:style>
            <a:lnRef idx="1">
              <a:schemeClr val="accent1"/>
            </a:lnRef>
            <a:fillRef idx="0">
              <a:schemeClr val="accent1"/>
            </a:fillRef>
            <a:effectRef idx="0">
              <a:schemeClr val="accent1"/>
            </a:effectRef>
            <a:fontRef idx="minor">
              <a:schemeClr val="tx1"/>
            </a:fontRef>
          </p:style>
        </p:cxnSp>
        <p:cxnSp>
          <p:nvCxnSpPr>
            <p:cNvPr id="511" name="Straight Arrow Connector 510"/>
            <p:cNvCxnSpPr/>
            <p:nvPr/>
          </p:nvCxnSpPr>
          <p:spPr>
            <a:xfrm flipV="1">
              <a:off x="7799539" y="4586800"/>
              <a:ext cx="1317" cy="139921"/>
            </a:xfrm>
            <a:prstGeom prst="straightConnector1">
              <a:avLst/>
            </a:prstGeom>
            <a:ln w="19050" cap="flat">
              <a:solidFill>
                <a:srgbClr val="8090AF"/>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512" name="Straight Arrow Connector 511"/>
            <p:cNvCxnSpPr/>
            <p:nvPr/>
          </p:nvCxnSpPr>
          <p:spPr>
            <a:xfrm flipV="1">
              <a:off x="8085670" y="4586800"/>
              <a:ext cx="0" cy="139922"/>
            </a:xfrm>
            <a:prstGeom prst="straightConnector1">
              <a:avLst/>
            </a:prstGeom>
            <a:ln w="19050" cap="flat">
              <a:solidFill>
                <a:srgbClr val="8090AF"/>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513" name="Group 512"/>
          <p:cNvGrpSpPr/>
          <p:nvPr/>
        </p:nvGrpSpPr>
        <p:grpSpPr>
          <a:xfrm>
            <a:off x="6086564" y="4769878"/>
            <a:ext cx="171450" cy="104942"/>
            <a:chOff x="7799539" y="4586800"/>
            <a:chExt cx="286131" cy="139922"/>
          </a:xfrm>
        </p:grpSpPr>
        <p:cxnSp>
          <p:nvCxnSpPr>
            <p:cNvPr id="514" name="Straight Arrow Connector 513"/>
            <p:cNvCxnSpPr/>
            <p:nvPr/>
          </p:nvCxnSpPr>
          <p:spPr>
            <a:xfrm>
              <a:off x="7799539" y="4656762"/>
              <a:ext cx="286131" cy="0"/>
            </a:xfrm>
            <a:prstGeom prst="straightConnector1">
              <a:avLst/>
            </a:prstGeom>
            <a:ln w="19050" cap="flat">
              <a:solidFill>
                <a:srgbClr val="8090AF"/>
              </a:solidFill>
              <a:miter lim="800000"/>
              <a:headEnd type="none"/>
              <a:tailEnd type="arrow" w="sm" len="med"/>
            </a:ln>
          </p:spPr>
          <p:style>
            <a:lnRef idx="1">
              <a:schemeClr val="accent1"/>
            </a:lnRef>
            <a:fillRef idx="0">
              <a:schemeClr val="accent1"/>
            </a:fillRef>
            <a:effectRef idx="0">
              <a:schemeClr val="accent1"/>
            </a:effectRef>
            <a:fontRef idx="minor">
              <a:schemeClr val="tx1"/>
            </a:fontRef>
          </p:style>
        </p:cxnSp>
        <p:cxnSp>
          <p:nvCxnSpPr>
            <p:cNvPr id="515" name="Straight Arrow Connector 514"/>
            <p:cNvCxnSpPr/>
            <p:nvPr/>
          </p:nvCxnSpPr>
          <p:spPr>
            <a:xfrm flipV="1">
              <a:off x="7799539" y="4586800"/>
              <a:ext cx="1317" cy="139921"/>
            </a:xfrm>
            <a:prstGeom prst="straightConnector1">
              <a:avLst/>
            </a:prstGeom>
            <a:ln w="19050" cap="flat">
              <a:solidFill>
                <a:srgbClr val="8090AF"/>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516" name="Straight Arrow Connector 515"/>
            <p:cNvCxnSpPr/>
            <p:nvPr/>
          </p:nvCxnSpPr>
          <p:spPr>
            <a:xfrm flipV="1">
              <a:off x="8085670" y="4586800"/>
              <a:ext cx="0" cy="139922"/>
            </a:xfrm>
            <a:prstGeom prst="straightConnector1">
              <a:avLst/>
            </a:prstGeom>
            <a:ln w="19050" cap="flat">
              <a:solidFill>
                <a:srgbClr val="8090AF"/>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517" name="Group 516"/>
          <p:cNvGrpSpPr/>
          <p:nvPr/>
        </p:nvGrpSpPr>
        <p:grpSpPr>
          <a:xfrm>
            <a:off x="6086564" y="5098288"/>
            <a:ext cx="123444" cy="104942"/>
            <a:chOff x="7799539" y="4586800"/>
            <a:chExt cx="286131" cy="139922"/>
          </a:xfrm>
        </p:grpSpPr>
        <p:cxnSp>
          <p:nvCxnSpPr>
            <p:cNvPr id="518" name="Straight Arrow Connector 517"/>
            <p:cNvCxnSpPr/>
            <p:nvPr/>
          </p:nvCxnSpPr>
          <p:spPr>
            <a:xfrm>
              <a:off x="7799539" y="4656762"/>
              <a:ext cx="286131" cy="0"/>
            </a:xfrm>
            <a:prstGeom prst="straightConnector1">
              <a:avLst/>
            </a:prstGeom>
            <a:ln w="19050" cap="flat">
              <a:solidFill>
                <a:srgbClr val="8090AF"/>
              </a:solidFill>
              <a:miter lim="800000"/>
              <a:headEnd type="none"/>
              <a:tailEnd type="arrow" w="sm" len="med"/>
            </a:ln>
          </p:spPr>
          <p:style>
            <a:lnRef idx="1">
              <a:schemeClr val="accent1"/>
            </a:lnRef>
            <a:fillRef idx="0">
              <a:schemeClr val="accent1"/>
            </a:fillRef>
            <a:effectRef idx="0">
              <a:schemeClr val="accent1"/>
            </a:effectRef>
            <a:fontRef idx="minor">
              <a:schemeClr val="tx1"/>
            </a:fontRef>
          </p:style>
        </p:cxnSp>
        <p:cxnSp>
          <p:nvCxnSpPr>
            <p:cNvPr id="519" name="Straight Arrow Connector 518"/>
            <p:cNvCxnSpPr/>
            <p:nvPr/>
          </p:nvCxnSpPr>
          <p:spPr>
            <a:xfrm flipV="1">
              <a:off x="7799539" y="4586800"/>
              <a:ext cx="1317" cy="139921"/>
            </a:xfrm>
            <a:prstGeom prst="straightConnector1">
              <a:avLst/>
            </a:prstGeom>
            <a:ln w="19050" cap="flat">
              <a:solidFill>
                <a:srgbClr val="8090AF"/>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520" name="Straight Arrow Connector 519"/>
            <p:cNvCxnSpPr/>
            <p:nvPr/>
          </p:nvCxnSpPr>
          <p:spPr>
            <a:xfrm flipV="1">
              <a:off x="8085670" y="4586800"/>
              <a:ext cx="0" cy="139922"/>
            </a:xfrm>
            <a:prstGeom prst="straightConnector1">
              <a:avLst/>
            </a:prstGeom>
            <a:ln w="19050" cap="flat">
              <a:solidFill>
                <a:srgbClr val="8090AF"/>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sp>
        <p:nvSpPr>
          <p:cNvPr id="220" name="Rectangle 219"/>
          <p:cNvSpPr/>
          <p:nvPr/>
        </p:nvSpPr>
        <p:spPr>
          <a:xfrm>
            <a:off x="3810849" y="1858811"/>
            <a:ext cx="530915" cy="230832"/>
          </a:xfrm>
          <a:prstGeom prst="rect">
            <a:avLst/>
          </a:prstGeom>
        </p:spPr>
        <p:txBody>
          <a:bodyPr wrap="none">
            <a:spAutoFit/>
          </a:bodyPr>
          <a:lstStyle/>
          <a:p>
            <a:pPr algn="ctr"/>
            <a:r>
              <a:rPr lang="en-US" sz="900" dirty="0">
                <a:solidFill>
                  <a:sysClr val="windowText" lastClr="000000"/>
                </a:solidFill>
                <a:latin typeface="Helvetica Neue" charset="0"/>
                <a:ea typeface="Helvetica Neue" charset="0"/>
                <a:cs typeface="Helvetica Neue" charset="0"/>
              </a:rPr>
              <a:t>Core 1</a:t>
            </a:r>
            <a:endParaRPr lang="en-US" sz="900" dirty="0">
              <a:latin typeface="Helvetica Neue" charset="0"/>
              <a:ea typeface="Helvetica Neue" charset="0"/>
              <a:cs typeface="Helvetica Neue" charset="0"/>
            </a:endParaRPr>
          </a:p>
        </p:txBody>
      </p:sp>
      <p:sp>
        <p:nvSpPr>
          <p:cNvPr id="221" name="Rectangle 220"/>
          <p:cNvSpPr/>
          <p:nvPr/>
        </p:nvSpPr>
        <p:spPr>
          <a:xfrm>
            <a:off x="4412664" y="5619430"/>
            <a:ext cx="426720" cy="219291"/>
          </a:xfrm>
          <a:prstGeom prst="rect">
            <a:avLst/>
          </a:prstGeom>
          <a:solidFill>
            <a:schemeClr val="bg1"/>
          </a:solidFill>
        </p:spPr>
        <p:txBody>
          <a:bodyPr wrap="none">
            <a:spAutoFit/>
          </a:bodyPr>
          <a:lstStyle/>
          <a:p>
            <a:r>
              <a:rPr lang="en-US" sz="825" dirty="0">
                <a:solidFill>
                  <a:sysClr val="windowText" lastClr="000000"/>
                </a:solidFill>
                <a:latin typeface="Helvetica Neue" charset="0"/>
                <a:ea typeface="Helvetica Neue" charset="0"/>
                <a:cs typeface="Helvetica Neue" charset="0"/>
              </a:rPr>
              <a:t>ways</a:t>
            </a:r>
            <a:endParaRPr lang="en-US" sz="825" dirty="0">
              <a:latin typeface="Helvetica Neue" charset="0"/>
              <a:ea typeface="Helvetica Neue" charset="0"/>
              <a:cs typeface="Helvetica Neue" charset="0"/>
            </a:endParaRPr>
          </a:p>
        </p:txBody>
      </p:sp>
      <p:sp>
        <p:nvSpPr>
          <p:cNvPr id="222" name="Rectangle 221"/>
          <p:cNvSpPr/>
          <p:nvPr/>
        </p:nvSpPr>
        <p:spPr>
          <a:xfrm>
            <a:off x="3495164" y="4752216"/>
            <a:ext cx="377016" cy="219291"/>
          </a:xfrm>
          <a:prstGeom prst="rect">
            <a:avLst/>
          </a:prstGeom>
          <a:solidFill>
            <a:schemeClr val="bg1"/>
          </a:solidFill>
        </p:spPr>
        <p:txBody>
          <a:bodyPr wrap="square">
            <a:spAutoFit/>
          </a:bodyPr>
          <a:lstStyle/>
          <a:p>
            <a:r>
              <a:rPr lang="en-US" sz="825" dirty="0">
                <a:solidFill>
                  <a:sysClr val="windowText" lastClr="000000"/>
                </a:solidFill>
                <a:latin typeface="Helvetica Neue" charset="0"/>
                <a:ea typeface="Helvetica Neue" charset="0"/>
                <a:cs typeface="Helvetica Neue" charset="0"/>
              </a:rPr>
              <a:t>sets</a:t>
            </a:r>
            <a:endParaRPr lang="en-US" sz="788" dirty="0">
              <a:latin typeface="Helvetica Neue" charset="0"/>
              <a:ea typeface="Helvetica Neue" charset="0"/>
              <a:cs typeface="Helvetica Neue" charset="0"/>
            </a:endParaRPr>
          </a:p>
        </p:txBody>
      </p:sp>
      <p:sp>
        <p:nvSpPr>
          <p:cNvPr id="225" name="Rectangle 224"/>
          <p:cNvSpPr/>
          <p:nvPr/>
        </p:nvSpPr>
        <p:spPr>
          <a:xfrm>
            <a:off x="4096665" y="2482528"/>
            <a:ext cx="420565" cy="17651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25" dirty="0">
                <a:solidFill>
                  <a:schemeClr val="tx1"/>
                </a:solidFill>
                <a:latin typeface="Helvetica Neue" charset="0"/>
                <a:ea typeface="Helvetica Neue" charset="0"/>
                <a:cs typeface="Helvetica Neue" charset="0"/>
              </a:rPr>
              <a:t>L1-D</a:t>
            </a:r>
          </a:p>
        </p:txBody>
      </p:sp>
      <p:sp>
        <p:nvSpPr>
          <p:cNvPr id="226" name="Rectangle 225"/>
          <p:cNvSpPr/>
          <p:nvPr/>
        </p:nvSpPr>
        <p:spPr>
          <a:xfrm>
            <a:off x="4639614" y="2706952"/>
            <a:ext cx="844125" cy="16985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latin typeface="Helvetica Neue" charset="0"/>
                <a:ea typeface="Helvetica Neue" charset="0"/>
                <a:cs typeface="Helvetica Neue" charset="0"/>
              </a:rPr>
              <a:t>L2</a:t>
            </a:r>
          </a:p>
        </p:txBody>
      </p:sp>
      <p:sp>
        <p:nvSpPr>
          <p:cNvPr id="227" name="Rectangle 226"/>
          <p:cNvSpPr/>
          <p:nvPr/>
        </p:nvSpPr>
        <p:spPr>
          <a:xfrm>
            <a:off x="4645967" y="2483716"/>
            <a:ext cx="372251" cy="17651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25" dirty="0">
                <a:solidFill>
                  <a:schemeClr val="tx1"/>
                </a:solidFill>
                <a:latin typeface="Helvetica Neue" charset="0"/>
                <a:ea typeface="Helvetica Neue" charset="0"/>
                <a:cs typeface="Helvetica Neue" charset="0"/>
              </a:rPr>
              <a:t>L1-I</a:t>
            </a:r>
          </a:p>
        </p:txBody>
      </p:sp>
      <p:sp>
        <p:nvSpPr>
          <p:cNvPr id="228" name="Rectangle 227"/>
          <p:cNvSpPr/>
          <p:nvPr/>
        </p:nvSpPr>
        <p:spPr>
          <a:xfrm>
            <a:off x="4645967" y="2084747"/>
            <a:ext cx="837773" cy="34714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latin typeface="Helvetica Neue" charset="0"/>
                <a:ea typeface="Helvetica Neue" charset="0"/>
                <a:cs typeface="Helvetica Neue" charset="0"/>
              </a:rPr>
              <a:t>Attacker</a:t>
            </a:r>
          </a:p>
        </p:txBody>
      </p:sp>
      <p:sp>
        <p:nvSpPr>
          <p:cNvPr id="229" name="Rectangle 228"/>
          <p:cNvSpPr/>
          <p:nvPr/>
        </p:nvSpPr>
        <p:spPr>
          <a:xfrm>
            <a:off x="4643533" y="2125075"/>
            <a:ext cx="788937" cy="25518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Helvetica Neue" charset="0"/>
              <a:ea typeface="Helvetica Neue" charset="0"/>
              <a:cs typeface="Helvetica Neue" charset="0"/>
            </a:endParaRPr>
          </a:p>
        </p:txBody>
      </p:sp>
      <p:sp>
        <p:nvSpPr>
          <p:cNvPr id="230" name="Rectangle 229"/>
          <p:cNvSpPr/>
          <p:nvPr/>
        </p:nvSpPr>
        <p:spPr>
          <a:xfrm>
            <a:off x="5063176" y="2482528"/>
            <a:ext cx="420564" cy="17651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25" dirty="0">
                <a:solidFill>
                  <a:schemeClr val="tx1"/>
                </a:solidFill>
                <a:latin typeface="Helvetica Neue" charset="0"/>
                <a:ea typeface="Helvetica Neue" charset="0"/>
                <a:cs typeface="Helvetica Neue" charset="0"/>
              </a:rPr>
              <a:t>L1-D</a:t>
            </a:r>
          </a:p>
        </p:txBody>
      </p:sp>
      <p:sp>
        <p:nvSpPr>
          <p:cNvPr id="231" name="Rectangle 230"/>
          <p:cNvSpPr/>
          <p:nvPr/>
        </p:nvSpPr>
        <p:spPr>
          <a:xfrm>
            <a:off x="3673104" y="2935334"/>
            <a:ext cx="1810636" cy="44589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latin typeface="Helvetica Neue" charset="0"/>
                <a:ea typeface="Helvetica Neue" charset="0"/>
                <a:cs typeface="Helvetica Neue" charset="0"/>
              </a:rPr>
              <a:t>Shared L3</a:t>
            </a:r>
          </a:p>
        </p:txBody>
      </p:sp>
      <p:sp>
        <p:nvSpPr>
          <p:cNvPr id="232" name="Rectangle 231"/>
          <p:cNvSpPr/>
          <p:nvPr/>
        </p:nvSpPr>
        <p:spPr>
          <a:xfrm>
            <a:off x="4721801" y="1858811"/>
            <a:ext cx="530915" cy="230832"/>
          </a:xfrm>
          <a:prstGeom prst="rect">
            <a:avLst/>
          </a:prstGeom>
        </p:spPr>
        <p:txBody>
          <a:bodyPr wrap="none">
            <a:spAutoFit/>
          </a:bodyPr>
          <a:lstStyle/>
          <a:p>
            <a:pPr algn="ctr"/>
            <a:r>
              <a:rPr lang="en-US" sz="900" dirty="0">
                <a:solidFill>
                  <a:sysClr val="windowText" lastClr="000000"/>
                </a:solidFill>
                <a:latin typeface="Helvetica Neue" charset="0"/>
                <a:ea typeface="Helvetica Neue" charset="0"/>
                <a:cs typeface="Helvetica Neue" charset="0"/>
              </a:rPr>
              <a:t>Core 2</a:t>
            </a:r>
            <a:endParaRPr lang="en-US" sz="900" dirty="0">
              <a:latin typeface="Helvetica Neue" charset="0"/>
              <a:ea typeface="Helvetica Neue" charset="0"/>
              <a:cs typeface="Helvetica Neue" charset="0"/>
            </a:endParaRPr>
          </a:p>
        </p:txBody>
      </p:sp>
      <p:sp>
        <p:nvSpPr>
          <p:cNvPr id="233" name="Rectangle 232"/>
          <p:cNvSpPr/>
          <p:nvPr/>
        </p:nvSpPr>
        <p:spPr>
          <a:xfrm>
            <a:off x="3925137" y="4595060"/>
            <a:ext cx="325672" cy="161495"/>
          </a:xfrm>
          <a:prstGeom prst="rect">
            <a:avLst/>
          </a:prstGeom>
          <a:solidFill>
            <a:srgbClr val="E9D4EA"/>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34" name="Rectangle 233"/>
          <p:cNvSpPr/>
          <p:nvPr/>
        </p:nvSpPr>
        <p:spPr>
          <a:xfrm>
            <a:off x="4584921" y="4753556"/>
            <a:ext cx="325672" cy="161495"/>
          </a:xfrm>
          <a:prstGeom prst="rect">
            <a:avLst/>
          </a:prstGeom>
          <a:solidFill>
            <a:schemeClr val="accent6">
              <a:lumMod val="20000"/>
              <a:lumOff val="80000"/>
            </a:schemeClr>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35" name="Rectangle 234"/>
          <p:cNvSpPr/>
          <p:nvPr/>
        </p:nvSpPr>
        <p:spPr>
          <a:xfrm>
            <a:off x="4251577" y="5079146"/>
            <a:ext cx="325672" cy="161495"/>
          </a:xfrm>
          <a:prstGeom prst="rect">
            <a:avLst/>
          </a:prstGeom>
          <a:solidFill>
            <a:schemeClr val="accent1">
              <a:lumMod val="20000"/>
              <a:lumOff val="80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36" name="Rectangle 235"/>
          <p:cNvSpPr/>
          <p:nvPr/>
        </p:nvSpPr>
        <p:spPr>
          <a:xfrm>
            <a:off x="4902927" y="4434563"/>
            <a:ext cx="325672" cy="161495"/>
          </a:xfrm>
          <a:prstGeom prst="rect">
            <a:avLst/>
          </a:prstGeom>
          <a:solidFill>
            <a:schemeClr val="accent2">
              <a:lumMod val="20000"/>
              <a:lumOff val="80000"/>
            </a:schemeClr>
          </a:soli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3" name="Rectangle 112"/>
          <p:cNvSpPr/>
          <p:nvPr/>
        </p:nvSpPr>
        <p:spPr>
          <a:xfrm>
            <a:off x="4259249" y="4269075"/>
            <a:ext cx="325672" cy="161495"/>
          </a:xfrm>
          <a:prstGeom prst="rect">
            <a:avLst/>
          </a:prstGeom>
          <a:solidFill>
            <a:schemeClr val="bg1">
              <a:lumMod val="85000"/>
            </a:schemeClr>
          </a:solidFill>
          <a:ln w="285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latin typeface="Helvetica Neue" charset="0"/>
              <a:ea typeface="Helvetica Neue" charset="0"/>
              <a:cs typeface="Helvetica Neue" charset="0"/>
            </a:endParaRPr>
          </a:p>
        </p:txBody>
      </p:sp>
      <p:sp>
        <p:nvSpPr>
          <p:cNvPr id="114" name="Rectangle 113"/>
          <p:cNvSpPr/>
          <p:nvPr/>
        </p:nvSpPr>
        <p:spPr>
          <a:xfrm>
            <a:off x="3925137" y="4918946"/>
            <a:ext cx="325672" cy="161495"/>
          </a:xfrm>
          <a:prstGeom prst="rect">
            <a:avLst/>
          </a:prstGeom>
          <a:solidFill>
            <a:schemeClr val="bg1">
              <a:lumMod val="85000"/>
            </a:schemeClr>
          </a:solidFill>
          <a:ln w="285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latin typeface="Helvetica Neue" charset="0"/>
              <a:ea typeface="Helvetica Neue" charset="0"/>
              <a:cs typeface="Helvetica Neue" charset="0"/>
            </a:endParaRPr>
          </a:p>
        </p:txBody>
      </p:sp>
      <p:sp>
        <p:nvSpPr>
          <p:cNvPr id="119" name="Rectangle 118"/>
          <p:cNvSpPr/>
          <p:nvPr/>
        </p:nvSpPr>
        <p:spPr>
          <a:xfrm>
            <a:off x="4908822" y="5236966"/>
            <a:ext cx="325672" cy="161495"/>
          </a:xfrm>
          <a:prstGeom prst="rect">
            <a:avLst/>
          </a:prstGeom>
          <a:solidFill>
            <a:schemeClr val="bg1">
              <a:lumMod val="85000"/>
            </a:schemeClr>
          </a:solidFill>
          <a:ln w="285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latin typeface="Helvetica Neue" charset="0"/>
              <a:ea typeface="Helvetica Neue" charset="0"/>
              <a:cs typeface="Helvetica Neue" charset="0"/>
            </a:endParaRPr>
          </a:p>
        </p:txBody>
      </p:sp>
      <p:sp>
        <p:nvSpPr>
          <p:cNvPr id="121" name="Rectangle 120"/>
          <p:cNvSpPr/>
          <p:nvPr/>
        </p:nvSpPr>
        <p:spPr>
          <a:xfrm>
            <a:off x="3933345" y="5400423"/>
            <a:ext cx="325672" cy="161495"/>
          </a:xfrm>
          <a:prstGeom prst="rect">
            <a:avLst/>
          </a:prstGeom>
          <a:solidFill>
            <a:schemeClr val="bg1">
              <a:lumMod val="85000"/>
            </a:schemeClr>
          </a:solidFill>
          <a:ln w="285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latin typeface="Helvetica Neue" charset="0"/>
              <a:ea typeface="Helvetica Neue" charset="0"/>
              <a:cs typeface="Helvetica Neue" charset="0"/>
            </a:endParaRPr>
          </a:p>
        </p:txBody>
      </p:sp>
      <p:cxnSp>
        <p:nvCxnSpPr>
          <p:cNvPr id="522" name="Straight Connector 521"/>
          <p:cNvCxnSpPr/>
          <p:nvPr/>
        </p:nvCxnSpPr>
        <p:spPr>
          <a:xfrm>
            <a:off x="6346154" y="4239393"/>
            <a:ext cx="0" cy="1312514"/>
          </a:xfrm>
          <a:prstGeom prst="line">
            <a:avLst/>
          </a:prstGeom>
          <a:ln w="1905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9" name="Slide Number Placeholder 8"/>
          <p:cNvSpPr>
            <a:spLocks noGrp="1"/>
          </p:cNvSpPr>
          <p:nvPr>
            <p:ph type="sldNum" sz="quarter" idx="12"/>
          </p:nvPr>
        </p:nvSpPr>
        <p:spPr/>
        <p:txBody>
          <a:bodyPr/>
          <a:lstStyle/>
          <a:p>
            <a:fld id="{17086DB3-4205-0A45-880A-9A5742C40DF9}" type="slidenum">
              <a:rPr lang="en-US" smtClean="0"/>
              <a:t>94</a:t>
            </a:fld>
            <a:endParaRPr lang="en-US"/>
          </a:p>
        </p:txBody>
      </p:sp>
    </p:spTree>
    <p:extLst>
      <p:ext uri="{BB962C8B-B14F-4D97-AF65-F5344CB8AC3E}">
        <p14:creationId xmlns:p14="http://schemas.microsoft.com/office/powerpoint/2010/main" val="1926794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6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6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7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7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7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22" presetClass="entr" presetSubtype="2" fill="hold" grpId="0" nodeType="clickEffect">
                                  <p:stCondLst>
                                    <p:cond delay="0"/>
                                  </p:stCondLst>
                                  <p:childTnLst>
                                    <p:set>
                                      <p:cBhvr>
                                        <p:cTn id="28" dur="1" fill="hold">
                                          <p:stCondLst>
                                            <p:cond delay="0"/>
                                          </p:stCondLst>
                                        </p:cTn>
                                        <p:tgtEl>
                                          <p:spTgt spid="408"/>
                                        </p:tgtEl>
                                        <p:attrNameLst>
                                          <p:attrName>style.visibility</p:attrName>
                                        </p:attrNameLst>
                                      </p:cBhvr>
                                      <p:to>
                                        <p:strVal val="visible"/>
                                      </p:to>
                                    </p:set>
                                    <p:animEffect transition="in" filter="wipe(right)">
                                      <p:cBhvr>
                                        <p:cTn id="29" dur="500"/>
                                        <p:tgtEl>
                                          <p:spTgt spid="408"/>
                                        </p:tgtEl>
                                      </p:cBhvr>
                                    </p:animEffect>
                                  </p:childTnLst>
                                </p:cTn>
                              </p:par>
                              <p:par>
                                <p:cTn id="30" presetID="22" presetClass="entr" presetSubtype="2" fill="hold" grpId="0" nodeType="withEffect">
                                  <p:stCondLst>
                                    <p:cond delay="0"/>
                                  </p:stCondLst>
                                  <p:childTnLst>
                                    <p:set>
                                      <p:cBhvr>
                                        <p:cTn id="31" dur="1" fill="hold">
                                          <p:stCondLst>
                                            <p:cond delay="0"/>
                                          </p:stCondLst>
                                        </p:cTn>
                                        <p:tgtEl>
                                          <p:spTgt spid="236"/>
                                        </p:tgtEl>
                                        <p:attrNameLst>
                                          <p:attrName>style.visibility</p:attrName>
                                        </p:attrNameLst>
                                      </p:cBhvr>
                                      <p:to>
                                        <p:strVal val="visible"/>
                                      </p:to>
                                    </p:set>
                                    <p:animEffect transition="in" filter="wipe(right)">
                                      <p:cBhvr>
                                        <p:cTn id="32" dur="500"/>
                                        <p:tgtEl>
                                          <p:spTgt spid="236"/>
                                        </p:tgtEl>
                                      </p:cBhvr>
                                    </p:animEffect>
                                  </p:childTnLst>
                                </p:cTn>
                              </p:par>
                              <p:par>
                                <p:cTn id="33" presetID="22" presetClass="entr" presetSubtype="2" fill="hold" grpId="0" nodeType="withEffect">
                                  <p:stCondLst>
                                    <p:cond delay="0"/>
                                  </p:stCondLst>
                                  <p:childTnLst>
                                    <p:set>
                                      <p:cBhvr>
                                        <p:cTn id="34" dur="1" fill="hold">
                                          <p:stCondLst>
                                            <p:cond delay="0"/>
                                          </p:stCondLst>
                                        </p:cTn>
                                        <p:tgtEl>
                                          <p:spTgt spid="233"/>
                                        </p:tgtEl>
                                        <p:attrNameLst>
                                          <p:attrName>style.visibility</p:attrName>
                                        </p:attrNameLst>
                                      </p:cBhvr>
                                      <p:to>
                                        <p:strVal val="visible"/>
                                      </p:to>
                                    </p:set>
                                    <p:animEffect transition="in" filter="wipe(right)">
                                      <p:cBhvr>
                                        <p:cTn id="35" dur="500"/>
                                        <p:tgtEl>
                                          <p:spTgt spid="233"/>
                                        </p:tgtEl>
                                      </p:cBhvr>
                                    </p:animEffect>
                                  </p:childTnLst>
                                </p:cTn>
                              </p:par>
                              <p:par>
                                <p:cTn id="36" presetID="22" presetClass="entr" presetSubtype="2" fill="hold" grpId="0" nodeType="withEffect">
                                  <p:stCondLst>
                                    <p:cond delay="0"/>
                                  </p:stCondLst>
                                  <p:childTnLst>
                                    <p:set>
                                      <p:cBhvr>
                                        <p:cTn id="37" dur="1" fill="hold">
                                          <p:stCondLst>
                                            <p:cond delay="0"/>
                                          </p:stCondLst>
                                        </p:cTn>
                                        <p:tgtEl>
                                          <p:spTgt spid="234"/>
                                        </p:tgtEl>
                                        <p:attrNameLst>
                                          <p:attrName>style.visibility</p:attrName>
                                        </p:attrNameLst>
                                      </p:cBhvr>
                                      <p:to>
                                        <p:strVal val="visible"/>
                                      </p:to>
                                    </p:set>
                                    <p:animEffect transition="in" filter="wipe(right)">
                                      <p:cBhvr>
                                        <p:cTn id="38" dur="500"/>
                                        <p:tgtEl>
                                          <p:spTgt spid="234"/>
                                        </p:tgtEl>
                                      </p:cBhvr>
                                    </p:animEffect>
                                  </p:childTnLst>
                                </p:cTn>
                              </p:par>
                              <p:par>
                                <p:cTn id="39" presetID="22" presetClass="entr" presetSubtype="2" fill="hold" grpId="0" nodeType="withEffect">
                                  <p:stCondLst>
                                    <p:cond delay="0"/>
                                  </p:stCondLst>
                                  <p:childTnLst>
                                    <p:set>
                                      <p:cBhvr>
                                        <p:cTn id="40" dur="1" fill="hold">
                                          <p:stCondLst>
                                            <p:cond delay="0"/>
                                          </p:stCondLst>
                                        </p:cTn>
                                        <p:tgtEl>
                                          <p:spTgt spid="235"/>
                                        </p:tgtEl>
                                        <p:attrNameLst>
                                          <p:attrName>style.visibility</p:attrName>
                                        </p:attrNameLst>
                                      </p:cBhvr>
                                      <p:to>
                                        <p:strVal val="visible"/>
                                      </p:to>
                                    </p:set>
                                    <p:animEffect transition="in" filter="wipe(right)">
                                      <p:cBhvr>
                                        <p:cTn id="41" dur="500"/>
                                        <p:tgtEl>
                                          <p:spTgt spid="235"/>
                                        </p:tgtEl>
                                      </p:cBhvr>
                                    </p:animEffect>
                                  </p:childTnLst>
                                </p:cTn>
                              </p:par>
                              <p:par>
                                <p:cTn id="42" presetID="22" presetClass="exit" presetSubtype="2" fill="hold" grpId="1" nodeType="withEffect">
                                  <p:stCondLst>
                                    <p:cond delay="0"/>
                                  </p:stCondLst>
                                  <p:childTnLst>
                                    <p:animEffect transition="out" filter="wipe(right)">
                                      <p:cBhvr>
                                        <p:cTn id="43" dur="500"/>
                                        <p:tgtEl>
                                          <p:spTgt spid="473"/>
                                        </p:tgtEl>
                                      </p:cBhvr>
                                    </p:animEffect>
                                    <p:set>
                                      <p:cBhvr>
                                        <p:cTn id="44" dur="1" fill="hold">
                                          <p:stCondLst>
                                            <p:cond delay="499"/>
                                          </p:stCondLst>
                                        </p:cTn>
                                        <p:tgtEl>
                                          <p:spTgt spid="473"/>
                                        </p:tgtEl>
                                        <p:attrNameLst>
                                          <p:attrName>style.visibility</p:attrName>
                                        </p:attrNameLst>
                                      </p:cBhvr>
                                      <p:to>
                                        <p:strVal val="hidden"/>
                                      </p:to>
                                    </p:set>
                                  </p:childTnLst>
                                </p:cTn>
                              </p:par>
                              <p:par>
                                <p:cTn id="45" presetID="22" presetClass="exit" presetSubtype="2" fill="hold" grpId="1" nodeType="withEffect">
                                  <p:stCondLst>
                                    <p:cond delay="0"/>
                                  </p:stCondLst>
                                  <p:childTnLst>
                                    <p:animEffect transition="out" filter="wipe(right)">
                                      <p:cBhvr>
                                        <p:cTn id="46" dur="500"/>
                                        <p:tgtEl>
                                          <p:spTgt spid="470"/>
                                        </p:tgtEl>
                                      </p:cBhvr>
                                    </p:animEffect>
                                    <p:set>
                                      <p:cBhvr>
                                        <p:cTn id="47" dur="1" fill="hold">
                                          <p:stCondLst>
                                            <p:cond delay="499"/>
                                          </p:stCondLst>
                                        </p:cTn>
                                        <p:tgtEl>
                                          <p:spTgt spid="470"/>
                                        </p:tgtEl>
                                        <p:attrNameLst>
                                          <p:attrName>style.visibility</p:attrName>
                                        </p:attrNameLst>
                                      </p:cBhvr>
                                      <p:to>
                                        <p:strVal val="hidden"/>
                                      </p:to>
                                    </p:set>
                                  </p:childTnLst>
                                </p:cTn>
                              </p:par>
                              <p:par>
                                <p:cTn id="48" presetID="22" presetClass="exit" presetSubtype="2" fill="hold" grpId="1" nodeType="withEffect">
                                  <p:stCondLst>
                                    <p:cond delay="0"/>
                                  </p:stCondLst>
                                  <p:childTnLst>
                                    <p:animEffect transition="out" filter="wipe(right)">
                                      <p:cBhvr>
                                        <p:cTn id="49" dur="500"/>
                                        <p:tgtEl>
                                          <p:spTgt spid="469"/>
                                        </p:tgtEl>
                                      </p:cBhvr>
                                    </p:animEffect>
                                    <p:set>
                                      <p:cBhvr>
                                        <p:cTn id="50" dur="1" fill="hold">
                                          <p:stCondLst>
                                            <p:cond delay="499"/>
                                          </p:stCondLst>
                                        </p:cTn>
                                        <p:tgtEl>
                                          <p:spTgt spid="469"/>
                                        </p:tgtEl>
                                        <p:attrNameLst>
                                          <p:attrName>style.visibility</p:attrName>
                                        </p:attrNameLst>
                                      </p:cBhvr>
                                      <p:to>
                                        <p:strVal val="hidden"/>
                                      </p:to>
                                    </p:set>
                                  </p:childTnLst>
                                </p:cTn>
                              </p:par>
                              <p:par>
                                <p:cTn id="51" presetID="22" presetClass="exit" presetSubtype="2" fill="hold" grpId="1" nodeType="withEffect">
                                  <p:stCondLst>
                                    <p:cond delay="0"/>
                                  </p:stCondLst>
                                  <p:childTnLst>
                                    <p:animEffect transition="out" filter="wipe(right)">
                                      <p:cBhvr>
                                        <p:cTn id="52" dur="500"/>
                                        <p:tgtEl>
                                          <p:spTgt spid="472"/>
                                        </p:tgtEl>
                                      </p:cBhvr>
                                    </p:animEffect>
                                    <p:set>
                                      <p:cBhvr>
                                        <p:cTn id="53" dur="1" fill="hold">
                                          <p:stCondLst>
                                            <p:cond delay="499"/>
                                          </p:stCondLst>
                                        </p:cTn>
                                        <p:tgtEl>
                                          <p:spTgt spid="472"/>
                                        </p:tgtEl>
                                        <p:attrNameLst>
                                          <p:attrName>style.visibility</p:attrName>
                                        </p:attrNameLst>
                                      </p:cBhvr>
                                      <p:to>
                                        <p:strVal val="hidden"/>
                                      </p:to>
                                    </p:se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grpId="0" nodeType="clickEffect">
                                  <p:stCondLst>
                                    <p:cond delay="0"/>
                                  </p:stCondLst>
                                  <p:childTnLst>
                                    <p:set>
                                      <p:cBhvr>
                                        <p:cTn id="57" dur="1" fill="hold">
                                          <p:stCondLst>
                                            <p:cond delay="0"/>
                                          </p:stCondLst>
                                        </p:cTn>
                                        <p:tgtEl>
                                          <p:spTgt spid="409"/>
                                        </p:tgtEl>
                                        <p:attrNameLst>
                                          <p:attrName>style.visibility</p:attrName>
                                        </p:attrNameLst>
                                      </p:cBhvr>
                                      <p:to>
                                        <p:strVal val="visible"/>
                                      </p:to>
                                    </p:set>
                                  </p:childTnLst>
                                </p:cTn>
                              </p:par>
                              <p:par>
                                <p:cTn id="58" presetID="1" presetClass="entr" presetSubtype="0" fill="hold" grpId="0" nodeType="withEffect">
                                  <p:stCondLst>
                                    <p:cond delay="0"/>
                                  </p:stCondLst>
                                  <p:childTnLst>
                                    <p:set>
                                      <p:cBhvr>
                                        <p:cTn id="59" dur="1" fill="hold">
                                          <p:stCondLst>
                                            <p:cond delay="0"/>
                                          </p:stCondLst>
                                        </p:cTn>
                                        <p:tgtEl>
                                          <p:spTgt spid="477"/>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22" presetClass="exit" presetSubtype="2" fill="hold" grpId="1" nodeType="clickEffect">
                                  <p:stCondLst>
                                    <p:cond delay="0"/>
                                  </p:stCondLst>
                                  <p:childTnLst>
                                    <p:animEffect transition="out" filter="wipe(right)">
                                      <p:cBhvr>
                                        <p:cTn id="63" dur="500"/>
                                        <p:tgtEl>
                                          <p:spTgt spid="103"/>
                                        </p:tgtEl>
                                      </p:cBhvr>
                                    </p:animEffect>
                                    <p:set>
                                      <p:cBhvr>
                                        <p:cTn id="64" dur="1" fill="hold">
                                          <p:stCondLst>
                                            <p:cond delay="499"/>
                                          </p:stCondLst>
                                        </p:cTn>
                                        <p:tgtEl>
                                          <p:spTgt spid="103"/>
                                        </p:tgtEl>
                                        <p:attrNameLst>
                                          <p:attrName>style.visibility</p:attrName>
                                        </p:attrNameLst>
                                      </p:cBhvr>
                                      <p:to>
                                        <p:strVal val="hidden"/>
                                      </p:to>
                                    </p:set>
                                  </p:childTnLst>
                                </p:cTn>
                              </p:par>
                              <p:par>
                                <p:cTn id="65" presetID="22" presetClass="entr" presetSubtype="2" fill="hold" grpId="0" nodeType="withEffect">
                                  <p:stCondLst>
                                    <p:cond delay="0"/>
                                  </p:stCondLst>
                                  <p:childTnLst>
                                    <p:set>
                                      <p:cBhvr>
                                        <p:cTn id="66" dur="1" fill="hold">
                                          <p:stCondLst>
                                            <p:cond delay="0"/>
                                          </p:stCondLst>
                                        </p:cTn>
                                        <p:tgtEl>
                                          <p:spTgt spid="113"/>
                                        </p:tgtEl>
                                        <p:attrNameLst>
                                          <p:attrName>style.visibility</p:attrName>
                                        </p:attrNameLst>
                                      </p:cBhvr>
                                      <p:to>
                                        <p:strVal val="visible"/>
                                      </p:to>
                                    </p:set>
                                    <p:animEffect transition="in" filter="wipe(right)">
                                      <p:cBhvr>
                                        <p:cTn id="67" dur="500"/>
                                        <p:tgtEl>
                                          <p:spTgt spid="113"/>
                                        </p:tgtEl>
                                      </p:cBhvr>
                                    </p:animEffect>
                                  </p:childTnLst>
                                </p:cTn>
                              </p:par>
                              <p:par>
                                <p:cTn id="68" presetID="22" presetClass="entr" presetSubtype="8" fill="hold" nodeType="withEffect">
                                  <p:stCondLst>
                                    <p:cond delay="0"/>
                                  </p:stCondLst>
                                  <p:childTnLst>
                                    <p:set>
                                      <p:cBhvr>
                                        <p:cTn id="69" dur="1" fill="hold">
                                          <p:stCondLst>
                                            <p:cond delay="0"/>
                                          </p:stCondLst>
                                        </p:cTn>
                                        <p:tgtEl>
                                          <p:spTgt spid="490"/>
                                        </p:tgtEl>
                                        <p:attrNameLst>
                                          <p:attrName>style.visibility</p:attrName>
                                        </p:attrNameLst>
                                      </p:cBhvr>
                                      <p:to>
                                        <p:strVal val="visible"/>
                                      </p:to>
                                    </p:set>
                                    <p:animEffect transition="in" filter="wipe(left)">
                                      <p:cBhvr>
                                        <p:cTn id="70" dur="1000"/>
                                        <p:tgtEl>
                                          <p:spTgt spid="490"/>
                                        </p:tgtEl>
                                      </p:cBhvr>
                                    </p:animEffect>
                                  </p:childTnLst>
                                </p:cTn>
                              </p:par>
                            </p:childTnLst>
                          </p:cTn>
                        </p:par>
                        <p:par>
                          <p:cTn id="71" fill="hold">
                            <p:stCondLst>
                              <p:cond delay="1000"/>
                            </p:stCondLst>
                            <p:childTnLst>
                              <p:par>
                                <p:cTn id="72" presetID="22" presetClass="entr" presetSubtype="8" fill="hold" nodeType="afterEffect">
                                  <p:stCondLst>
                                    <p:cond delay="0"/>
                                  </p:stCondLst>
                                  <p:childTnLst>
                                    <p:set>
                                      <p:cBhvr>
                                        <p:cTn id="73" dur="1" fill="hold">
                                          <p:stCondLst>
                                            <p:cond delay="0"/>
                                          </p:stCondLst>
                                        </p:cTn>
                                        <p:tgtEl>
                                          <p:spTgt spid="82"/>
                                        </p:tgtEl>
                                        <p:attrNameLst>
                                          <p:attrName>style.visibility</p:attrName>
                                        </p:attrNameLst>
                                      </p:cBhvr>
                                      <p:to>
                                        <p:strVal val="visible"/>
                                      </p:to>
                                    </p:set>
                                    <p:animEffect transition="in" filter="wipe(left)">
                                      <p:cBhvr>
                                        <p:cTn id="74" dur="500"/>
                                        <p:tgtEl>
                                          <p:spTgt spid="82"/>
                                        </p:tgtEl>
                                      </p:cBhvr>
                                    </p:animEffect>
                                  </p:childTnLst>
                                </p:cTn>
                              </p:par>
                            </p:childTnLst>
                          </p:cTn>
                        </p:par>
                        <p:par>
                          <p:cTn id="75" fill="hold">
                            <p:stCondLst>
                              <p:cond delay="1500"/>
                            </p:stCondLst>
                            <p:childTnLst>
                              <p:par>
                                <p:cTn id="76" presetID="22" presetClass="entr" presetSubtype="8" fill="hold" nodeType="afterEffect">
                                  <p:stCondLst>
                                    <p:cond delay="0"/>
                                  </p:stCondLst>
                                  <p:childTnLst>
                                    <p:set>
                                      <p:cBhvr>
                                        <p:cTn id="77" dur="1" fill="hold">
                                          <p:stCondLst>
                                            <p:cond delay="0"/>
                                          </p:stCondLst>
                                        </p:cTn>
                                        <p:tgtEl>
                                          <p:spTgt spid="509"/>
                                        </p:tgtEl>
                                        <p:attrNameLst>
                                          <p:attrName>style.visibility</p:attrName>
                                        </p:attrNameLst>
                                      </p:cBhvr>
                                      <p:to>
                                        <p:strVal val="visible"/>
                                      </p:to>
                                    </p:set>
                                    <p:animEffect transition="in" filter="wipe(left)">
                                      <p:cBhvr>
                                        <p:cTn id="78" dur="500"/>
                                        <p:tgtEl>
                                          <p:spTgt spid="509"/>
                                        </p:tgtEl>
                                      </p:cBhvr>
                                    </p:animEffect>
                                  </p:childTnLst>
                                </p:cTn>
                              </p:par>
                            </p:childTnLst>
                          </p:cTn>
                        </p:par>
                        <p:par>
                          <p:cTn id="79" fill="hold">
                            <p:stCondLst>
                              <p:cond delay="2000"/>
                            </p:stCondLst>
                            <p:childTnLst>
                              <p:par>
                                <p:cTn id="80" presetID="22" presetClass="entr" presetSubtype="8" fill="hold" nodeType="afterEffect">
                                  <p:stCondLst>
                                    <p:cond delay="0"/>
                                  </p:stCondLst>
                                  <p:childTnLst>
                                    <p:set>
                                      <p:cBhvr>
                                        <p:cTn id="81" dur="1" fill="hold">
                                          <p:stCondLst>
                                            <p:cond delay="0"/>
                                          </p:stCondLst>
                                        </p:cTn>
                                        <p:tgtEl>
                                          <p:spTgt spid="513"/>
                                        </p:tgtEl>
                                        <p:attrNameLst>
                                          <p:attrName>style.visibility</p:attrName>
                                        </p:attrNameLst>
                                      </p:cBhvr>
                                      <p:to>
                                        <p:strVal val="visible"/>
                                      </p:to>
                                    </p:set>
                                    <p:animEffect transition="in" filter="wipe(left)">
                                      <p:cBhvr>
                                        <p:cTn id="82" dur="500"/>
                                        <p:tgtEl>
                                          <p:spTgt spid="513"/>
                                        </p:tgtEl>
                                      </p:cBhvr>
                                    </p:animEffect>
                                  </p:childTnLst>
                                </p:cTn>
                              </p:par>
                            </p:childTnLst>
                          </p:cTn>
                        </p:par>
                        <p:par>
                          <p:cTn id="83" fill="hold">
                            <p:stCondLst>
                              <p:cond delay="2500"/>
                            </p:stCondLst>
                            <p:childTnLst>
                              <p:par>
                                <p:cTn id="84" presetID="22" presetClass="entr" presetSubtype="8" fill="hold" nodeType="afterEffect">
                                  <p:stCondLst>
                                    <p:cond delay="0"/>
                                  </p:stCondLst>
                                  <p:childTnLst>
                                    <p:set>
                                      <p:cBhvr>
                                        <p:cTn id="85" dur="1" fill="hold">
                                          <p:stCondLst>
                                            <p:cond delay="0"/>
                                          </p:stCondLst>
                                        </p:cTn>
                                        <p:tgtEl>
                                          <p:spTgt spid="497"/>
                                        </p:tgtEl>
                                        <p:attrNameLst>
                                          <p:attrName>style.visibility</p:attrName>
                                        </p:attrNameLst>
                                      </p:cBhvr>
                                      <p:to>
                                        <p:strVal val="visible"/>
                                      </p:to>
                                    </p:set>
                                    <p:animEffect transition="in" filter="wipe(left)">
                                      <p:cBhvr>
                                        <p:cTn id="86" dur="1000"/>
                                        <p:tgtEl>
                                          <p:spTgt spid="497"/>
                                        </p:tgtEl>
                                      </p:cBhvr>
                                    </p:animEffect>
                                  </p:childTnLst>
                                </p:cTn>
                              </p:par>
                              <p:par>
                                <p:cTn id="87" presetID="22" presetClass="entr" presetSubtype="2" fill="hold" grpId="0" nodeType="withEffect">
                                  <p:stCondLst>
                                    <p:cond delay="0"/>
                                  </p:stCondLst>
                                  <p:childTnLst>
                                    <p:set>
                                      <p:cBhvr>
                                        <p:cTn id="88" dur="1" fill="hold">
                                          <p:stCondLst>
                                            <p:cond delay="0"/>
                                          </p:stCondLst>
                                        </p:cTn>
                                        <p:tgtEl>
                                          <p:spTgt spid="114"/>
                                        </p:tgtEl>
                                        <p:attrNameLst>
                                          <p:attrName>style.visibility</p:attrName>
                                        </p:attrNameLst>
                                      </p:cBhvr>
                                      <p:to>
                                        <p:strVal val="visible"/>
                                      </p:to>
                                    </p:set>
                                    <p:animEffect transition="in" filter="wipe(right)">
                                      <p:cBhvr>
                                        <p:cTn id="89" dur="500"/>
                                        <p:tgtEl>
                                          <p:spTgt spid="114"/>
                                        </p:tgtEl>
                                      </p:cBhvr>
                                    </p:animEffect>
                                  </p:childTnLst>
                                </p:cTn>
                              </p:par>
                              <p:par>
                                <p:cTn id="90" presetID="22" presetClass="exit" presetSubtype="2" fill="hold" grpId="1" nodeType="withEffect">
                                  <p:stCondLst>
                                    <p:cond delay="0"/>
                                  </p:stCondLst>
                                  <p:childTnLst>
                                    <p:animEffect transition="out" filter="wipe(right)">
                                      <p:cBhvr>
                                        <p:cTn id="91" dur="500"/>
                                        <p:tgtEl>
                                          <p:spTgt spid="104"/>
                                        </p:tgtEl>
                                      </p:cBhvr>
                                    </p:animEffect>
                                    <p:set>
                                      <p:cBhvr>
                                        <p:cTn id="92" dur="1" fill="hold">
                                          <p:stCondLst>
                                            <p:cond delay="499"/>
                                          </p:stCondLst>
                                        </p:cTn>
                                        <p:tgtEl>
                                          <p:spTgt spid="104"/>
                                        </p:tgtEl>
                                        <p:attrNameLst>
                                          <p:attrName>style.visibility</p:attrName>
                                        </p:attrNameLst>
                                      </p:cBhvr>
                                      <p:to>
                                        <p:strVal val="hidden"/>
                                      </p:to>
                                    </p:set>
                                  </p:childTnLst>
                                </p:cTn>
                              </p:par>
                            </p:childTnLst>
                          </p:cTn>
                        </p:par>
                        <p:par>
                          <p:cTn id="93" fill="hold">
                            <p:stCondLst>
                              <p:cond delay="3500"/>
                            </p:stCondLst>
                            <p:childTnLst>
                              <p:par>
                                <p:cTn id="94" presetID="22" presetClass="entr" presetSubtype="8" fill="hold" nodeType="afterEffect">
                                  <p:stCondLst>
                                    <p:cond delay="0"/>
                                  </p:stCondLst>
                                  <p:childTnLst>
                                    <p:set>
                                      <p:cBhvr>
                                        <p:cTn id="95" dur="1" fill="hold">
                                          <p:stCondLst>
                                            <p:cond delay="0"/>
                                          </p:stCondLst>
                                        </p:cTn>
                                        <p:tgtEl>
                                          <p:spTgt spid="517"/>
                                        </p:tgtEl>
                                        <p:attrNameLst>
                                          <p:attrName>style.visibility</p:attrName>
                                        </p:attrNameLst>
                                      </p:cBhvr>
                                      <p:to>
                                        <p:strVal val="visible"/>
                                      </p:to>
                                    </p:set>
                                    <p:animEffect transition="in" filter="wipe(left)">
                                      <p:cBhvr>
                                        <p:cTn id="96" dur="500"/>
                                        <p:tgtEl>
                                          <p:spTgt spid="517"/>
                                        </p:tgtEl>
                                      </p:cBhvr>
                                    </p:animEffect>
                                  </p:childTnLst>
                                </p:cTn>
                              </p:par>
                            </p:childTnLst>
                          </p:cTn>
                        </p:par>
                        <p:par>
                          <p:cTn id="97" fill="hold">
                            <p:stCondLst>
                              <p:cond delay="4000"/>
                            </p:stCondLst>
                            <p:childTnLst>
                              <p:par>
                                <p:cTn id="98" presetID="22" presetClass="entr" presetSubtype="8" fill="hold" nodeType="afterEffect">
                                  <p:stCondLst>
                                    <p:cond delay="0"/>
                                  </p:stCondLst>
                                  <p:childTnLst>
                                    <p:set>
                                      <p:cBhvr>
                                        <p:cTn id="99" dur="1" fill="hold">
                                          <p:stCondLst>
                                            <p:cond delay="0"/>
                                          </p:stCondLst>
                                        </p:cTn>
                                        <p:tgtEl>
                                          <p:spTgt spid="501"/>
                                        </p:tgtEl>
                                        <p:attrNameLst>
                                          <p:attrName>style.visibility</p:attrName>
                                        </p:attrNameLst>
                                      </p:cBhvr>
                                      <p:to>
                                        <p:strVal val="visible"/>
                                      </p:to>
                                    </p:set>
                                    <p:animEffect transition="in" filter="wipe(left)">
                                      <p:cBhvr>
                                        <p:cTn id="100" dur="1000"/>
                                        <p:tgtEl>
                                          <p:spTgt spid="501"/>
                                        </p:tgtEl>
                                      </p:cBhvr>
                                    </p:animEffect>
                                  </p:childTnLst>
                                </p:cTn>
                              </p:par>
                              <p:par>
                                <p:cTn id="101" presetID="22" presetClass="exit" presetSubtype="2" fill="hold" grpId="1" nodeType="withEffect">
                                  <p:stCondLst>
                                    <p:cond delay="0"/>
                                  </p:stCondLst>
                                  <p:childTnLst>
                                    <p:animEffect transition="out" filter="wipe(right)">
                                      <p:cBhvr>
                                        <p:cTn id="102" dur="500"/>
                                        <p:tgtEl>
                                          <p:spTgt spid="105"/>
                                        </p:tgtEl>
                                      </p:cBhvr>
                                    </p:animEffect>
                                    <p:set>
                                      <p:cBhvr>
                                        <p:cTn id="103" dur="1" fill="hold">
                                          <p:stCondLst>
                                            <p:cond delay="499"/>
                                          </p:stCondLst>
                                        </p:cTn>
                                        <p:tgtEl>
                                          <p:spTgt spid="105"/>
                                        </p:tgtEl>
                                        <p:attrNameLst>
                                          <p:attrName>style.visibility</p:attrName>
                                        </p:attrNameLst>
                                      </p:cBhvr>
                                      <p:to>
                                        <p:strVal val="hidden"/>
                                      </p:to>
                                    </p:set>
                                  </p:childTnLst>
                                </p:cTn>
                              </p:par>
                              <p:par>
                                <p:cTn id="104" presetID="22" presetClass="entr" presetSubtype="2" fill="hold" grpId="0" nodeType="withEffect">
                                  <p:stCondLst>
                                    <p:cond delay="0"/>
                                  </p:stCondLst>
                                  <p:childTnLst>
                                    <p:set>
                                      <p:cBhvr>
                                        <p:cTn id="105" dur="1" fill="hold">
                                          <p:stCondLst>
                                            <p:cond delay="0"/>
                                          </p:stCondLst>
                                        </p:cTn>
                                        <p:tgtEl>
                                          <p:spTgt spid="119"/>
                                        </p:tgtEl>
                                        <p:attrNameLst>
                                          <p:attrName>style.visibility</p:attrName>
                                        </p:attrNameLst>
                                      </p:cBhvr>
                                      <p:to>
                                        <p:strVal val="visible"/>
                                      </p:to>
                                    </p:set>
                                    <p:animEffect transition="in" filter="wipe(right)">
                                      <p:cBhvr>
                                        <p:cTn id="106" dur="500"/>
                                        <p:tgtEl>
                                          <p:spTgt spid="119"/>
                                        </p:tgtEl>
                                      </p:cBhvr>
                                    </p:animEffect>
                                  </p:childTnLst>
                                </p:cTn>
                              </p:par>
                            </p:childTnLst>
                          </p:cTn>
                        </p:par>
                        <p:par>
                          <p:cTn id="107" fill="hold">
                            <p:stCondLst>
                              <p:cond delay="5000"/>
                            </p:stCondLst>
                            <p:childTnLst>
                              <p:par>
                                <p:cTn id="108" presetID="22" presetClass="entr" presetSubtype="8" fill="hold" nodeType="afterEffect">
                                  <p:stCondLst>
                                    <p:cond delay="0"/>
                                  </p:stCondLst>
                                  <p:childTnLst>
                                    <p:set>
                                      <p:cBhvr>
                                        <p:cTn id="109" dur="1" fill="hold">
                                          <p:stCondLst>
                                            <p:cond delay="0"/>
                                          </p:stCondLst>
                                        </p:cTn>
                                        <p:tgtEl>
                                          <p:spTgt spid="505"/>
                                        </p:tgtEl>
                                        <p:attrNameLst>
                                          <p:attrName>style.visibility</p:attrName>
                                        </p:attrNameLst>
                                      </p:cBhvr>
                                      <p:to>
                                        <p:strVal val="visible"/>
                                      </p:to>
                                    </p:set>
                                    <p:animEffect transition="in" filter="wipe(left)">
                                      <p:cBhvr>
                                        <p:cTn id="110" dur="1000"/>
                                        <p:tgtEl>
                                          <p:spTgt spid="505"/>
                                        </p:tgtEl>
                                      </p:cBhvr>
                                    </p:animEffect>
                                  </p:childTnLst>
                                </p:cTn>
                              </p:par>
                              <p:par>
                                <p:cTn id="111" presetID="22" presetClass="exit" presetSubtype="2" fill="hold" grpId="1" nodeType="withEffect">
                                  <p:stCondLst>
                                    <p:cond delay="0"/>
                                  </p:stCondLst>
                                  <p:childTnLst>
                                    <p:animEffect transition="out" filter="wipe(right)">
                                      <p:cBhvr>
                                        <p:cTn id="112" dur="500"/>
                                        <p:tgtEl>
                                          <p:spTgt spid="112"/>
                                        </p:tgtEl>
                                      </p:cBhvr>
                                    </p:animEffect>
                                    <p:set>
                                      <p:cBhvr>
                                        <p:cTn id="113" dur="1" fill="hold">
                                          <p:stCondLst>
                                            <p:cond delay="499"/>
                                          </p:stCondLst>
                                        </p:cTn>
                                        <p:tgtEl>
                                          <p:spTgt spid="112"/>
                                        </p:tgtEl>
                                        <p:attrNameLst>
                                          <p:attrName>style.visibility</p:attrName>
                                        </p:attrNameLst>
                                      </p:cBhvr>
                                      <p:to>
                                        <p:strVal val="hidden"/>
                                      </p:to>
                                    </p:set>
                                  </p:childTnLst>
                                </p:cTn>
                              </p:par>
                              <p:par>
                                <p:cTn id="114" presetID="22" presetClass="entr" presetSubtype="2" fill="hold" grpId="0" nodeType="withEffect">
                                  <p:stCondLst>
                                    <p:cond delay="0"/>
                                  </p:stCondLst>
                                  <p:childTnLst>
                                    <p:set>
                                      <p:cBhvr>
                                        <p:cTn id="115" dur="1" fill="hold">
                                          <p:stCondLst>
                                            <p:cond delay="0"/>
                                          </p:stCondLst>
                                        </p:cTn>
                                        <p:tgtEl>
                                          <p:spTgt spid="121"/>
                                        </p:tgtEl>
                                        <p:attrNameLst>
                                          <p:attrName>style.visibility</p:attrName>
                                        </p:attrNameLst>
                                      </p:cBhvr>
                                      <p:to>
                                        <p:strVal val="visible"/>
                                      </p:to>
                                    </p:set>
                                    <p:animEffect transition="in" filter="wipe(right)">
                                      <p:cBhvr>
                                        <p:cTn id="116" dur="500"/>
                                        <p:tgtEl>
                                          <p:spTgt spid="121"/>
                                        </p:tgtEl>
                                      </p:cBhvr>
                                    </p:animEffect>
                                  </p:childTnLst>
                                </p:cTn>
                              </p:par>
                            </p:childTnLst>
                          </p:cTn>
                        </p:par>
                      </p:childTnLst>
                    </p:cTn>
                  </p:par>
                  <p:par>
                    <p:cTn id="117" fill="hold">
                      <p:stCondLst>
                        <p:cond delay="indefinite"/>
                      </p:stCondLst>
                      <p:childTnLst>
                        <p:par>
                          <p:cTn id="118" fill="hold">
                            <p:stCondLst>
                              <p:cond delay="0"/>
                            </p:stCondLst>
                            <p:childTnLst>
                              <p:par>
                                <p:cTn id="119" presetID="22" presetClass="entr" presetSubtype="1" fill="hold" nodeType="clickEffect">
                                  <p:stCondLst>
                                    <p:cond delay="0"/>
                                  </p:stCondLst>
                                  <p:childTnLst>
                                    <p:set>
                                      <p:cBhvr>
                                        <p:cTn id="120" dur="1" fill="hold">
                                          <p:stCondLst>
                                            <p:cond delay="0"/>
                                          </p:stCondLst>
                                        </p:cTn>
                                        <p:tgtEl>
                                          <p:spTgt spid="522"/>
                                        </p:tgtEl>
                                        <p:attrNameLst>
                                          <p:attrName>style.visibility</p:attrName>
                                        </p:attrNameLst>
                                      </p:cBhvr>
                                      <p:to>
                                        <p:strVal val="visible"/>
                                      </p:to>
                                    </p:set>
                                    <p:animEffect transition="in" filter="wipe(up)">
                                      <p:cBhvr>
                                        <p:cTn id="121" dur="500"/>
                                        <p:tgtEl>
                                          <p:spTgt spid="5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 grpId="0" animBg="1"/>
      <p:bldP spid="103" grpId="1" animBg="1"/>
      <p:bldP spid="104" grpId="0" animBg="1"/>
      <p:bldP spid="104" grpId="1" animBg="1"/>
      <p:bldP spid="105" grpId="0" animBg="1"/>
      <p:bldP spid="105" grpId="1" animBg="1"/>
      <p:bldP spid="112" grpId="0" animBg="1"/>
      <p:bldP spid="112" grpId="1" animBg="1"/>
      <p:bldP spid="202" grpId="0"/>
      <p:bldP spid="408" grpId="0"/>
      <p:bldP spid="409" grpId="0"/>
      <p:bldP spid="467" grpId="0"/>
      <p:bldP spid="469" grpId="0" animBg="1"/>
      <p:bldP spid="469" grpId="1" animBg="1"/>
      <p:bldP spid="470" grpId="0" animBg="1"/>
      <p:bldP spid="470" grpId="1" animBg="1"/>
      <p:bldP spid="472" grpId="0" animBg="1"/>
      <p:bldP spid="472" grpId="1" animBg="1"/>
      <p:bldP spid="473" grpId="0" animBg="1"/>
      <p:bldP spid="473" grpId="1" animBg="1"/>
      <p:bldP spid="477" grpId="0"/>
      <p:bldP spid="233" grpId="0" animBg="1"/>
      <p:bldP spid="234" grpId="0" animBg="1"/>
      <p:bldP spid="235" grpId="0" animBg="1"/>
      <p:bldP spid="236" grpId="0" animBg="1"/>
      <p:bldP spid="113" grpId="0" animBg="1"/>
      <p:bldP spid="114" grpId="0" animBg="1"/>
      <p:bldP spid="119" grpId="0" animBg="1"/>
      <p:bldP spid="121" grpId="0"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dirty="0"/>
              <a:t>Flush</a:t>
            </a:r>
            <a:r>
              <a:rPr lang="en-AU" dirty="0"/>
              <a:t>+</a:t>
            </a:r>
            <a:r>
              <a:rPr lang="en-US" altLang="zh-CN" dirty="0"/>
              <a:t>Reload</a:t>
            </a:r>
            <a:endParaRPr lang="en-US" dirty="0"/>
          </a:p>
        </p:txBody>
      </p:sp>
      <p:sp>
        <p:nvSpPr>
          <p:cNvPr id="3" name="Content Placeholder 2"/>
          <p:cNvSpPr>
            <a:spLocks noGrp="1"/>
          </p:cNvSpPr>
          <p:nvPr>
            <p:ph idx="1"/>
          </p:nvPr>
        </p:nvSpPr>
        <p:spPr>
          <a:xfrm>
            <a:off x="628650" y="1825624"/>
            <a:ext cx="4108450" cy="4816475"/>
          </a:xfrm>
        </p:spPr>
        <p:txBody>
          <a:bodyPr>
            <a:normAutofit/>
          </a:bodyPr>
          <a:lstStyle/>
          <a:p>
            <a:pPr>
              <a:lnSpc>
                <a:spcPct val="125000"/>
              </a:lnSpc>
            </a:pPr>
            <a:r>
              <a:rPr lang="zh-CN" altLang="en-US" sz="2000" dirty="0"/>
              <a:t>对于</a:t>
            </a:r>
            <a:r>
              <a:rPr lang="en-US" altLang="zh-CN" sz="2000" i="1" dirty="0"/>
              <a:t>e</a:t>
            </a:r>
            <a:r>
              <a:rPr lang="zh-CN" altLang="en-US" sz="2000" dirty="0"/>
              <a:t>的每个</a:t>
            </a:r>
            <a:r>
              <a:rPr lang="en-US" altLang="zh-CN" sz="2000" dirty="0"/>
              <a:t>bit</a:t>
            </a:r>
            <a:endParaRPr lang="zh-CN" altLang="en-US" sz="2000" dirty="0"/>
          </a:p>
          <a:p>
            <a:pPr lvl="1">
              <a:lnSpc>
                <a:spcPct val="125000"/>
              </a:lnSpc>
            </a:pPr>
            <a:r>
              <a:rPr lang="en-US" altLang="zh-CN" sz="1800" dirty="0"/>
              <a:t>0:</a:t>
            </a:r>
            <a:r>
              <a:rPr lang="zh-CN" altLang="en-US" sz="1800" dirty="0"/>
              <a:t> </a:t>
            </a:r>
            <a:r>
              <a:rPr lang="en-US" altLang="zh-CN" sz="1800" dirty="0"/>
              <a:t>Square-Reduce</a:t>
            </a:r>
            <a:endParaRPr lang="zh-CN" altLang="en-US" sz="1800" dirty="0"/>
          </a:p>
          <a:p>
            <a:pPr lvl="1">
              <a:lnSpc>
                <a:spcPct val="125000"/>
              </a:lnSpc>
            </a:pPr>
            <a:r>
              <a:rPr lang="en-US" altLang="zh-CN" sz="1800" dirty="0"/>
              <a:t>1: Square-Reduce-Multiply-Reduce</a:t>
            </a:r>
          </a:p>
          <a:p>
            <a:pPr>
              <a:lnSpc>
                <a:spcPct val="125000"/>
              </a:lnSpc>
            </a:pPr>
            <a:r>
              <a:rPr lang="zh-CN" altLang="en-US" sz="2000" dirty="0"/>
              <a:t>运算的序列揭示了</a:t>
            </a:r>
            <a:r>
              <a:rPr lang="en-US" altLang="zh-CN" sz="2000" i="1" dirty="0"/>
              <a:t>e</a:t>
            </a:r>
            <a:r>
              <a:rPr lang="zh-CN" altLang="en-US" sz="2000" dirty="0"/>
              <a:t>的内容</a:t>
            </a:r>
            <a:endParaRPr lang="en-US" altLang="zh-CN" sz="2000" dirty="0"/>
          </a:p>
          <a:p>
            <a:pPr>
              <a:lnSpc>
                <a:spcPct val="125000"/>
              </a:lnSpc>
            </a:pPr>
            <a:r>
              <a:rPr lang="en-US" altLang="zh-CN" sz="2000" dirty="0"/>
              <a:t>Attacker</a:t>
            </a:r>
            <a:r>
              <a:rPr lang="zh-CN" altLang="en-US" sz="2000" dirty="0"/>
              <a:t>可以通过</a:t>
            </a:r>
            <a:r>
              <a:rPr lang="en-US" altLang="zh-CN" sz="2000" dirty="0" err="1"/>
              <a:t>Flush+Reload</a:t>
            </a:r>
            <a:r>
              <a:rPr lang="zh-CN" altLang="en-US" sz="2000" dirty="0"/>
              <a:t>操纵以上</a:t>
            </a:r>
            <a:r>
              <a:rPr lang="zh-CN" altLang="en-US" sz="2000" dirty="0">
                <a:solidFill>
                  <a:srgbClr val="FF0000"/>
                </a:solidFill>
              </a:rPr>
              <a:t>运算的代码</a:t>
            </a:r>
            <a:r>
              <a:rPr lang="zh-CN" altLang="en-US" sz="2000" dirty="0"/>
              <a:t>，以发现哪种运算被使用</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90774" y="1761555"/>
            <a:ext cx="3143160" cy="2813876"/>
          </a:xfrm>
          <a:prstGeom prst="rect">
            <a:avLst/>
          </a:prstGeom>
        </p:spPr>
      </p:pic>
      <p:sp>
        <p:nvSpPr>
          <p:cNvPr id="6" name="TextBox 5"/>
          <p:cNvSpPr txBox="1"/>
          <p:nvPr/>
        </p:nvSpPr>
        <p:spPr>
          <a:xfrm>
            <a:off x="5205183" y="4943728"/>
            <a:ext cx="2031831" cy="369332"/>
          </a:xfrm>
          <a:prstGeom prst="rect">
            <a:avLst/>
          </a:prstGeom>
          <a:noFill/>
        </p:spPr>
        <p:txBody>
          <a:bodyPr wrap="square" rtlCol="0">
            <a:spAutoFit/>
          </a:bodyPr>
          <a:lstStyle/>
          <a:p>
            <a:r>
              <a:rPr lang="en-US" altLang="zh-CN" dirty="0"/>
              <a:t>RSA</a:t>
            </a:r>
            <a:r>
              <a:rPr lang="zh-CN" altLang="en-US" dirty="0"/>
              <a:t>模幂运算</a:t>
            </a:r>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44889" y="4943728"/>
            <a:ext cx="1228894" cy="356307"/>
          </a:xfrm>
          <a:prstGeom prst="rect">
            <a:avLst/>
          </a:prstGeom>
        </p:spPr>
      </p:pic>
      <p:sp>
        <p:nvSpPr>
          <p:cNvPr id="4" name="Slide Number Placeholder 3"/>
          <p:cNvSpPr>
            <a:spLocks noGrp="1"/>
          </p:cNvSpPr>
          <p:nvPr>
            <p:ph type="sldNum" sz="quarter" idx="12"/>
          </p:nvPr>
        </p:nvSpPr>
        <p:spPr/>
        <p:txBody>
          <a:bodyPr/>
          <a:lstStyle/>
          <a:p>
            <a:fld id="{47B4C697-F0A0-9443-9354-6C912ECA3582}" type="slidenum">
              <a:rPr lang="en-US" smtClean="0"/>
              <a:t>95</a:t>
            </a:fld>
            <a:endParaRPr lang="en-US"/>
          </a:p>
        </p:txBody>
      </p:sp>
      <p:sp>
        <p:nvSpPr>
          <p:cNvPr id="9" name="矩形 8">
            <a:extLst>
              <a:ext uri="{FF2B5EF4-FFF2-40B4-BE49-F238E27FC236}">
                <a16:creationId xmlns:a16="http://schemas.microsoft.com/office/drawing/2014/main" id="{39CD8E7A-1675-4176-B95F-332F9FAABC9C}"/>
              </a:ext>
            </a:extLst>
          </p:cNvPr>
          <p:cNvSpPr/>
          <p:nvPr/>
        </p:nvSpPr>
        <p:spPr>
          <a:xfrm>
            <a:off x="1920256" y="6488668"/>
            <a:ext cx="4365234" cy="369332"/>
          </a:xfrm>
          <a:prstGeom prst="rect">
            <a:avLst/>
          </a:prstGeom>
        </p:spPr>
        <p:txBody>
          <a:bodyPr wrap="none">
            <a:spAutoFit/>
          </a:bodyPr>
          <a:lstStyle/>
          <a:p>
            <a:r>
              <a:rPr lang="en-US" altLang="zh-CN" dirty="0"/>
              <a:t>https://www.osti.gov/servlets/purl/1279682</a:t>
            </a:r>
            <a:endParaRPr lang="zh-CN" altLang="en-US" dirty="0"/>
          </a:p>
        </p:txBody>
      </p:sp>
    </p:spTree>
    <p:extLst>
      <p:ext uri="{BB962C8B-B14F-4D97-AF65-F5344CB8AC3E}">
        <p14:creationId xmlns:p14="http://schemas.microsoft.com/office/powerpoint/2010/main" val="122676942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dirty="0"/>
              <a:t>Flush</a:t>
            </a:r>
            <a:r>
              <a:rPr lang="en-AU" dirty="0"/>
              <a:t>+</a:t>
            </a:r>
            <a:r>
              <a:rPr lang="en-US" altLang="zh-CN" dirty="0"/>
              <a:t>Reload</a:t>
            </a:r>
            <a:endParaRPr lang="en-US" dirty="0"/>
          </a:p>
        </p:txBody>
      </p:sp>
      <p:pic>
        <p:nvPicPr>
          <p:cNvPr id="4" name="Picture 3"/>
          <p:cNvPicPr>
            <a:picLocks noChangeAspect="1"/>
          </p:cNvPicPr>
          <p:nvPr/>
        </p:nvPicPr>
        <p:blipFill>
          <a:blip r:embed="rId2"/>
          <a:stretch>
            <a:fillRect/>
          </a:stretch>
        </p:blipFill>
        <p:spPr>
          <a:xfrm>
            <a:off x="304800" y="1825625"/>
            <a:ext cx="8488174" cy="3368718"/>
          </a:xfrm>
          <a:prstGeom prst="rect">
            <a:avLst/>
          </a:prstGeom>
        </p:spPr>
      </p:pic>
      <p:sp>
        <p:nvSpPr>
          <p:cNvPr id="5" name="TextBox 4"/>
          <p:cNvSpPr txBox="1"/>
          <p:nvPr/>
        </p:nvSpPr>
        <p:spPr>
          <a:xfrm>
            <a:off x="1206500" y="5283065"/>
            <a:ext cx="7696200" cy="553998"/>
          </a:xfrm>
          <a:prstGeom prst="rect">
            <a:avLst/>
          </a:prstGeom>
          <a:noFill/>
        </p:spPr>
        <p:txBody>
          <a:bodyPr wrap="square" rtlCol="0">
            <a:spAutoFit/>
          </a:bodyPr>
          <a:lstStyle/>
          <a:p>
            <a:r>
              <a:rPr lang="zh-CN" altLang="en-US" sz="3000" dirty="0"/>
              <a:t>    </a:t>
            </a:r>
            <a:r>
              <a:rPr lang="en-US" altLang="zh-CN" sz="3000" dirty="0"/>
              <a:t>0</a:t>
            </a:r>
            <a:r>
              <a:rPr lang="zh-CN" altLang="en-US" sz="3000" dirty="0"/>
              <a:t>          </a:t>
            </a:r>
            <a:r>
              <a:rPr lang="en-US" altLang="zh-CN" sz="3000" dirty="0"/>
              <a:t>0</a:t>
            </a:r>
            <a:r>
              <a:rPr lang="zh-CN" altLang="en-US" sz="3000" dirty="0"/>
              <a:t>              </a:t>
            </a:r>
            <a:r>
              <a:rPr lang="en-US" altLang="zh-CN" sz="3000" dirty="0"/>
              <a:t>1</a:t>
            </a:r>
            <a:r>
              <a:rPr lang="zh-CN" altLang="en-US" sz="3000" dirty="0"/>
              <a:t>                  </a:t>
            </a:r>
            <a:r>
              <a:rPr lang="en-US" altLang="zh-CN" sz="3000" dirty="0"/>
              <a:t>0</a:t>
            </a:r>
            <a:r>
              <a:rPr lang="zh-CN" altLang="en-US" sz="3000" dirty="0"/>
              <a:t>              </a:t>
            </a:r>
            <a:r>
              <a:rPr lang="en-US" altLang="zh-CN" sz="3000" dirty="0"/>
              <a:t>1</a:t>
            </a:r>
            <a:endParaRPr lang="en-US" sz="3000" dirty="0"/>
          </a:p>
        </p:txBody>
      </p:sp>
      <p:sp>
        <p:nvSpPr>
          <p:cNvPr id="3" name="Slide Number Placeholder 2"/>
          <p:cNvSpPr>
            <a:spLocks noGrp="1"/>
          </p:cNvSpPr>
          <p:nvPr>
            <p:ph type="sldNum" sz="quarter" idx="12"/>
          </p:nvPr>
        </p:nvSpPr>
        <p:spPr/>
        <p:txBody>
          <a:bodyPr/>
          <a:lstStyle/>
          <a:p>
            <a:fld id="{47B4C697-F0A0-9443-9354-6C912ECA3582}" type="slidenum">
              <a:rPr lang="en-US" smtClean="0"/>
              <a:t>96</a:t>
            </a:fld>
            <a:endParaRPr lang="en-US"/>
          </a:p>
        </p:txBody>
      </p:sp>
    </p:spTree>
    <p:extLst>
      <p:ext uri="{BB962C8B-B14F-4D97-AF65-F5344CB8AC3E}">
        <p14:creationId xmlns:p14="http://schemas.microsoft.com/office/powerpoint/2010/main" val="67125353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err="1"/>
              <a:t>Flush+Reload</a:t>
            </a:r>
            <a:r>
              <a:rPr lang="zh-CN" altLang="en-US" dirty="0"/>
              <a:t>举例</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70425" y="2461077"/>
            <a:ext cx="7403149" cy="2190098"/>
          </a:xfrm>
        </p:spPr>
      </p:pic>
      <p:sp>
        <p:nvSpPr>
          <p:cNvPr id="6" name="TextBox 5"/>
          <p:cNvSpPr txBox="1"/>
          <p:nvPr/>
        </p:nvSpPr>
        <p:spPr>
          <a:xfrm>
            <a:off x="3608614" y="4734253"/>
            <a:ext cx="1926772" cy="369332"/>
          </a:xfrm>
          <a:prstGeom prst="rect">
            <a:avLst/>
          </a:prstGeom>
          <a:noFill/>
        </p:spPr>
        <p:txBody>
          <a:bodyPr wrap="square" rtlCol="0">
            <a:spAutoFit/>
          </a:bodyPr>
          <a:lstStyle/>
          <a:p>
            <a:r>
              <a:rPr lang="en-US" dirty="0"/>
              <a:t>Cache</a:t>
            </a:r>
            <a:r>
              <a:rPr lang="zh-CN" altLang="en-US" dirty="0"/>
              <a:t>访问的时间</a:t>
            </a:r>
            <a:endParaRPr lang="en-US" dirty="0"/>
          </a:p>
        </p:txBody>
      </p:sp>
      <p:sp>
        <p:nvSpPr>
          <p:cNvPr id="7" name="灯片编号占位符 6">
            <a:extLst>
              <a:ext uri="{FF2B5EF4-FFF2-40B4-BE49-F238E27FC236}">
                <a16:creationId xmlns:a16="http://schemas.microsoft.com/office/drawing/2014/main" id="{E48D417D-B935-4146-8DB5-1840EA7A7BA2}"/>
              </a:ext>
            </a:extLst>
          </p:cNvPr>
          <p:cNvSpPr>
            <a:spLocks noGrp="1"/>
          </p:cNvSpPr>
          <p:nvPr>
            <p:ph type="sldNum" sz="quarter" idx="12"/>
          </p:nvPr>
        </p:nvSpPr>
        <p:spPr/>
        <p:txBody>
          <a:bodyPr/>
          <a:lstStyle/>
          <a:p>
            <a:fld id="{338037BC-B682-3544-96CF-7DD01678259C}" type="slidenum">
              <a:rPr lang="en-US" smtClean="0"/>
              <a:t>97</a:t>
            </a:fld>
            <a:endParaRPr lang="en-US"/>
          </a:p>
        </p:txBody>
      </p:sp>
    </p:spTree>
    <p:extLst>
      <p:ext uri="{BB962C8B-B14F-4D97-AF65-F5344CB8AC3E}">
        <p14:creationId xmlns:p14="http://schemas.microsoft.com/office/powerpoint/2010/main" val="245892975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err="1"/>
              <a:t>Flush+Reload</a:t>
            </a:r>
            <a:r>
              <a:rPr lang="zh-CN" altLang="en-US" dirty="0"/>
              <a:t>举例</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8915" y="1490623"/>
            <a:ext cx="6859814" cy="5367377"/>
          </a:xfrm>
          <a:prstGeom prst="rect">
            <a:avLst/>
          </a:prstGeom>
        </p:spPr>
      </p:pic>
      <p:sp>
        <p:nvSpPr>
          <p:cNvPr id="6" name="TextBox 5"/>
          <p:cNvSpPr txBox="1"/>
          <p:nvPr/>
        </p:nvSpPr>
        <p:spPr>
          <a:xfrm>
            <a:off x="7788729" y="5470437"/>
            <a:ext cx="1355271" cy="646331"/>
          </a:xfrm>
          <a:prstGeom prst="rect">
            <a:avLst/>
          </a:prstGeom>
          <a:noFill/>
        </p:spPr>
        <p:txBody>
          <a:bodyPr wrap="square" rtlCol="0">
            <a:spAutoFit/>
          </a:bodyPr>
          <a:lstStyle/>
          <a:p>
            <a:r>
              <a:rPr lang="en-US" dirty="0"/>
              <a:t>Cache</a:t>
            </a:r>
            <a:r>
              <a:rPr lang="zh-CN" altLang="en-US" dirty="0"/>
              <a:t>访问的时间差异</a:t>
            </a:r>
            <a:endParaRPr lang="en-US" dirty="0"/>
          </a:p>
        </p:txBody>
      </p:sp>
      <p:sp>
        <p:nvSpPr>
          <p:cNvPr id="7" name="TextBox 6"/>
          <p:cNvSpPr txBox="1"/>
          <p:nvPr/>
        </p:nvSpPr>
        <p:spPr>
          <a:xfrm>
            <a:off x="6627109" y="4037460"/>
            <a:ext cx="914400" cy="369332"/>
          </a:xfrm>
          <a:prstGeom prst="rect">
            <a:avLst/>
          </a:prstGeom>
          <a:noFill/>
        </p:spPr>
        <p:txBody>
          <a:bodyPr wrap="square" rtlCol="0">
            <a:spAutoFit/>
          </a:bodyPr>
          <a:lstStyle/>
          <a:p>
            <a:r>
              <a:rPr lang="en-US" altLang="zh-CN" dirty="0"/>
              <a:t>Flush</a:t>
            </a:r>
            <a:endParaRPr lang="en-US" dirty="0"/>
          </a:p>
        </p:txBody>
      </p:sp>
      <p:sp>
        <p:nvSpPr>
          <p:cNvPr id="8" name="TextBox 7"/>
          <p:cNvSpPr txBox="1"/>
          <p:nvPr/>
        </p:nvSpPr>
        <p:spPr>
          <a:xfrm>
            <a:off x="5922689" y="5282731"/>
            <a:ext cx="914400" cy="369332"/>
          </a:xfrm>
          <a:prstGeom prst="rect">
            <a:avLst/>
          </a:prstGeom>
          <a:noFill/>
        </p:spPr>
        <p:txBody>
          <a:bodyPr wrap="square" rtlCol="0">
            <a:spAutoFit/>
          </a:bodyPr>
          <a:lstStyle/>
          <a:p>
            <a:r>
              <a:rPr lang="en-US" altLang="zh-CN" dirty="0"/>
              <a:t>Reload</a:t>
            </a:r>
            <a:endParaRPr lang="en-US" dirty="0"/>
          </a:p>
        </p:txBody>
      </p:sp>
      <p:cxnSp>
        <p:nvCxnSpPr>
          <p:cNvPr id="9" name="Shape 233"/>
          <p:cNvCxnSpPr/>
          <p:nvPr/>
        </p:nvCxnSpPr>
        <p:spPr>
          <a:xfrm flipH="1">
            <a:off x="5698671" y="4222126"/>
            <a:ext cx="681218" cy="4403"/>
          </a:xfrm>
          <a:prstGeom prst="straightConnector1">
            <a:avLst/>
          </a:prstGeom>
          <a:noFill/>
          <a:ln w="9525" cap="flat" cmpd="sng">
            <a:solidFill>
              <a:srgbClr val="FF0000"/>
            </a:solidFill>
            <a:prstDash val="solid"/>
            <a:round/>
            <a:headEnd type="none" w="lg" len="lg"/>
            <a:tailEnd type="triangle" w="lg" len="lg"/>
          </a:ln>
        </p:spPr>
      </p:cxnSp>
      <p:cxnSp>
        <p:nvCxnSpPr>
          <p:cNvPr id="12" name="Shape 233"/>
          <p:cNvCxnSpPr/>
          <p:nvPr/>
        </p:nvCxnSpPr>
        <p:spPr>
          <a:xfrm flipH="1">
            <a:off x="5122182" y="5467397"/>
            <a:ext cx="576489" cy="0"/>
          </a:xfrm>
          <a:prstGeom prst="straightConnector1">
            <a:avLst/>
          </a:prstGeom>
          <a:noFill/>
          <a:ln w="9525" cap="flat" cmpd="sng">
            <a:solidFill>
              <a:srgbClr val="FF0000"/>
            </a:solidFill>
            <a:prstDash val="solid"/>
            <a:round/>
            <a:headEnd type="none" w="lg" len="lg"/>
            <a:tailEnd type="triangle" w="lg" len="lg"/>
          </a:ln>
        </p:spPr>
      </p:cxnSp>
      <p:cxnSp>
        <p:nvCxnSpPr>
          <p:cNvPr id="16" name="Shape 233"/>
          <p:cNvCxnSpPr/>
          <p:nvPr/>
        </p:nvCxnSpPr>
        <p:spPr>
          <a:xfrm flipH="1">
            <a:off x="7471206" y="6123227"/>
            <a:ext cx="576489" cy="0"/>
          </a:xfrm>
          <a:prstGeom prst="straightConnector1">
            <a:avLst/>
          </a:prstGeom>
          <a:noFill/>
          <a:ln w="9525" cap="flat" cmpd="sng">
            <a:solidFill>
              <a:srgbClr val="FF0000"/>
            </a:solidFill>
            <a:prstDash val="solid"/>
            <a:round/>
            <a:headEnd type="none" w="lg" len="lg"/>
            <a:tailEnd type="triangle" w="lg" len="lg"/>
          </a:ln>
        </p:spPr>
      </p:cxnSp>
      <p:sp>
        <p:nvSpPr>
          <p:cNvPr id="10" name="灯片编号占位符 9">
            <a:extLst>
              <a:ext uri="{FF2B5EF4-FFF2-40B4-BE49-F238E27FC236}">
                <a16:creationId xmlns:a16="http://schemas.microsoft.com/office/drawing/2014/main" id="{8020381C-8897-40E2-9BAC-221345B329CB}"/>
              </a:ext>
            </a:extLst>
          </p:cNvPr>
          <p:cNvSpPr>
            <a:spLocks noGrp="1"/>
          </p:cNvSpPr>
          <p:nvPr>
            <p:ph type="sldNum" sz="quarter" idx="12"/>
          </p:nvPr>
        </p:nvSpPr>
        <p:spPr/>
        <p:txBody>
          <a:bodyPr/>
          <a:lstStyle/>
          <a:p>
            <a:fld id="{338037BC-B682-3544-96CF-7DD01678259C}" type="slidenum">
              <a:rPr lang="en-US" smtClean="0"/>
              <a:t>98</a:t>
            </a:fld>
            <a:endParaRPr lang="en-US"/>
          </a:p>
        </p:txBody>
      </p:sp>
    </p:spTree>
    <p:extLst>
      <p:ext uri="{BB962C8B-B14F-4D97-AF65-F5344CB8AC3E}">
        <p14:creationId xmlns:p14="http://schemas.microsoft.com/office/powerpoint/2010/main" val="37828103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err="1"/>
              <a:t>Flush+Reload</a:t>
            </a:r>
            <a:r>
              <a:rPr lang="zh-CN" altLang="en-US" dirty="0"/>
              <a:t>举例</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11641" y="1690689"/>
            <a:ext cx="6320718" cy="2499719"/>
          </a:xfrm>
        </p:spPr>
      </p:pic>
      <p:sp>
        <p:nvSpPr>
          <p:cNvPr id="7" name="TextBox 6"/>
          <p:cNvSpPr txBox="1"/>
          <p:nvPr/>
        </p:nvSpPr>
        <p:spPr>
          <a:xfrm>
            <a:off x="389884" y="4446231"/>
            <a:ext cx="8455093" cy="1916743"/>
          </a:xfrm>
          <a:prstGeom prst="rect">
            <a:avLst/>
          </a:prstGeom>
          <a:noFill/>
        </p:spPr>
        <p:txBody>
          <a:bodyPr wrap="square" rtlCol="0">
            <a:spAutoFit/>
          </a:bodyPr>
          <a:lstStyle/>
          <a:p>
            <a:pPr marL="342900" indent="-342900">
              <a:lnSpc>
                <a:spcPct val="125000"/>
              </a:lnSpc>
              <a:buAutoNum type="arabicPeriod"/>
            </a:pPr>
            <a:r>
              <a:rPr lang="zh-CN" altLang="en-US" sz="1600" dirty="0"/>
              <a:t>从缓存中</a:t>
            </a:r>
            <a:r>
              <a:rPr lang="en-US" altLang="zh-CN" sz="1600" dirty="0">
                <a:solidFill>
                  <a:srgbClr val="FF0000"/>
                </a:solidFill>
              </a:rPr>
              <a:t>FLUSH</a:t>
            </a:r>
            <a:r>
              <a:rPr lang="zh-CN" altLang="en-US" sz="1600" dirty="0"/>
              <a:t>整个数组，以确保阵列没有被缓存。</a:t>
            </a:r>
            <a:endParaRPr lang="en-US" altLang="zh-CN" sz="1600" dirty="0"/>
          </a:p>
          <a:p>
            <a:pPr marL="342900" indent="-342900">
              <a:lnSpc>
                <a:spcPct val="125000"/>
              </a:lnSpc>
              <a:buAutoNum type="arabicPeriod"/>
            </a:pPr>
            <a:r>
              <a:rPr lang="zh-CN" altLang="en-US" sz="1600" dirty="0"/>
              <a:t>调用</a:t>
            </a:r>
            <a:r>
              <a:rPr lang="en-US" altLang="zh-CN" sz="1600" dirty="0">
                <a:solidFill>
                  <a:srgbClr val="FF0000"/>
                </a:solidFill>
              </a:rPr>
              <a:t>victim</a:t>
            </a:r>
            <a:r>
              <a:rPr lang="zh-CN" altLang="en-US" sz="1600" dirty="0"/>
              <a:t>函数，该函数根据</a:t>
            </a:r>
            <a:r>
              <a:rPr lang="en-US" altLang="zh-CN" sz="1600" dirty="0"/>
              <a:t>secret</a:t>
            </a:r>
            <a:r>
              <a:rPr lang="zh-CN" altLang="en-US" sz="1600" dirty="0"/>
              <a:t>值访问数组元素之一。 此操作会导致相应的数组元素被缓存。</a:t>
            </a:r>
            <a:endParaRPr lang="en-US" altLang="zh-CN" sz="1600" dirty="0"/>
          </a:p>
          <a:p>
            <a:pPr marL="342900" indent="-342900">
              <a:lnSpc>
                <a:spcPct val="125000"/>
              </a:lnSpc>
              <a:buAutoNum type="arabicPeriod"/>
            </a:pPr>
            <a:r>
              <a:rPr lang="en-US" altLang="zh-CN" sz="1600" dirty="0">
                <a:solidFill>
                  <a:srgbClr val="FF0000"/>
                </a:solidFill>
              </a:rPr>
              <a:t>RELOAD</a:t>
            </a:r>
            <a:r>
              <a:rPr lang="en-US" altLang="zh-CN" sz="1600" dirty="0"/>
              <a:t> </a:t>
            </a:r>
            <a:r>
              <a:rPr lang="zh-CN" altLang="en-US" sz="1600" dirty="0"/>
              <a:t>整个数组，并测量</a:t>
            </a:r>
            <a:r>
              <a:rPr lang="en-US" altLang="zh-CN" sz="1600" dirty="0"/>
              <a:t>reload</a:t>
            </a:r>
            <a:r>
              <a:rPr lang="zh-CN" altLang="en-US" sz="1600" dirty="0"/>
              <a:t>每个元素所需的时间。 如果某个特定元素的加载时间很快，则该元素很可能已经在</a:t>
            </a:r>
            <a:r>
              <a:rPr lang="en-US" altLang="zh-CN" sz="1600" dirty="0"/>
              <a:t>cache</a:t>
            </a:r>
            <a:r>
              <a:rPr lang="zh-CN" altLang="en-US" sz="1600" dirty="0"/>
              <a:t>中。 该元素必须是</a:t>
            </a:r>
            <a:r>
              <a:rPr lang="en-US" altLang="zh-CN" sz="1600" dirty="0"/>
              <a:t>victim</a:t>
            </a:r>
            <a:r>
              <a:rPr lang="zh-CN" altLang="en-US" sz="1600" dirty="0"/>
              <a:t>函数访问的元素。 因此，可以推断出</a:t>
            </a:r>
            <a:r>
              <a:rPr lang="en-US" altLang="zh-CN" sz="1600" dirty="0"/>
              <a:t>secret</a:t>
            </a:r>
            <a:r>
              <a:rPr lang="zh-CN" altLang="en-US" sz="1600" dirty="0"/>
              <a:t>值。</a:t>
            </a:r>
            <a:endParaRPr lang="en-US" altLang="zh-CN" sz="1600" dirty="0"/>
          </a:p>
        </p:txBody>
      </p:sp>
      <p:sp>
        <p:nvSpPr>
          <p:cNvPr id="8" name="灯片编号占位符 7">
            <a:extLst>
              <a:ext uri="{FF2B5EF4-FFF2-40B4-BE49-F238E27FC236}">
                <a16:creationId xmlns:a16="http://schemas.microsoft.com/office/drawing/2014/main" id="{33C9F5E9-497C-4586-BD71-D5B07D0F4269}"/>
              </a:ext>
            </a:extLst>
          </p:cNvPr>
          <p:cNvSpPr>
            <a:spLocks noGrp="1"/>
          </p:cNvSpPr>
          <p:nvPr>
            <p:ph type="sldNum" sz="quarter" idx="12"/>
          </p:nvPr>
        </p:nvSpPr>
        <p:spPr/>
        <p:txBody>
          <a:bodyPr/>
          <a:lstStyle/>
          <a:p>
            <a:fld id="{338037BC-B682-3544-96CF-7DD01678259C}" type="slidenum">
              <a:rPr lang="en-US" smtClean="0"/>
              <a:t>99</a:t>
            </a:fld>
            <a:endParaRPr lang="en-US"/>
          </a:p>
        </p:txBody>
      </p:sp>
    </p:spTree>
    <p:extLst>
      <p:ext uri="{BB962C8B-B14F-4D97-AF65-F5344CB8AC3E}">
        <p14:creationId xmlns:p14="http://schemas.microsoft.com/office/powerpoint/2010/main" val="2887021737"/>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46725</TotalTime>
  <Words>8700</Words>
  <Application>Microsoft Office PowerPoint</Application>
  <PresentationFormat>全屏显示(4:3)</PresentationFormat>
  <Paragraphs>1137</Paragraphs>
  <Slides>133</Slides>
  <Notes>72</Notes>
  <HiddenSlides>1</HiddenSlides>
  <MMClips>2</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133</vt:i4>
      </vt:variant>
    </vt:vector>
  </HeadingPairs>
  <TitlesOfParts>
    <vt:vector size="147" baseType="lpstr">
      <vt:lpstr>CMR9</vt:lpstr>
      <vt:lpstr>FiraSans</vt:lpstr>
      <vt:lpstr>Helvetica Neue</vt:lpstr>
      <vt:lpstr>Monospaced Number</vt:lpstr>
      <vt:lpstr>微软雅黑</vt:lpstr>
      <vt:lpstr>Arial</vt:lpstr>
      <vt:lpstr>Calibri</vt:lpstr>
      <vt:lpstr>Calibri Light</vt:lpstr>
      <vt:lpstr>Consolas</vt:lpstr>
      <vt:lpstr>Courier New</vt:lpstr>
      <vt:lpstr>Ubuntu Mono</vt:lpstr>
      <vt:lpstr>Wingdings</vt:lpstr>
      <vt:lpstr>Wingdings 3</vt:lpstr>
      <vt:lpstr>Office Theme</vt:lpstr>
      <vt:lpstr>竞态条件</vt:lpstr>
      <vt:lpstr>大纲</vt:lpstr>
      <vt:lpstr>竞态条件问题</vt:lpstr>
      <vt:lpstr>竞态条件</vt:lpstr>
      <vt:lpstr>条件竞争 vs. 数据竞争 Race Condition vs. Data Race</vt:lpstr>
      <vt:lpstr>Race Condition vs. Data Race</vt:lpstr>
      <vt:lpstr>竞态条件</vt:lpstr>
      <vt:lpstr>竞态条件</vt:lpstr>
      <vt:lpstr>一种特殊类型的竞态条件</vt:lpstr>
      <vt:lpstr>TOCTTOU</vt:lpstr>
      <vt:lpstr>特权程序(Privileged Programs)的需求</vt:lpstr>
      <vt:lpstr>两层的方法</vt:lpstr>
      <vt:lpstr>特权程序的类型</vt:lpstr>
      <vt:lpstr>Set-UID 概念</vt:lpstr>
      <vt:lpstr>Set-UID 概念</vt:lpstr>
      <vt:lpstr>将程序转换为Set-UID</vt:lpstr>
      <vt:lpstr>Set-UID的安全性?</vt:lpstr>
      <vt:lpstr>TOCTTOU 举例</vt:lpstr>
      <vt:lpstr>PowerPoint 演示文稿</vt:lpstr>
      <vt:lpstr>PowerPoint 演示文稿</vt:lpstr>
      <vt:lpstr>TOCTTOU 举例</vt:lpstr>
      <vt:lpstr>理解攻击</vt:lpstr>
      <vt:lpstr>如何利用竞态条件?</vt:lpstr>
      <vt:lpstr>选择一个目标文件</vt:lpstr>
      <vt:lpstr>程序举例</vt:lpstr>
      <vt:lpstr>环境设置</vt:lpstr>
      <vt:lpstr>脆弱程序</vt:lpstr>
      <vt:lpstr>攻击程序</vt:lpstr>
      <vt:lpstr>监视结果</vt:lpstr>
      <vt:lpstr>运行</vt:lpstr>
      <vt:lpstr>TOCTTOU举例</vt:lpstr>
      <vt:lpstr>TOCTTOU举例 ---规避系统检查</vt:lpstr>
      <vt:lpstr>TOCTTOU举例  ---ptrace-kmod Attack</vt:lpstr>
      <vt:lpstr>TOCTTOU举例  ---ptrace-kmod Attack</vt:lpstr>
      <vt:lpstr>TOCTTOU举例  ---ptrace-kmod Attack</vt:lpstr>
      <vt:lpstr>对策</vt:lpstr>
      <vt:lpstr>原子操作</vt:lpstr>
      <vt:lpstr>重复check和use</vt:lpstr>
      <vt:lpstr>Sticky 符号链接保护</vt:lpstr>
      <vt:lpstr>Sticky符号链接保护</vt:lpstr>
      <vt:lpstr>Sticky 符号链接保护</vt:lpstr>
      <vt:lpstr>最小特权原则</vt:lpstr>
      <vt:lpstr>最小特权原则</vt:lpstr>
      <vt:lpstr>问题</vt:lpstr>
      <vt:lpstr>小结</vt:lpstr>
      <vt:lpstr>大纲</vt:lpstr>
      <vt:lpstr>Dirty COW 漏洞</vt:lpstr>
      <vt:lpstr>使用mmap()的内存映射</vt:lpstr>
      <vt:lpstr>使用mmap()的内存映射</vt:lpstr>
      <vt:lpstr>使用mmap()的内存映射</vt:lpstr>
      <vt:lpstr>MAP_SHARED 和 MAP_PRIVATE</vt:lpstr>
      <vt:lpstr>MAP_SHARED 和 MAP_PRIVATE</vt:lpstr>
      <vt:lpstr>写时复制(Copy On Write)</vt:lpstr>
      <vt:lpstr>丢弃复制的内存</vt:lpstr>
      <vt:lpstr>映射只读文件</vt:lpstr>
      <vt:lpstr>映射只读文件</vt:lpstr>
      <vt:lpstr>映射只读文件</vt:lpstr>
      <vt:lpstr>映射只读文件</vt:lpstr>
      <vt:lpstr>映射只读文件</vt:lpstr>
      <vt:lpstr>Dirty-COW 漏洞</vt:lpstr>
      <vt:lpstr>Dirty-COW 漏洞</vt:lpstr>
      <vt:lpstr>Dirty-COW 漏洞</vt:lpstr>
      <vt:lpstr>利用Dirty COW 漏洞</vt:lpstr>
      <vt:lpstr>利用Dirty COW 漏洞</vt:lpstr>
      <vt:lpstr>攻击: 主线程</vt:lpstr>
      <vt:lpstr>攻击:write和madvise线程</vt:lpstr>
      <vt:lpstr>攻击结果</vt:lpstr>
      <vt:lpstr>The Fix</vt:lpstr>
      <vt:lpstr>更多信息</vt:lpstr>
      <vt:lpstr>大纲</vt:lpstr>
      <vt:lpstr>Meltdown(熔断)和Spectre(幽灵)</vt:lpstr>
      <vt:lpstr>Meltdown和Spectre的影响</vt:lpstr>
      <vt:lpstr>什么是Meltdown和Spectre攻击？</vt:lpstr>
      <vt:lpstr>计算的速度追求</vt:lpstr>
      <vt:lpstr>背景：指令流水线</vt:lpstr>
      <vt:lpstr>背景：指令流水线</vt:lpstr>
      <vt:lpstr>数据相关</vt:lpstr>
      <vt:lpstr>条件转移</vt:lpstr>
      <vt:lpstr>乱序执行(Out-of-order Execution)</vt:lpstr>
      <vt:lpstr>预测执行(Speculative execution)</vt:lpstr>
      <vt:lpstr>内存层次(Memory Hierarchy)</vt:lpstr>
      <vt:lpstr>Memory和Caches</vt:lpstr>
      <vt:lpstr>Memory和Caches</vt:lpstr>
      <vt:lpstr>内存页共享(page sharing)</vt:lpstr>
      <vt:lpstr>Side-Channel Attacks</vt:lpstr>
      <vt:lpstr>Cache侧信道(Cache Side-channel)</vt:lpstr>
      <vt:lpstr>Cache侧信道(Cache Side-channel)</vt:lpstr>
      <vt:lpstr>Cache侧信道的类型</vt:lpstr>
      <vt:lpstr>Prime+Probe</vt:lpstr>
      <vt:lpstr>Prime+Probe</vt:lpstr>
      <vt:lpstr>Prime+Probe</vt:lpstr>
      <vt:lpstr>Prime+Probe: L1 Attack</vt:lpstr>
      <vt:lpstr>PowerPoint 演示文稿</vt:lpstr>
      <vt:lpstr>Flush+Reload</vt:lpstr>
      <vt:lpstr>Flush+Reload</vt:lpstr>
      <vt:lpstr>Flush+Reload</vt:lpstr>
      <vt:lpstr>Flush+Reload举例</vt:lpstr>
      <vt:lpstr>Flush+Reload举例</vt:lpstr>
      <vt:lpstr>Flush+Reload举例</vt:lpstr>
      <vt:lpstr>PowerPoint 演示文稿</vt:lpstr>
      <vt:lpstr>Meltdown 攻击</vt:lpstr>
      <vt:lpstr>Meltdown: 前提</vt:lpstr>
      <vt:lpstr>Meltdown</vt:lpstr>
      <vt:lpstr>Meltdown</vt:lpstr>
      <vt:lpstr>Meltdown: 步骤</vt:lpstr>
      <vt:lpstr>Meltdown : 核心序列</vt:lpstr>
      <vt:lpstr>Meltdown : Access Time</vt:lpstr>
      <vt:lpstr>Meltdown : 微结构和瞬态指令</vt:lpstr>
      <vt:lpstr>Meltdown攻击演示[https://meltdownattack.com/]</vt:lpstr>
      <vt:lpstr>Meltdown: 举例</vt:lpstr>
      <vt:lpstr>Meltdown: 举例</vt:lpstr>
      <vt:lpstr>Meltdown: 举例</vt:lpstr>
      <vt:lpstr>Meltdown: 举例</vt:lpstr>
      <vt:lpstr>缓解-Meltdown</vt:lpstr>
      <vt:lpstr>缓解-Meltdown</vt:lpstr>
      <vt:lpstr>Spectre攻击</vt:lpstr>
      <vt:lpstr>Variant 1: 条件分支攻击(Conditional branch attack)</vt:lpstr>
      <vt:lpstr>Variant 1: 条件分支攻击(Conditional branch attack)</vt:lpstr>
      <vt:lpstr>Variant 1: 条件分支攻击(Conditional branch attack)</vt:lpstr>
      <vt:lpstr>Variant 2: 间接分支攻击(Indirect branch attack)</vt:lpstr>
      <vt:lpstr>Variant 2: 间接分支攻击(Indirect branch attack)</vt:lpstr>
      <vt:lpstr>Variant 2: 间接分支攻击(Indirect branch attack)</vt:lpstr>
      <vt:lpstr>Spectre攻击演示 [https://www.youtube.com/watch?v=0kHFvUcQsWQ]</vt:lpstr>
      <vt:lpstr>Spectre: 举例</vt:lpstr>
      <vt:lpstr>Spectre: 举例</vt:lpstr>
      <vt:lpstr>Spectre: 举例</vt:lpstr>
      <vt:lpstr>Spectre: 举例</vt:lpstr>
      <vt:lpstr>Mitigations-Spectre</vt:lpstr>
      <vt:lpstr>Mitigations-Spectre</vt:lpstr>
      <vt:lpstr>Mitigations-Spectre</vt:lpstr>
      <vt:lpstr>更多的攻击</vt:lpstr>
      <vt:lpstr>Meltdown和Spectre影响分析</vt:lpstr>
      <vt:lpstr>思考</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第2讲 软件安全4</dc:title>
  <dc:creator>Microsoft Office User</dc:creator>
  <cp:lastModifiedBy>j w</cp:lastModifiedBy>
  <cp:revision>809</cp:revision>
  <cp:lastPrinted>2020-04-24T07:45:21Z</cp:lastPrinted>
  <dcterms:created xsi:type="dcterms:W3CDTF">2018-04-03T02:50:30Z</dcterms:created>
  <dcterms:modified xsi:type="dcterms:W3CDTF">2024-05-14T06:33:57Z</dcterms:modified>
</cp:coreProperties>
</file>